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78" r:id="rId4"/>
    <p:sldId id="257" r:id="rId5"/>
    <p:sldId id="258" r:id="rId6"/>
    <p:sldId id="279" r:id="rId7"/>
    <p:sldId id="259" r:id="rId8"/>
    <p:sldId id="260" r:id="rId9"/>
    <p:sldId id="280" r:id="rId10"/>
    <p:sldId id="263" r:id="rId11"/>
    <p:sldId id="281" r:id="rId12"/>
    <p:sldId id="265" r:id="rId13"/>
    <p:sldId id="266" r:id="rId14"/>
    <p:sldId id="267" r:id="rId15"/>
    <p:sldId id="269" r:id="rId16"/>
    <p:sldId id="268" r:id="rId17"/>
    <p:sldId id="271" r:id="rId18"/>
    <p:sldId id="272" r:id="rId19"/>
    <p:sldId id="273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6236-6E01-40BE-955A-2D31FA9094C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8886BF-D4F1-4ED2-9E42-7F2BAEFFE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6236-6E01-40BE-955A-2D31FA9094C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86BF-D4F1-4ED2-9E42-7F2BAEFFE3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6236-6E01-40BE-955A-2D31FA9094C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86BF-D4F1-4ED2-9E42-7F2BAEFFE3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6236-6E01-40BE-955A-2D31FA9094C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86BF-D4F1-4ED2-9E42-7F2BAEFFE3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6236-6E01-40BE-955A-2D31FA9094C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86BF-D4F1-4ED2-9E42-7F2BAEFFE3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6236-6E01-40BE-955A-2D31FA9094C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86BF-D4F1-4ED2-9E42-7F2BAEFFE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6236-6E01-40BE-955A-2D31FA9094C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86BF-D4F1-4ED2-9E42-7F2BAEFFE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6236-6E01-40BE-955A-2D31FA9094C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86BF-D4F1-4ED2-9E42-7F2BAEFFE3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6236-6E01-40BE-955A-2D31FA9094C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86BF-D4F1-4ED2-9E42-7F2BAEFFE3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6236-6E01-40BE-955A-2D31FA9094C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86BF-D4F1-4ED2-9E42-7F2BAEFFE3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6236-6E01-40BE-955A-2D31FA9094C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86BF-D4F1-4ED2-9E42-7F2BAEFFE3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1086236-6E01-40BE-955A-2D31FA9094C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48886BF-D4F1-4ED2-9E42-7F2BAEFFE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strike="noStrike" spc="-1" dirty="0" smtClean="0">
                <a:latin typeface="Algerian" pitchFamily="82" charset="0"/>
              </a:rPr>
              <a:t>Cognitive models</a:t>
            </a:r>
            <a:br>
              <a:rPr lang="en-IN" b="0" strike="noStrike" spc="-1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7315200" cy="1154097"/>
          </a:xfrm>
        </p:spPr>
        <p:txBody>
          <a:bodyPr/>
          <a:lstStyle/>
          <a:p>
            <a:r>
              <a:rPr lang="en-US" dirty="0" smtClean="0"/>
              <a:t>Cognitive Complexity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premises of goal decomposition</a:t>
            </a:r>
          </a:p>
          <a:p>
            <a:r>
              <a:rPr lang="en-US" dirty="0" smtClean="0"/>
              <a:t>Provides more productive power</a:t>
            </a:r>
          </a:p>
          <a:p>
            <a:r>
              <a:rPr lang="en-US" dirty="0" smtClean="0"/>
              <a:t>It provides two parallel descriptions</a:t>
            </a:r>
          </a:p>
          <a:p>
            <a:pPr marL="0" indent="0">
              <a:buNone/>
            </a:pPr>
            <a:r>
              <a:rPr lang="en-US" dirty="0" smtClean="0"/>
              <a:t>   User - production rules of the form: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>
                <a:latin typeface="Javanese Text" pitchFamily="2" charset="0"/>
              </a:rPr>
              <a:t>if conditions then action</a:t>
            </a:r>
          </a:p>
          <a:p>
            <a:pPr marL="0" indent="0">
              <a:buNone/>
            </a:pPr>
            <a:r>
              <a:rPr lang="en-US" dirty="0" smtClean="0"/>
              <a:t>Device – generalized transition networks</a:t>
            </a:r>
          </a:p>
          <a:p>
            <a:pPr marL="0" indent="0">
              <a:buNone/>
            </a:pPr>
            <a:r>
              <a:rPr lang="en-US" dirty="0">
                <a:latin typeface="Javanese Text" pitchFamily="2" charset="0"/>
              </a:rPr>
              <a:t> </a:t>
            </a:r>
            <a:r>
              <a:rPr lang="en-US" dirty="0" smtClean="0">
                <a:latin typeface="Javanese Text" pitchFamily="2" charset="0"/>
              </a:rPr>
              <a:t>               cover under dialogue models</a:t>
            </a:r>
            <a:endParaRPr lang="en-US" dirty="0">
              <a:latin typeface="Javanese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Complexity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</a:t>
            </a:r>
            <a:r>
              <a:rPr lang="en-CA" dirty="0" smtClean="0"/>
              <a:t>sers </a:t>
            </a:r>
            <a:r>
              <a:rPr lang="en-CA" dirty="0"/>
              <a:t>with high cognitive complexity are open to new information, attracted to other </a:t>
            </a:r>
            <a:br>
              <a:rPr lang="en-CA" dirty="0"/>
            </a:br>
            <a:r>
              <a:rPr lang="en-CA" dirty="0" smtClean="0"/>
              <a:t>individuals </a:t>
            </a:r>
            <a:r>
              <a:rPr lang="en-CA" dirty="0"/>
              <a:t>of high complexity, highly flexibility, socially influential, problem solvers, </a:t>
            </a:r>
            <a:br>
              <a:rPr lang="en-CA" dirty="0"/>
            </a:br>
            <a:r>
              <a:rPr lang="en-CA" dirty="0"/>
              <a:t>strategic planners, highly creative, effective communicators and generally good leaders.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goal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can be enormous</a:t>
            </a:r>
          </a:p>
          <a:p>
            <a:r>
              <a:rPr lang="en-US" dirty="0" smtClean="0"/>
              <a:t>Post hoc technique: risk is that it is defined by the computer dialog and not </a:t>
            </a:r>
            <a:r>
              <a:rPr lang="en-US" dirty="0" smtClean="0"/>
              <a:t>user</a:t>
            </a:r>
            <a:endParaRPr lang="en-US" dirty="0" smtClean="0"/>
          </a:p>
          <a:p>
            <a:r>
              <a:rPr lang="en-US" dirty="0" smtClean="0"/>
              <a:t>Simple extensions possible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goal closure (makes sure sub goal satisfied)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example. ATM </a:t>
            </a:r>
          </a:p>
        </p:txBody>
      </p:sp>
    </p:spTree>
    <p:extLst>
      <p:ext uri="{BB962C8B-B14F-4D97-AF65-F5344CB8AC3E}">
        <p14:creationId xmlns:p14="http://schemas.microsoft.com/office/powerpoint/2010/main" val="16741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User’s interaction with computer is often viewed in terms of language</a:t>
            </a:r>
          </a:p>
          <a:p>
            <a:r>
              <a:rPr lang="en-IN" strike="noStrike" spc="-1" dirty="0" smtClean="0"/>
              <a:t>Understanding the user's behaviour and cognitive difficulty based on analysis of language between user and system.</a:t>
            </a:r>
          </a:p>
          <a:p>
            <a:r>
              <a:rPr lang="en-IN" b="0" strike="noStrike" spc="-1" dirty="0" smtClean="0"/>
              <a:t>Similar in emphasis to dialogue models</a:t>
            </a:r>
          </a:p>
          <a:p>
            <a:pPr>
              <a:buFont typeface="Wingdings" pitchFamily="2" charset="2"/>
              <a:buChar char="q"/>
            </a:pPr>
            <a:r>
              <a:rPr lang="en-IN" b="0" strike="noStrike" spc="-1" dirty="0" smtClean="0"/>
              <a:t>     Backus–Naur Form (BNF)</a:t>
            </a:r>
          </a:p>
          <a:p>
            <a:pPr>
              <a:buFont typeface="Wingdings" pitchFamily="2" charset="2"/>
              <a:buChar char="q"/>
            </a:pPr>
            <a:r>
              <a:rPr lang="en-IN" spc="-1" dirty="0"/>
              <a:t> </a:t>
            </a:r>
            <a:r>
              <a:rPr lang="en-IN" spc="-1" dirty="0" smtClean="0"/>
              <a:t>    </a:t>
            </a:r>
            <a:r>
              <a:rPr lang="en-IN" b="0" strike="noStrike" spc="-1" dirty="0" smtClean="0"/>
              <a:t>Task–Action Grammar (TAG)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5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Backus-Naur Form(BNF) rules to describe the dialog grammar</a:t>
            </a:r>
          </a:p>
          <a:p>
            <a:r>
              <a:rPr lang="en-US" dirty="0" smtClean="0"/>
              <a:t>This views the dialog at a purely syntactic level, ignoring the semantics of language</a:t>
            </a:r>
          </a:p>
          <a:p>
            <a:r>
              <a:rPr lang="en-US" dirty="0" smtClean="0"/>
              <a:t>BNF has been used widely to specify the syntax of computer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example, imagine a graphics system that has line-drawing function</a:t>
            </a:r>
          </a:p>
          <a:p>
            <a:pPr marL="0" indent="0">
              <a:buNone/>
            </a:pPr>
            <a:r>
              <a:rPr lang="en-US" dirty="0" smtClean="0"/>
              <a:t>draw-line             ::= select-line + choose-points+ last-point</a:t>
            </a:r>
          </a:p>
          <a:p>
            <a:pPr marL="0" indent="0">
              <a:buNone/>
            </a:pPr>
            <a:r>
              <a:rPr lang="en-US" dirty="0" smtClean="0"/>
              <a:t>select-line            ::= position-mouse + CLICK-MOUSE</a:t>
            </a:r>
          </a:p>
          <a:p>
            <a:pPr marL="0" indent="0">
              <a:buNone/>
            </a:pPr>
            <a:r>
              <a:rPr lang="en-US" dirty="0" smtClean="0"/>
              <a:t>choose-points     ::= choose-one |</a:t>
            </a:r>
          </a:p>
          <a:p>
            <a:pPr marL="0" indent="0">
              <a:buNone/>
            </a:pPr>
            <a:r>
              <a:rPr lang="en-US" dirty="0" smtClean="0"/>
              <a:t>                                    choose-one + choose-points</a:t>
            </a:r>
          </a:p>
          <a:p>
            <a:pPr marL="0" indent="0">
              <a:buNone/>
            </a:pPr>
            <a:r>
              <a:rPr lang="en-US" dirty="0" smtClean="0"/>
              <a:t>choose-one          ::= position-mouse + CLICK-MOUSE</a:t>
            </a:r>
          </a:p>
          <a:p>
            <a:pPr marL="0" indent="0">
              <a:buNone/>
            </a:pPr>
            <a:r>
              <a:rPr lang="en-US" dirty="0" smtClean="0"/>
              <a:t>last-point              ::= position-mouse</a:t>
            </a:r>
            <a:r>
              <a:rPr lang="en-US" dirty="0"/>
              <a:t> </a:t>
            </a:r>
            <a:r>
              <a:rPr lang="en-US" dirty="0" smtClean="0"/>
              <a:t>+ DOUBLE-         </a:t>
            </a:r>
            <a:r>
              <a:rPr lang="en-US" dirty="0"/>
              <a:t> </a:t>
            </a:r>
            <a:r>
              <a:rPr lang="en-US" dirty="0" smtClean="0"/>
              <a:t> 			    CLICK-MOUSE</a:t>
            </a:r>
          </a:p>
          <a:p>
            <a:pPr marL="0" indent="0">
              <a:buNone/>
            </a:pPr>
            <a:r>
              <a:rPr lang="en-US" dirty="0" smtClean="0"/>
              <a:t>position-mouse    ::= null | MOVE-MOUSE + 				    position-mouse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BNF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 postal address</a:t>
            </a:r>
          </a:p>
          <a:p>
            <a:r>
              <a:rPr lang="en-US" dirty="0" smtClean="0"/>
              <a:t>&lt;postal </a:t>
            </a:r>
            <a:r>
              <a:rPr lang="en-US" dirty="0"/>
              <a:t>address </a:t>
            </a:r>
            <a:r>
              <a:rPr lang="en-US" dirty="0" smtClean="0"/>
              <a:t>&gt;     ::= &lt;name-part&gt; &lt;street-address&gt; &lt;zip-			part&gt;</a:t>
            </a:r>
          </a:p>
          <a:p>
            <a:r>
              <a:rPr lang="en-US" dirty="0" smtClean="0"/>
              <a:t>&lt;name-part&gt;             ::= &lt;personal-part&gt; &lt;last-name&gt; [&lt;jr-   			part&gt;] &lt;EOL&gt; | &lt;personal-part&gt; 				&lt;name-part&gt; </a:t>
            </a:r>
          </a:p>
          <a:p>
            <a:r>
              <a:rPr lang="en-US" dirty="0" smtClean="0"/>
              <a:t>&lt;personal-part&gt;         ::= &lt;name&gt; | &lt;initial&gt; “.”</a:t>
            </a:r>
          </a:p>
          <a:p>
            <a:r>
              <a:rPr lang="en-US" dirty="0" smtClean="0"/>
              <a:t>&lt;street-address&gt;       ::=[&lt;apt&gt;] &lt;house-num&gt; &lt;street-name&gt; 			&lt;EOL&gt;</a:t>
            </a:r>
          </a:p>
          <a:p>
            <a:r>
              <a:rPr lang="en-US" dirty="0" smtClean="0"/>
              <a:t>&lt;zip-part&gt;                  ::= &lt;town-name&gt; “.” &lt;state-code&gt; &lt;ZIP-			code&gt; &lt;EOL&gt;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syntax for different semantics</a:t>
            </a:r>
          </a:p>
          <a:p>
            <a:r>
              <a:rPr lang="en-US" dirty="0" smtClean="0"/>
              <a:t>No reflection of user’s perception </a:t>
            </a:r>
          </a:p>
          <a:p>
            <a:r>
              <a:rPr lang="en-US" dirty="0" smtClean="0"/>
              <a:t>Minimal consistency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Action Grammar(TAG)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consistency more explicit</a:t>
            </a:r>
          </a:p>
          <a:p>
            <a:r>
              <a:rPr lang="en-US" dirty="0" smtClean="0"/>
              <a:t>Encoding user's world knowledge</a:t>
            </a:r>
          </a:p>
          <a:p>
            <a:r>
              <a:rPr lang="en-US" dirty="0" smtClean="0"/>
              <a:t>Parameterised grammar rules</a:t>
            </a:r>
          </a:p>
          <a:p>
            <a:r>
              <a:rPr lang="en-US" dirty="0" smtClean="0"/>
              <a:t>Nonterminals are modified to include additional semantic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strike="noStrike" spc="-1" dirty="0" smtClean="0">
                <a:latin typeface="Arial"/>
              </a:rPr>
              <a:t>Consistency in TAG</a:t>
            </a:r>
            <a:br>
              <a:rPr lang="en-IN" b="0" strike="noStrike" spc="-1" dirty="0" smtClean="0">
                <a:latin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360" indent="0">
              <a:lnSpc>
                <a:spcPct val="90000"/>
              </a:lnSpc>
              <a:spcBef>
                <a:spcPts val="499"/>
              </a:spcBef>
              <a:buClr>
                <a:srgbClr val="99CC66"/>
              </a:buClr>
              <a:buSzPct val="45000"/>
              <a:buNone/>
            </a:pPr>
            <a:r>
              <a:rPr lang="en-IN" sz="2000" b="0" strike="noStrike" spc="-1" dirty="0" smtClean="0">
                <a:latin typeface="Arial"/>
              </a:rPr>
              <a:t>In BNF, three UNIX commands would be described as: </a:t>
            </a:r>
          </a:p>
          <a:p>
            <a:pPr>
              <a:lnSpc>
                <a:spcPct val="90000"/>
              </a:lnSpc>
              <a:spcBef>
                <a:spcPts val="198"/>
              </a:spcBef>
            </a:pPr>
            <a:endParaRPr lang="en-IN" sz="2000" b="0" strike="noStrike" spc="-1" dirty="0" smtClean="0">
              <a:latin typeface="Arial"/>
            </a:endParaRPr>
          </a:p>
          <a:p>
            <a:pPr marL="742680" indent="-285120">
              <a:lnSpc>
                <a:spcPct val="90000"/>
              </a:lnSpc>
              <a:spcBef>
                <a:spcPts val="400"/>
              </a:spcBef>
            </a:pPr>
            <a:r>
              <a:rPr lang="en-IN" sz="1600" b="0" strike="noStrike" spc="-1" dirty="0" smtClean="0">
                <a:latin typeface="Arial"/>
              </a:rPr>
              <a:t>copy 	::= cp + filename + filename | cp + filenames + directory</a:t>
            </a:r>
          </a:p>
          <a:p>
            <a:pPr marL="742680" indent="-285120">
              <a:lnSpc>
                <a:spcPct val="90000"/>
              </a:lnSpc>
              <a:spcBef>
                <a:spcPts val="400"/>
              </a:spcBef>
            </a:pPr>
            <a:r>
              <a:rPr lang="en-IN" sz="1600" b="0" strike="noStrike" spc="-1" dirty="0" smtClean="0">
                <a:latin typeface="Arial"/>
              </a:rPr>
              <a:t>move	::= mv + filename + filename | mv + filenames + directory</a:t>
            </a:r>
          </a:p>
          <a:p>
            <a:pPr marL="742680" indent="-285120">
              <a:lnSpc>
                <a:spcPct val="90000"/>
              </a:lnSpc>
              <a:spcBef>
                <a:spcPts val="448"/>
              </a:spcBef>
            </a:pPr>
            <a:r>
              <a:rPr lang="en-IN" sz="1600" b="0" strike="noStrike" spc="-1" dirty="0" smtClean="0">
                <a:latin typeface="Arial"/>
              </a:rPr>
              <a:t>link	::= ln + filename + filename | ln + filenames + directory</a:t>
            </a:r>
            <a:r>
              <a:rPr lang="en-IN" sz="1800" b="0" strike="noStrike" spc="-1" dirty="0" smtClean="0">
                <a:latin typeface="Arial"/>
              </a:rPr>
              <a:t> </a:t>
            </a:r>
          </a:p>
          <a:p>
            <a:pPr>
              <a:lnSpc>
                <a:spcPct val="90000"/>
              </a:lnSpc>
              <a:spcBef>
                <a:spcPts val="349"/>
              </a:spcBef>
            </a:pPr>
            <a:endParaRPr lang="en-IN" sz="1800" b="0" strike="noStrike" spc="-1" dirty="0" smtClean="0">
              <a:latin typeface="Arial"/>
            </a:endParaRPr>
          </a:p>
          <a:p>
            <a:pPr marL="108360" indent="0">
              <a:lnSpc>
                <a:spcPct val="90000"/>
              </a:lnSpc>
              <a:spcBef>
                <a:spcPts val="499"/>
              </a:spcBef>
              <a:buClr>
                <a:srgbClr val="99CC66"/>
              </a:buClr>
              <a:buSzPct val="45000"/>
              <a:buNone/>
            </a:pPr>
            <a:r>
              <a:rPr lang="en-IN" sz="2000" b="0" strike="noStrike" spc="-1" dirty="0" smtClean="0">
                <a:latin typeface="Arial"/>
              </a:rPr>
              <a:t>No BNF measure could distinguish between this and a less consistent grammar in which</a:t>
            </a:r>
          </a:p>
          <a:p>
            <a:pPr>
              <a:lnSpc>
                <a:spcPct val="90000"/>
              </a:lnSpc>
              <a:spcBef>
                <a:spcPts val="349"/>
              </a:spcBef>
            </a:pPr>
            <a:endParaRPr lang="en-IN" sz="2000" b="0" strike="noStrike" spc="-1" dirty="0" smtClean="0">
              <a:latin typeface="Arial"/>
            </a:endParaRPr>
          </a:p>
          <a:p>
            <a:pPr marL="742680" lvl="1" indent="-2851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Verdana"/>
              <a:buChar char=" "/>
            </a:pPr>
            <a:r>
              <a:rPr lang="en-IN" sz="1600" b="0" strike="noStrike" spc="-1" dirty="0" smtClean="0">
                <a:latin typeface="Arial"/>
              </a:rPr>
              <a:t>link	::= ln + filename + filename  |  ln + directory + filenames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strike="noStrike" spc="-1" dirty="0" smtClean="0">
                <a:latin typeface="Arial"/>
              </a:rPr>
              <a:t>Cognitive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Simulating </a:t>
            </a:r>
            <a:r>
              <a:rPr lang="en-US" b="1" dirty="0"/>
              <a:t>human problem-solving and mental processing</a:t>
            </a:r>
            <a:r>
              <a:rPr lang="en-US" dirty="0"/>
              <a:t> in a computerized model. Such a model can be used to simulate or predict human behavior or performance on tasks similar to the ones modeled and improve human-computer </a:t>
            </a:r>
            <a:r>
              <a:rPr lang="en-US" dirty="0" smtClean="0"/>
              <a:t>interaction.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strike="noStrike" spc="-1" dirty="0" smtClean="0">
                <a:latin typeface="Arial"/>
              </a:rPr>
              <a:t>Consistency in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8360" indent="0">
              <a:lnSpc>
                <a:spcPct val="90000"/>
              </a:lnSpc>
              <a:spcBef>
                <a:spcPts val="598"/>
              </a:spcBef>
              <a:buClr>
                <a:srgbClr val="99CC66"/>
              </a:buClr>
              <a:buSzPct val="45000"/>
              <a:buNone/>
            </a:pPr>
            <a:r>
              <a:rPr lang="en-IN" sz="2400" b="0" strike="noStrike" spc="-1" dirty="0" smtClean="0">
                <a:latin typeface="Arial"/>
              </a:rPr>
              <a:t>consistency of argument order made explicit using a parameter, or semantic feature for file operations</a:t>
            </a:r>
          </a:p>
          <a:p>
            <a:pPr>
              <a:lnSpc>
                <a:spcPct val="90000"/>
              </a:lnSpc>
              <a:spcBef>
                <a:spcPts val="125"/>
              </a:spcBef>
            </a:pPr>
            <a:endParaRPr lang="en-IN" sz="2400" b="0" strike="noStrike" spc="-1" dirty="0" smtClean="0">
              <a:latin typeface="Arial"/>
            </a:endParaRPr>
          </a:p>
          <a:p>
            <a:pPr marL="108360" indent="0">
              <a:lnSpc>
                <a:spcPct val="90000"/>
              </a:lnSpc>
              <a:spcBef>
                <a:spcPts val="598"/>
              </a:spcBef>
              <a:buClr>
                <a:srgbClr val="99CC66"/>
              </a:buClr>
              <a:buSzPct val="45000"/>
              <a:buNone/>
            </a:pPr>
            <a:r>
              <a:rPr lang="en-IN" sz="2400" b="0" strike="noStrike" spc="-1" dirty="0" smtClean="0">
                <a:latin typeface="Arial"/>
              </a:rPr>
              <a:t>Feature Possible values</a:t>
            </a:r>
          </a:p>
          <a:p>
            <a:pPr marL="564840" lvl="1" indent="190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Font typeface="Verdana"/>
              <a:buChar char=" "/>
            </a:pPr>
            <a:r>
              <a:rPr lang="en-IN" sz="2000" b="0" strike="noStrike" spc="-1" dirty="0" smtClean="0">
                <a:latin typeface="Arial"/>
              </a:rPr>
              <a:t>  </a:t>
            </a:r>
            <a:r>
              <a:rPr lang="en-IN" sz="1800" b="0" strike="noStrike" spc="-1" dirty="0" smtClean="0">
                <a:latin typeface="Arial"/>
              </a:rPr>
              <a:t>Op = copy; move; link</a:t>
            </a:r>
          </a:p>
          <a:p>
            <a:pPr marL="0" indent="0">
              <a:lnSpc>
                <a:spcPct val="90000"/>
              </a:lnSpc>
              <a:spcBef>
                <a:spcPts val="125"/>
              </a:spcBef>
              <a:buNone/>
            </a:pPr>
            <a:endParaRPr lang="en-IN" sz="1800" b="0" strike="noStrike" spc="-1" dirty="0" smtClean="0">
              <a:latin typeface="Arial"/>
            </a:endParaRPr>
          </a:p>
          <a:p>
            <a:pPr marL="108360" indent="0">
              <a:lnSpc>
                <a:spcPct val="90000"/>
              </a:lnSpc>
              <a:spcBef>
                <a:spcPts val="598"/>
              </a:spcBef>
              <a:buClr>
                <a:srgbClr val="99CC66"/>
              </a:buClr>
              <a:buSzPct val="45000"/>
              <a:buNone/>
            </a:pPr>
            <a:r>
              <a:rPr lang="en-IN" sz="2400" b="0" strike="noStrike" spc="-1" dirty="0" smtClean="0">
                <a:latin typeface="Arial"/>
              </a:rPr>
              <a:t>Rules</a:t>
            </a:r>
          </a:p>
          <a:p>
            <a:pPr marL="564840" lvl="1" indent="190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Font typeface="Verdana"/>
              <a:buChar char=" "/>
            </a:pPr>
            <a:r>
              <a:rPr lang="en-IN" sz="1800" b="0" strike="noStrike" spc="-1" dirty="0" smtClean="0">
                <a:latin typeface="Arial"/>
              </a:rPr>
              <a:t>file-op[Op] ::=		command[Op] + filename + filename</a:t>
            </a:r>
          </a:p>
          <a:p>
            <a:pPr marL="564840" lvl="1" indent="190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Font typeface="Verdana"/>
              <a:buChar char=" "/>
            </a:pPr>
            <a:r>
              <a:rPr lang="en-IN" sz="1800" b="0" strike="noStrike" spc="-1" dirty="0" smtClean="0">
                <a:latin typeface="Arial"/>
              </a:rPr>
              <a:t>                	| command[Op] + filenames + directory</a:t>
            </a:r>
          </a:p>
          <a:p>
            <a:pPr marL="564840" lvl="1" indent="190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Font typeface="Verdana"/>
              <a:buChar char=" "/>
            </a:pPr>
            <a:r>
              <a:rPr lang="en-IN" sz="1800" b="0" strike="noStrike" spc="-1" dirty="0" smtClean="0">
                <a:latin typeface="Arial"/>
              </a:rPr>
              <a:t>command[Op = copy] ::= cp</a:t>
            </a:r>
          </a:p>
          <a:p>
            <a:pPr marL="564840" lvl="1" indent="190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Font typeface="Verdana"/>
              <a:buChar char=" "/>
            </a:pPr>
            <a:r>
              <a:rPr lang="en-IN" sz="1800" b="0" strike="noStrike" spc="-1" dirty="0" smtClean="0">
                <a:latin typeface="Arial"/>
              </a:rPr>
              <a:t>command[Op = move] ::= mv</a:t>
            </a:r>
          </a:p>
          <a:p>
            <a:pPr marL="564840" lvl="1" indent="190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Font typeface="Verdana"/>
              <a:buChar char=" "/>
            </a:pPr>
            <a:r>
              <a:rPr lang="en-IN" sz="1800" b="0" strike="noStrike" spc="-1" dirty="0" smtClean="0">
                <a:latin typeface="Arial"/>
              </a:rPr>
              <a:t>command[Op = link] ::= ln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3124200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>
                <a:latin typeface="Algerian" pitchFamily="82" charset="0"/>
              </a:rPr>
              <a:t>THANK 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>
                <a:latin typeface="Algerian" pitchFamily="82" charset="0"/>
              </a:rPr>
              <a:t>	</a:t>
            </a:r>
            <a:r>
              <a:rPr lang="en-US" dirty="0" smtClean="0">
                <a:latin typeface="Algerian" pitchFamily="82" charset="0"/>
              </a:rPr>
              <a:t>		             YOU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strike="noStrike" spc="-1" dirty="0" smtClean="0">
                <a:latin typeface="Arial"/>
              </a:rPr>
              <a:t>Cognitive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360" indent="0">
              <a:lnSpc>
                <a:spcPct val="90000"/>
              </a:lnSpc>
              <a:spcBef>
                <a:spcPts val="697"/>
              </a:spcBef>
              <a:buClr>
                <a:srgbClr val="99CC66"/>
              </a:buClr>
              <a:buSzPct val="45000"/>
              <a:buNone/>
            </a:pPr>
            <a:r>
              <a:rPr lang="en-IN" sz="2600" b="0" strike="noStrike" spc="-1" dirty="0" smtClean="0">
                <a:latin typeface="Arial"/>
              </a:rPr>
              <a:t>They model aspects of user:</a:t>
            </a:r>
          </a:p>
          <a:p>
            <a:pPr marL="864000" lvl="1" indent="-323640">
              <a:lnSpc>
                <a:spcPct val="90000"/>
              </a:lnSpc>
              <a:spcBef>
                <a:spcPts val="598"/>
              </a:spcBef>
              <a:buClr>
                <a:srgbClr val="99CC66"/>
              </a:buClr>
              <a:buSzPct val="75000"/>
              <a:buFont typeface="Symbol"/>
              <a:buChar char=""/>
            </a:pPr>
            <a:r>
              <a:rPr lang="en-IN" sz="2600" b="0" strike="noStrike" spc="-1" dirty="0" smtClean="0">
                <a:latin typeface="Arial"/>
              </a:rPr>
              <a:t>understanding</a:t>
            </a:r>
          </a:p>
          <a:p>
            <a:pPr marL="864000" lvl="1" indent="-323640">
              <a:lnSpc>
                <a:spcPct val="90000"/>
              </a:lnSpc>
              <a:spcBef>
                <a:spcPts val="598"/>
              </a:spcBef>
              <a:buClr>
                <a:srgbClr val="99CC66"/>
              </a:buClr>
              <a:buSzPct val="75000"/>
              <a:buFont typeface="Symbol"/>
              <a:buChar char=""/>
            </a:pPr>
            <a:r>
              <a:rPr lang="en-IN" sz="2600" b="0" strike="noStrike" spc="-1" dirty="0" smtClean="0">
                <a:latin typeface="Arial"/>
              </a:rPr>
              <a:t>knowledge</a:t>
            </a:r>
          </a:p>
          <a:p>
            <a:pPr marL="864000" lvl="1" indent="-323640">
              <a:lnSpc>
                <a:spcPct val="90000"/>
              </a:lnSpc>
              <a:spcBef>
                <a:spcPts val="598"/>
              </a:spcBef>
              <a:buClr>
                <a:srgbClr val="99CC66"/>
              </a:buClr>
              <a:buSzPct val="75000"/>
              <a:buFont typeface="Symbol"/>
              <a:buChar char=""/>
            </a:pPr>
            <a:r>
              <a:rPr lang="en-IN" sz="2600" b="0" strike="noStrike" spc="-1" dirty="0" smtClean="0">
                <a:latin typeface="Arial"/>
              </a:rPr>
              <a:t>intentions</a:t>
            </a:r>
          </a:p>
          <a:p>
            <a:pPr marL="864000" lvl="1" indent="-323640">
              <a:lnSpc>
                <a:spcPct val="90000"/>
              </a:lnSpc>
              <a:spcBef>
                <a:spcPts val="598"/>
              </a:spcBef>
              <a:buClr>
                <a:srgbClr val="99CC66"/>
              </a:buClr>
              <a:buSzPct val="75000"/>
              <a:buFont typeface="Symbol"/>
              <a:buChar char=""/>
            </a:pPr>
            <a:r>
              <a:rPr lang="en-IN" sz="2600" b="0" strike="noStrike" spc="-1" dirty="0" smtClean="0">
                <a:latin typeface="Arial"/>
              </a:rPr>
              <a:t>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strike="noStrike" spc="-1" dirty="0" smtClean="0">
                <a:latin typeface="Arial"/>
              </a:rPr>
              <a:t>Cognitive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Goal and task hierarchies </a:t>
            </a:r>
          </a:p>
          <a:p>
            <a:r>
              <a:rPr lang="en-US" dirty="0" smtClean="0"/>
              <a:t>GOMS </a:t>
            </a:r>
          </a:p>
          <a:p>
            <a:r>
              <a:rPr lang="en-US" dirty="0" smtClean="0"/>
              <a:t>CCT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Linguistic</a:t>
            </a:r>
          </a:p>
          <a:p>
            <a:r>
              <a:rPr lang="en-US" dirty="0" smtClean="0"/>
              <a:t>BNF</a:t>
            </a:r>
            <a:endParaRPr lang="en-US" dirty="0"/>
          </a:p>
          <a:p>
            <a:r>
              <a:rPr lang="en-US" dirty="0" smtClean="0"/>
              <a:t>TAG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443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Goal and Task Hierarchy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models make use of the model of mental processing, in which user achieves goal by solving sub goals in divide and conquer fashion</a:t>
            </a:r>
          </a:p>
          <a:p>
            <a:r>
              <a:rPr lang="en-US" dirty="0" smtClean="0"/>
              <a:t>Two such models are GOMS, CCT. </a:t>
            </a:r>
          </a:p>
        </p:txBody>
      </p:sp>
    </p:spTree>
    <p:extLst>
      <p:ext uri="{BB962C8B-B14F-4D97-AF65-F5344CB8AC3E}">
        <p14:creationId xmlns:p14="http://schemas.microsoft.com/office/powerpoint/2010/main" val="9467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315200" cy="1154097"/>
          </a:xfrm>
        </p:spPr>
        <p:txBody>
          <a:bodyPr/>
          <a:lstStyle/>
          <a:p>
            <a:r>
              <a:rPr lang="en-US" dirty="0"/>
              <a:t>Goal and Task Hierarchy Model</a:t>
            </a:r>
          </a:p>
        </p:txBody>
      </p:sp>
      <p:pic>
        <p:nvPicPr>
          <p:cNvPr id="1026" name="Picture 2" descr="E:\Downloads\1-Goal-hierarchy-in-a-task-mode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934199" cy="44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9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It Consist of these four elements</a:t>
            </a:r>
          </a:p>
          <a:p>
            <a:r>
              <a:rPr lang="en-US" dirty="0" smtClean="0"/>
              <a:t>Goals: User goals, describing what user want to achieve</a:t>
            </a:r>
          </a:p>
          <a:p>
            <a:r>
              <a:rPr lang="en-US" dirty="0" smtClean="0"/>
              <a:t>Operators: what basic action can be performed</a:t>
            </a:r>
          </a:p>
          <a:p>
            <a:r>
              <a:rPr lang="en-US" dirty="0" smtClean="0"/>
              <a:t>Methods: what sequences of operators can be used to accomplish a goal.</a:t>
            </a:r>
          </a:p>
          <a:p>
            <a:r>
              <a:rPr lang="en-US" dirty="0"/>
              <a:t>S</a:t>
            </a:r>
            <a:r>
              <a:rPr lang="en-US" dirty="0" smtClean="0"/>
              <a:t>election: which methods should be used to accomplish goal.</a:t>
            </a:r>
          </a:p>
        </p:txBody>
      </p:sp>
    </p:spTree>
    <p:extLst>
      <p:ext uri="{BB962C8B-B14F-4D97-AF65-F5344CB8AC3E}">
        <p14:creationId xmlns:p14="http://schemas.microsoft.com/office/powerpoint/2010/main" val="20549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315200" cy="1154097"/>
          </a:xfrm>
        </p:spPr>
        <p:txBody>
          <a:bodyPr/>
          <a:lstStyle/>
          <a:p>
            <a:r>
              <a:rPr lang="en-US" dirty="0" smtClean="0"/>
              <a:t>GOMS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Photocopying an article from a journal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GOAL: PHOTOCOPY-PAPER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GOAL: LOCATE-ARTICLE</a:t>
            </a:r>
          </a:p>
          <a:p>
            <a:pPr marL="228600" lvl="1"/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1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GOAL: PHOTOCOPY-PAGE repeat until no more pages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GOAL: ORIENT-PAGE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OPEN-COVER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SELECT-PAGE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POSITION-PAGE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CLOSE-COVER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GOAL: PRESS-COPY-BUTTON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GOAL: VERIFY-COPY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        LOCATE-OUT-TRAY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        EXAMINE-COPY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GOAL: COLLECT-COPY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        LOCATE-OUT-TRAY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        REMOVE-COPY (outer goal satisfied!)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GOAL: RETRIEVE-JOURNAL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      OPEN-COVER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      REMOVE-JOURNAL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      CLOSE-COVER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using GOMS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works for goal-directed task</a:t>
            </a:r>
          </a:p>
          <a:p>
            <a:r>
              <a:rPr lang="en-US" dirty="0" smtClean="0"/>
              <a:t>Assumes tasks performed by experts without error</a:t>
            </a:r>
          </a:p>
          <a:p>
            <a:r>
              <a:rPr lang="en-US" dirty="0" smtClean="0"/>
              <a:t>Does not address several UI issues,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-readability, memorizability of icons,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1740</TotalTime>
  <Words>567</Words>
  <Application>Microsoft Office PowerPoint</Application>
  <PresentationFormat>On-screen Show (4:3)</PresentationFormat>
  <Paragraphs>129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Perspective</vt:lpstr>
      <vt:lpstr>Cognitive models </vt:lpstr>
      <vt:lpstr>Cognitive models</vt:lpstr>
      <vt:lpstr>Cognitive models</vt:lpstr>
      <vt:lpstr>Cognitive models</vt:lpstr>
      <vt:lpstr> Goal and Task Hierarchy Model </vt:lpstr>
      <vt:lpstr>Goal and Task Hierarchy Model</vt:lpstr>
      <vt:lpstr>GOMS</vt:lpstr>
      <vt:lpstr>GOMS</vt:lpstr>
      <vt:lpstr>Disadvantages of using GOMS</vt:lpstr>
      <vt:lpstr>Cognitive Complexity Theory</vt:lpstr>
      <vt:lpstr>Cognitive Complexity Theory</vt:lpstr>
      <vt:lpstr>Problems with goal hierarchies</vt:lpstr>
      <vt:lpstr>Linguistic Model</vt:lpstr>
      <vt:lpstr>BNF</vt:lpstr>
      <vt:lpstr>BNF</vt:lpstr>
      <vt:lpstr>BNF Example</vt:lpstr>
      <vt:lpstr>complications</vt:lpstr>
      <vt:lpstr>Task Action Grammar(TAG)</vt:lpstr>
      <vt:lpstr>Consistency in TAG </vt:lpstr>
      <vt:lpstr>Consistency in TAG</vt:lpstr>
      <vt:lpstr>   THANK                 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models</dc:title>
  <dc:creator>ismail - [2010]</dc:creator>
  <cp:lastModifiedBy>ismail - [2010]</cp:lastModifiedBy>
  <cp:revision>35</cp:revision>
  <dcterms:created xsi:type="dcterms:W3CDTF">2021-11-14T05:30:11Z</dcterms:created>
  <dcterms:modified xsi:type="dcterms:W3CDTF">2021-11-15T15:39:32Z</dcterms:modified>
</cp:coreProperties>
</file>