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0" r:id="rId3"/>
    <p:sldId id="257" r:id="rId4"/>
    <p:sldId id="261" r:id="rId5"/>
    <p:sldId id="259" r:id="rId6"/>
    <p:sldId id="262" r:id="rId7"/>
    <p:sldId id="269" r:id="rId8"/>
    <p:sldId id="258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4F7491-02A3-4118-97CF-36C74861E5E9}">
          <p14:sldIdLst>
            <p14:sldId id="256"/>
            <p14:sldId id="260"/>
            <p14:sldId id="257"/>
            <p14:sldId id="261"/>
          </p14:sldIdLst>
        </p14:section>
        <p14:section name="Untitled Section" id="{2FF51619-3E61-4257-A9D9-1D813EFF9BF1}">
          <p14:sldIdLst>
            <p14:sldId id="259"/>
            <p14:sldId id="262"/>
            <p14:sldId id="269"/>
            <p14:sldId id="258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0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9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7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8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0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14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36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5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0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3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3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6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17A864-9000-40AE-9186-0942FEB31CE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94812A8-4E23-4443-92BA-BA89D4564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D094-575F-48A8-8914-156B45EE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190" y="937683"/>
            <a:ext cx="8825658" cy="2677648"/>
          </a:xfrm>
        </p:spPr>
        <p:txBody>
          <a:bodyPr/>
          <a:lstStyle/>
          <a:p>
            <a:r>
              <a:rPr lang="en-US" dirty="0"/>
              <a:t>Food Deserts Related to Crimes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D313E-C606-48F8-A24D-E771A7087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67175"/>
            <a:ext cx="8825658" cy="1571625"/>
          </a:xfrm>
        </p:spPr>
        <p:txBody>
          <a:bodyPr>
            <a:normAutofit/>
          </a:bodyPr>
          <a:lstStyle/>
          <a:p>
            <a:r>
              <a:rPr lang="en-US" dirty="0"/>
              <a:t>Project 1 – GT Data Analytics Bootcamp</a:t>
            </a:r>
          </a:p>
          <a:p>
            <a:r>
              <a:rPr lang="en-US" dirty="0"/>
              <a:t>Team Neighborhood Crime Watch: </a:t>
            </a:r>
          </a:p>
          <a:p>
            <a:r>
              <a:rPr lang="en-US" dirty="0"/>
              <a:t>	Hayden </a:t>
            </a:r>
            <a:r>
              <a:rPr lang="en-US" dirty="0" err="1"/>
              <a:t>HintoN</a:t>
            </a:r>
            <a:r>
              <a:rPr lang="en-US" dirty="0"/>
              <a:t>, Jeanne Aulbach, Vince </a:t>
            </a:r>
            <a:r>
              <a:rPr lang="en-US" dirty="0" err="1"/>
              <a:t>baria</a:t>
            </a:r>
            <a:r>
              <a:rPr lang="en-US" dirty="0"/>
              <a:t>, </a:t>
            </a:r>
            <a:r>
              <a:rPr lang="en-US" dirty="0" err="1"/>
              <a:t>leKh</a:t>
            </a:r>
            <a:r>
              <a:rPr lang="en-US" dirty="0"/>
              <a:t> </a:t>
            </a:r>
            <a:r>
              <a:rPr lang="en-US" dirty="0" err="1"/>
              <a:t>malla</a:t>
            </a:r>
            <a:endParaRPr lang="en-US" dirty="0"/>
          </a:p>
          <a:p>
            <a:r>
              <a:rPr lang="en-US" dirty="0"/>
              <a:t>February 12,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05BC2-1410-4765-9BF4-83AC882F6E0A}"/>
              </a:ext>
            </a:extLst>
          </p:cNvPr>
          <p:cNvSpPr txBox="1"/>
          <p:nvPr/>
        </p:nvSpPr>
        <p:spPr>
          <a:xfrm>
            <a:off x="504825" y="643890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Hayden</a:t>
            </a:r>
          </a:p>
        </p:txBody>
      </p:sp>
    </p:spTree>
    <p:extLst>
      <p:ext uri="{BB962C8B-B14F-4D97-AF65-F5344CB8AC3E}">
        <p14:creationId xmlns:p14="http://schemas.microsoft.com/office/powerpoint/2010/main" val="338570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0A33-5E67-4D99-839B-41AD98C0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FB656-C484-456F-AB29-6E73398A4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correlation between the location of grocery stores and crimes.</a:t>
            </a:r>
          </a:p>
          <a:p>
            <a:r>
              <a:rPr lang="en-US" dirty="0"/>
              <a:t>The correlation shows that generally where there are more grocery stores there is more crime, not the opposite, as we hypothesized.</a:t>
            </a:r>
          </a:p>
          <a:p>
            <a:r>
              <a:rPr lang="en-US" dirty="0"/>
              <a:t>Note: Correlation does not necessarily imply causation.</a:t>
            </a:r>
          </a:p>
          <a:p>
            <a:r>
              <a:rPr lang="en-US" dirty="0"/>
              <a:t>The numbers were not adjusted for population, which could impact the outcome of our analysis.</a:t>
            </a:r>
          </a:p>
          <a:p>
            <a:r>
              <a:rPr lang="en-US" dirty="0"/>
              <a:t>It would be interesting to see if the type of crime would have an impact on the outcome.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F7E3E-CC34-44FC-8E39-895CAF4CA151}"/>
              </a:ext>
            </a:extLst>
          </p:cNvPr>
          <p:cNvSpPr txBox="1"/>
          <p:nvPr/>
        </p:nvSpPr>
        <p:spPr>
          <a:xfrm>
            <a:off x="266700" y="6315075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Jeanne, Hayden &amp; Vince</a:t>
            </a:r>
          </a:p>
        </p:txBody>
      </p:sp>
    </p:spTree>
    <p:extLst>
      <p:ext uri="{BB962C8B-B14F-4D97-AF65-F5344CB8AC3E}">
        <p14:creationId xmlns:p14="http://schemas.microsoft.com/office/powerpoint/2010/main" val="340157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D2EA-A0F9-42D8-A14D-8692B07E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4C57-32F1-483F-8948-36D5018A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There is a correlation between food deserts and crime rates. We would expect to see higher crime rates in food deserts.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There are current studies that show correlation between food deserts and poverty. 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We wanted to see if food deserts correlated to any other variable such as crime.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137BF-00CC-416E-863D-78D7A78DEC5A}"/>
              </a:ext>
            </a:extLst>
          </p:cNvPr>
          <p:cNvSpPr txBox="1"/>
          <p:nvPr/>
        </p:nvSpPr>
        <p:spPr>
          <a:xfrm>
            <a:off x="266700" y="631507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Jeanne</a:t>
            </a:r>
          </a:p>
        </p:txBody>
      </p:sp>
    </p:spTree>
    <p:extLst>
      <p:ext uri="{BB962C8B-B14F-4D97-AF65-F5344CB8AC3E}">
        <p14:creationId xmlns:p14="http://schemas.microsoft.com/office/powerpoint/2010/main" val="162748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5716-375F-4E26-A1FF-5B236FF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304A9-43FA-4C30-9D1E-D50B0C47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Food Desert: An urban area in which it is difficult to buy affordable or good-quality fresh food. 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NPU: Neighborhood Planning Unit as defined by the City of Atlanta. It incorporates multiple neighborhoods into groups.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Grocery Store: The classification was chosen as opposed to convenience stores or fast food restaurants because of the emphasis on healthy food.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6E4FB-BB9D-48A8-B020-7D834C0639A1}"/>
              </a:ext>
            </a:extLst>
          </p:cNvPr>
          <p:cNvSpPr txBox="1"/>
          <p:nvPr/>
        </p:nvSpPr>
        <p:spPr>
          <a:xfrm>
            <a:off x="266700" y="631507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Jeanne</a:t>
            </a:r>
          </a:p>
        </p:txBody>
      </p:sp>
    </p:spTree>
    <p:extLst>
      <p:ext uri="{BB962C8B-B14F-4D97-AF65-F5344CB8AC3E}">
        <p14:creationId xmlns:p14="http://schemas.microsoft.com/office/powerpoint/2010/main" val="158239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3C9E-FFC7-4F8F-8B27-869D721B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E4E5-CC5A-4D90-91A8-18E8ADE8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Grocery Store Data: Yelp API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Crime Data: City of Atlanta crimes that </a:t>
            </a:r>
            <a:r>
              <a:rPr lang="en-US" dirty="0" err="1">
                <a:solidFill>
                  <a:srgbClr val="202124"/>
                </a:solidFill>
                <a:latin typeface="Roboto" panose="02000000000000000000" pitchFamily="2" charset="0"/>
              </a:rPr>
              <a:t>occured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 during 2021 regardless of when reported, downloaded from Atlanta Police Department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NPU Data: City of Atlanta ArcGIS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98C12-2863-4049-AD6A-62E5D6690AC8}"/>
              </a:ext>
            </a:extLst>
          </p:cNvPr>
          <p:cNvSpPr txBox="1"/>
          <p:nvPr/>
        </p:nvSpPr>
        <p:spPr>
          <a:xfrm>
            <a:off x="266700" y="631507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Lekh</a:t>
            </a:r>
            <a:r>
              <a:rPr lang="en-US" dirty="0"/>
              <a:t> &amp; Hayden</a:t>
            </a:r>
          </a:p>
        </p:txBody>
      </p:sp>
    </p:spTree>
    <p:extLst>
      <p:ext uri="{BB962C8B-B14F-4D97-AF65-F5344CB8AC3E}">
        <p14:creationId xmlns:p14="http://schemas.microsoft.com/office/powerpoint/2010/main" val="47607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BFC3-2D0C-48C2-BD34-63662C64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Counts of Each Data Set per NPU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F9540BC-B925-4A93-888D-18178D599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03" y="2781299"/>
            <a:ext cx="9055847" cy="1600111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0ECBD2E-A1BE-4D24-AFAD-B0A856B5D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028" y="4381410"/>
            <a:ext cx="8649944" cy="1693421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7B2D6BDF-82A7-4EC9-8BC6-F2E96211AB24}"/>
              </a:ext>
            </a:extLst>
          </p:cNvPr>
          <p:cNvSpPr/>
          <p:nvPr/>
        </p:nvSpPr>
        <p:spPr>
          <a:xfrm>
            <a:off x="3011564" y="3292274"/>
            <a:ext cx="238125" cy="1428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A91C41C4-42EB-429C-B7CB-DC3ACE8371ED}"/>
              </a:ext>
            </a:extLst>
          </p:cNvPr>
          <p:cNvSpPr/>
          <p:nvPr/>
        </p:nvSpPr>
        <p:spPr>
          <a:xfrm>
            <a:off x="3011563" y="4711665"/>
            <a:ext cx="238125" cy="1428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9DC3E663-CCCD-404B-9CA6-2747181ECAA1}"/>
              </a:ext>
            </a:extLst>
          </p:cNvPr>
          <p:cNvSpPr/>
          <p:nvPr/>
        </p:nvSpPr>
        <p:spPr>
          <a:xfrm>
            <a:off x="3855402" y="3070776"/>
            <a:ext cx="238125" cy="1428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EE39B299-D8EB-47A9-841C-6DAB1ABDB5EF}"/>
              </a:ext>
            </a:extLst>
          </p:cNvPr>
          <p:cNvSpPr/>
          <p:nvPr/>
        </p:nvSpPr>
        <p:spPr>
          <a:xfrm>
            <a:off x="3846291" y="4894849"/>
            <a:ext cx="238125" cy="1428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F79A167E-E098-4068-B12E-61EDA7B4E5BA}"/>
              </a:ext>
            </a:extLst>
          </p:cNvPr>
          <p:cNvSpPr/>
          <p:nvPr/>
        </p:nvSpPr>
        <p:spPr>
          <a:xfrm>
            <a:off x="6086196" y="3046620"/>
            <a:ext cx="238125" cy="1428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FF930396-0B21-477D-BC0F-E2325D3CC798}"/>
              </a:ext>
            </a:extLst>
          </p:cNvPr>
          <p:cNvSpPr/>
          <p:nvPr/>
        </p:nvSpPr>
        <p:spPr>
          <a:xfrm>
            <a:off x="6086195" y="5501887"/>
            <a:ext cx="238125" cy="1428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39C26-235E-4F8A-8C69-38397732D44A}"/>
              </a:ext>
            </a:extLst>
          </p:cNvPr>
          <p:cNvSpPr txBox="1"/>
          <p:nvPr/>
        </p:nvSpPr>
        <p:spPr>
          <a:xfrm>
            <a:off x="266700" y="631507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Vince</a:t>
            </a:r>
          </a:p>
        </p:txBody>
      </p:sp>
    </p:spTree>
    <p:extLst>
      <p:ext uri="{BB962C8B-B14F-4D97-AF65-F5344CB8AC3E}">
        <p14:creationId xmlns:p14="http://schemas.microsoft.com/office/powerpoint/2010/main" val="18052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D10E-C87C-4F8D-B2C6-0F4C6927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Three NPU’s - Crimes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0DC8A04D-07E8-4DB3-8F61-6B64A3C2F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22" y="2603500"/>
            <a:ext cx="3744156" cy="36359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820A9D-40D6-4638-8C83-73DAD89F3403}"/>
              </a:ext>
            </a:extLst>
          </p:cNvPr>
          <p:cNvSpPr txBox="1"/>
          <p:nvPr/>
        </p:nvSpPr>
        <p:spPr>
          <a:xfrm>
            <a:off x="266700" y="631507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Vince</a:t>
            </a:r>
          </a:p>
        </p:txBody>
      </p:sp>
    </p:spTree>
    <p:extLst>
      <p:ext uri="{BB962C8B-B14F-4D97-AF65-F5344CB8AC3E}">
        <p14:creationId xmlns:p14="http://schemas.microsoft.com/office/powerpoint/2010/main" val="233650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2ED8D-C8FE-4F8B-8D6C-37746669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8199"/>
            <a:ext cx="8825659" cy="866775"/>
          </a:xfrm>
        </p:spPr>
        <p:txBody>
          <a:bodyPr/>
          <a:lstStyle/>
          <a:p>
            <a:r>
              <a:rPr lang="en-US" dirty="0"/>
              <a:t>Comparison of Crime and Grocery 			Locations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FE0A5499-B3DA-4781-8907-8B244C5B98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4" y="2972832"/>
            <a:ext cx="3607154" cy="3416300"/>
          </a:xfrm>
        </p:spPr>
      </p:pic>
      <p:pic>
        <p:nvPicPr>
          <p:cNvPr id="10" name="Content Placeholder 9" descr="Map&#10;&#10;Description automatically generated">
            <a:extLst>
              <a:ext uri="{FF2B5EF4-FFF2-40B4-BE49-F238E27FC236}">
                <a16:creationId xmlns:a16="http://schemas.microsoft.com/office/drawing/2014/main" id="{D4B0090E-D8E4-4728-9CC7-AE28A190BA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38" y="2972832"/>
            <a:ext cx="3610180" cy="34163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AE1E6B-6546-41F2-A224-A0D37F633F50}"/>
              </a:ext>
            </a:extLst>
          </p:cNvPr>
          <p:cNvSpPr txBox="1"/>
          <p:nvPr/>
        </p:nvSpPr>
        <p:spPr>
          <a:xfrm>
            <a:off x="1764404" y="260231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54E81-9814-44B8-B5A7-3594671D0C86}"/>
              </a:ext>
            </a:extLst>
          </p:cNvPr>
          <p:cNvSpPr txBox="1"/>
          <p:nvPr/>
        </p:nvSpPr>
        <p:spPr>
          <a:xfrm>
            <a:off x="6894984" y="26035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Groceries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FA0178-F581-43CF-A2E6-527F6FC05621}"/>
              </a:ext>
            </a:extLst>
          </p:cNvPr>
          <p:cNvSpPr txBox="1"/>
          <p:nvPr/>
        </p:nvSpPr>
        <p:spPr>
          <a:xfrm>
            <a:off x="266700" y="631507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Hayden</a:t>
            </a:r>
          </a:p>
        </p:txBody>
      </p:sp>
    </p:spTree>
    <p:extLst>
      <p:ext uri="{BB962C8B-B14F-4D97-AF65-F5344CB8AC3E}">
        <p14:creationId xmlns:p14="http://schemas.microsoft.com/office/powerpoint/2010/main" val="258965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8A2-E4D3-4402-BF61-56981121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Crime Heat Map Using GMAPS</a:t>
            </a:r>
          </a:p>
        </p:txBody>
      </p:sp>
      <p:pic>
        <p:nvPicPr>
          <p:cNvPr id="10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9F463960-5747-4001-9F5B-34DC7ED9C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54" y="2673759"/>
            <a:ext cx="3852909" cy="3671057"/>
          </a:xfrm>
          <a:prstGeom prst="rect">
            <a:avLst/>
          </a:prstGeom>
        </p:spPr>
      </p:pic>
      <p:pic>
        <p:nvPicPr>
          <p:cNvPr id="13" name="Content Placeholder 12" descr="Map&#10;&#10;Description automatically generated">
            <a:extLst>
              <a:ext uri="{FF2B5EF4-FFF2-40B4-BE49-F238E27FC236}">
                <a16:creationId xmlns:a16="http://schemas.microsoft.com/office/drawing/2014/main" id="{A4A2907D-B7D8-43D5-9FF7-A8B816B38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70" y="2717480"/>
            <a:ext cx="3852909" cy="358361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A5B6EF-69C8-43A1-AA6C-22D1EED629F2}"/>
              </a:ext>
            </a:extLst>
          </p:cNvPr>
          <p:cNvSpPr txBox="1"/>
          <p:nvPr/>
        </p:nvSpPr>
        <p:spPr>
          <a:xfrm>
            <a:off x="1516754" y="230442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64AA46-1B6E-48AA-B81C-861317002CDF}"/>
              </a:ext>
            </a:extLst>
          </p:cNvPr>
          <p:cNvSpPr txBox="1"/>
          <p:nvPr/>
        </p:nvSpPr>
        <p:spPr>
          <a:xfrm>
            <a:off x="6453320" y="230442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Groceries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79529-CD30-4ABB-9935-B7B8022D6673}"/>
              </a:ext>
            </a:extLst>
          </p:cNvPr>
          <p:cNvSpPr txBox="1"/>
          <p:nvPr/>
        </p:nvSpPr>
        <p:spPr>
          <a:xfrm>
            <a:off x="266700" y="631507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2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E68A-A9ED-4A53-B5AB-01C45958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Trendline of Correlation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93EDB09-CFD7-4A01-A5AE-63DCC452C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2686050"/>
            <a:ext cx="6610350" cy="3743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E47C61-FAD3-47AB-852C-E49D032C0EC6}"/>
              </a:ext>
            </a:extLst>
          </p:cNvPr>
          <p:cNvSpPr txBox="1"/>
          <p:nvPr/>
        </p:nvSpPr>
        <p:spPr>
          <a:xfrm>
            <a:off x="266700" y="631507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Hayden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1E722-5D57-4C1A-900E-ACE7FCBDA0B8}"/>
              </a:ext>
            </a:extLst>
          </p:cNvPr>
          <p:cNvSpPr txBox="1"/>
          <p:nvPr/>
        </p:nvSpPr>
        <p:spPr>
          <a:xfrm flipH="1">
            <a:off x="561976" y="3791995"/>
            <a:ext cx="222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r-squared = 0.66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DABB46-1409-4841-B88A-F85F71CDFFA7}"/>
              </a:ext>
            </a:extLst>
          </p:cNvPr>
          <p:cNvSpPr txBox="1"/>
          <p:nvPr/>
        </p:nvSpPr>
        <p:spPr>
          <a:xfrm>
            <a:off x="8191500" y="5301734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DBBE8-7905-4C9C-9534-EF3F0DAE7197}"/>
              </a:ext>
            </a:extLst>
          </p:cNvPr>
          <p:cNvSpPr txBox="1"/>
          <p:nvPr/>
        </p:nvSpPr>
        <p:spPr>
          <a:xfrm>
            <a:off x="7105650" y="303847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7B1B3-9068-4E66-A289-C26A6B9D759E}"/>
              </a:ext>
            </a:extLst>
          </p:cNvPr>
          <p:cNvSpPr txBox="1"/>
          <p:nvPr/>
        </p:nvSpPr>
        <p:spPr>
          <a:xfrm>
            <a:off x="7937904" y="3668884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4091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2693</TotalTime>
  <Words>329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Roboto</vt:lpstr>
      <vt:lpstr>Wingdings 3</vt:lpstr>
      <vt:lpstr>Ion Boardroom</vt:lpstr>
      <vt:lpstr>Food Deserts Related to Crimes</vt:lpstr>
      <vt:lpstr>Hypothesis </vt:lpstr>
      <vt:lpstr>Definitions </vt:lpstr>
      <vt:lpstr>Data Sources </vt:lpstr>
      <vt:lpstr>Counts of Each Data Set per NPU</vt:lpstr>
      <vt:lpstr>Top Three NPU’s - Crimes</vt:lpstr>
      <vt:lpstr>Comparison of Crime and Grocery    Locations </vt:lpstr>
      <vt:lpstr>Generated Crime Heat Map Using GMAPS</vt:lpstr>
      <vt:lpstr>Trendline of Correlation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Deserts Related to Crimes</dc:title>
  <dc:creator>Jeanne Aulbach</dc:creator>
  <cp:lastModifiedBy>Jeanne Aulbach</cp:lastModifiedBy>
  <cp:revision>27</cp:revision>
  <dcterms:created xsi:type="dcterms:W3CDTF">2022-02-09T01:15:00Z</dcterms:created>
  <dcterms:modified xsi:type="dcterms:W3CDTF">2022-02-11T03:30:24Z</dcterms:modified>
</cp:coreProperties>
</file>