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7"/>
  </p:notesMasterIdLst>
  <p:handoutMasterIdLst>
    <p:handoutMasterId r:id="rId28"/>
  </p:handoutMasterIdLst>
  <p:sldIdLst>
    <p:sldId id="288" r:id="rId2"/>
    <p:sldId id="291" r:id="rId3"/>
    <p:sldId id="316" r:id="rId4"/>
    <p:sldId id="308" r:id="rId5"/>
    <p:sldId id="325" r:id="rId6"/>
    <p:sldId id="309" r:id="rId7"/>
    <p:sldId id="310" r:id="rId8"/>
    <p:sldId id="290" r:id="rId9"/>
    <p:sldId id="311" r:id="rId10"/>
    <p:sldId id="312" r:id="rId11"/>
    <p:sldId id="313" r:id="rId12"/>
    <p:sldId id="315" r:id="rId13"/>
    <p:sldId id="319" r:id="rId14"/>
    <p:sldId id="320" r:id="rId15"/>
    <p:sldId id="321" r:id="rId16"/>
    <p:sldId id="322" r:id="rId17"/>
    <p:sldId id="323" r:id="rId18"/>
    <p:sldId id="324" r:id="rId19"/>
    <p:sldId id="314" r:id="rId20"/>
    <p:sldId id="317" r:id="rId21"/>
    <p:sldId id="326" r:id="rId22"/>
    <p:sldId id="332" r:id="rId23"/>
    <p:sldId id="331" r:id="rId24"/>
    <p:sldId id="333" r:id="rId25"/>
    <p:sldId id="334"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4" clrIdx="0">
    <p:extLst>
      <p:ext uri="{19B8F6BF-5375-455C-9EA6-DF929625EA0E}">
        <p15:presenceInfo xmlns:p15="http://schemas.microsoft.com/office/powerpoint/2012/main" userId="Yair Moshe" providerId="None"/>
      </p:ext>
    </p:extLst>
  </p:cmAuthor>
  <p:cmAuthor id="2" name="Yair Moshe" initials="YM [2]" lastIdx="3" clrIdx="1">
    <p:extLst>
      <p:ext uri="{19B8F6BF-5375-455C-9EA6-DF929625EA0E}">
        <p15:presenceInfo xmlns:p15="http://schemas.microsoft.com/office/powerpoint/2012/main" userId="S::myair@technion.ac.il::72fb2c8e-9e1d-4664-922f-2384ae95d2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ECE"/>
    <a:srgbClr val="6544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771BF-60E6-4175-8DB1-71489C56D3B7}" v="4" dt="2022-06-22T06:44:46.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7" autoAdjust="0"/>
    <p:restoredTop sz="79661" autoAdjust="0"/>
  </p:normalViewPr>
  <p:slideViewPr>
    <p:cSldViewPr>
      <p:cViewPr varScale="1">
        <p:scale>
          <a:sx n="50" d="100"/>
          <a:sy n="50" d="100"/>
        </p:scale>
        <p:origin x="1456" y="40"/>
      </p:cViewPr>
      <p:guideLst>
        <p:guide orient="horz" pos="2160"/>
        <p:guide pos="3840"/>
      </p:guideLst>
    </p:cSldViewPr>
  </p:slideViewPr>
  <p:outlineViewPr>
    <p:cViewPr>
      <p:scale>
        <a:sx n="33" d="100"/>
        <a:sy n="33" d="100"/>
      </p:scale>
      <p:origin x="0" y="3492"/>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 Weiss" userId="f1aa920c-6ab1-4ae3-bb20-d7ab45c94102" providerId="ADAL" clId="{CEF00C0D-E112-477E-9D26-7D4A3880D9EC}"/>
    <pc:docChg chg="delSld">
      <pc:chgData name="Bar Weiss" userId="f1aa920c-6ab1-4ae3-bb20-d7ab45c94102" providerId="ADAL" clId="{CEF00C0D-E112-477E-9D26-7D4A3880D9EC}" dt="2022-06-22T06:55:26.616" v="0" actId="47"/>
      <pc:docMkLst>
        <pc:docMk/>
      </pc:docMkLst>
      <pc:sldChg chg="del">
        <pc:chgData name="Bar Weiss" userId="f1aa920c-6ab1-4ae3-bb20-d7ab45c94102" providerId="ADAL" clId="{CEF00C0D-E112-477E-9D26-7D4A3880D9EC}" dt="2022-06-22T06:55:26.616" v="0" actId="47"/>
        <pc:sldMkLst>
          <pc:docMk/>
          <pc:sldMk cId="401700412" sldId="327"/>
        </pc:sldMkLst>
      </pc:sldChg>
      <pc:sldChg chg="del">
        <pc:chgData name="Bar Weiss" userId="f1aa920c-6ab1-4ae3-bb20-d7ab45c94102" providerId="ADAL" clId="{CEF00C0D-E112-477E-9D26-7D4A3880D9EC}" dt="2022-06-22T06:55:26.616" v="0" actId="47"/>
        <pc:sldMkLst>
          <pc:docMk/>
          <pc:sldMk cId="906970849" sldId="329"/>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7-16T23:05:58.700" idx="2">
    <p:pos x="10" y="10"/>
    <p:text>If the presentation is short, the outline can be omitted. If the presentation is long, you can show the outline again for orientation at the beginning of each topic during the talk.</p:text>
    <p:extLst>
      <p:ext uri="{C676402C-5697-4E1C-873F-D02D1690AC5C}">
        <p15:threadingInfo xmlns:p15="http://schemas.microsoft.com/office/powerpoint/2012/main" timeZoneBias="-18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B9A93-B7BA-4252-8A10-6958B2291309}"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pPr rtl="1"/>
          <a:endParaRPr lang="he-IL"/>
        </a:p>
      </dgm:t>
    </dgm:pt>
    <dgm:pt modelId="{06A6A41B-A93A-4AFD-A13D-C6F89CF41BE4}">
      <dgm:prSet/>
      <dgm:spPr>
        <a:solidFill>
          <a:schemeClr val="bg2">
            <a:lumMod val="75000"/>
          </a:schemeClr>
        </a:solidFill>
      </dgm:spPr>
      <dgm:t>
        <a:bodyPr/>
        <a:lstStyle/>
        <a:p>
          <a:pPr rtl="1"/>
          <a:r>
            <a:rPr lang="en-US" dirty="0"/>
            <a:t>Characterize noise sources in DVS</a:t>
          </a:r>
          <a:endParaRPr lang="he-IL" dirty="0"/>
        </a:p>
      </dgm:t>
    </dgm:pt>
    <dgm:pt modelId="{6E807A71-5EFB-4CAD-9E77-45C7CEF4AD9D}" type="parTrans" cxnId="{EF7E2A40-38F9-42E1-96A1-03A15C199DE3}">
      <dgm:prSet/>
      <dgm:spPr/>
      <dgm:t>
        <a:bodyPr/>
        <a:lstStyle/>
        <a:p>
          <a:pPr rtl="1"/>
          <a:endParaRPr lang="he-IL"/>
        </a:p>
      </dgm:t>
    </dgm:pt>
    <dgm:pt modelId="{7EA98882-AB44-4E43-9D89-9206C0140644}" type="sibTrans" cxnId="{EF7E2A40-38F9-42E1-96A1-03A15C199DE3}">
      <dgm:prSet/>
      <dgm:spPr>
        <a:solidFill>
          <a:schemeClr val="bg2"/>
        </a:solidFill>
      </dgm:spPr>
      <dgm:t>
        <a:bodyPr/>
        <a:lstStyle/>
        <a:p>
          <a:pPr rtl="1"/>
          <a:endParaRPr lang="he-IL"/>
        </a:p>
      </dgm:t>
    </dgm:pt>
    <dgm:pt modelId="{D6008B37-876A-4C5D-AB76-07BE4E186E3A}">
      <dgm:prSet/>
      <dgm:spPr>
        <a:solidFill>
          <a:schemeClr val="bg2">
            <a:lumMod val="50000"/>
          </a:schemeClr>
        </a:solidFill>
      </dgm:spPr>
      <dgm:t>
        <a:bodyPr/>
        <a:lstStyle/>
        <a:p>
          <a:pPr rtl="1"/>
          <a:r>
            <a:rPr lang="en-US"/>
            <a:t>Develop mathematical model for each noise source</a:t>
          </a:r>
          <a:endParaRPr lang="he-IL"/>
        </a:p>
      </dgm:t>
    </dgm:pt>
    <dgm:pt modelId="{D4DC6AFC-7563-41AA-AF53-5B3C5E01F502}" type="parTrans" cxnId="{C950E424-8692-4E1E-ADE1-F2E5225097FC}">
      <dgm:prSet/>
      <dgm:spPr/>
      <dgm:t>
        <a:bodyPr/>
        <a:lstStyle/>
        <a:p>
          <a:pPr rtl="1"/>
          <a:endParaRPr lang="he-IL"/>
        </a:p>
      </dgm:t>
    </dgm:pt>
    <dgm:pt modelId="{D3ED0DDE-FDC7-4F9D-83FF-CCA3FF1A7930}" type="sibTrans" cxnId="{C950E424-8692-4E1E-ADE1-F2E5225097FC}">
      <dgm:prSet/>
      <dgm:spPr>
        <a:solidFill>
          <a:schemeClr val="bg2"/>
        </a:solidFill>
      </dgm:spPr>
      <dgm:t>
        <a:bodyPr/>
        <a:lstStyle/>
        <a:p>
          <a:pPr rtl="1"/>
          <a:endParaRPr lang="he-IL"/>
        </a:p>
      </dgm:t>
    </dgm:pt>
    <dgm:pt modelId="{3E952CCD-535B-4DD5-9CF4-51EB6810A65B}">
      <dgm:prSet/>
      <dgm:spPr>
        <a:solidFill>
          <a:srgbClr val="9E5ECE"/>
        </a:solidFill>
      </dgm:spPr>
      <dgm:t>
        <a:bodyPr/>
        <a:lstStyle/>
        <a:p>
          <a:pPr rtl="1"/>
          <a:r>
            <a:rPr lang="en-US"/>
            <a:t>Offer a denoising algorithm for one (or more) noise source</a:t>
          </a:r>
          <a:endParaRPr lang="he-IL"/>
        </a:p>
      </dgm:t>
    </dgm:pt>
    <dgm:pt modelId="{0CD91E10-E203-40F7-BC78-1080AA4D6A32}" type="parTrans" cxnId="{6200A9C9-CA19-47E4-824D-694F145F5350}">
      <dgm:prSet/>
      <dgm:spPr/>
      <dgm:t>
        <a:bodyPr/>
        <a:lstStyle/>
        <a:p>
          <a:pPr rtl="1"/>
          <a:endParaRPr lang="he-IL"/>
        </a:p>
      </dgm:t>
    </dgm:pt>
    <dgm:pt modelId="{6AA509E8-A688-4F58-9397-6FCCDF5AFB39}" type="sibTrans" cxnId="{6200A9C9-CA19-47E4-824D-694F145F5350}">
      <dgm:prSet/>
      <dgm:spPr/>
      <dgm:t>
        <a:bodyPr/>
        <a:lstStyle/>
        <a:p>
          <a:pPr rtl="1"/>
          <a:endParaRPr lang="he-IL"/>
        </a:p>
      </dgm:t>
    </dgm:pt>
    <dgm:pt modelId="{0FA7A37F-4230-4DA5-BBD7-9945E132B743}" type="pres">
      <dgm:prSet presAssocID="{DD0B9A93-B7BA-4252-8A10-6958B2291309}" presName="Name0" presStyleCnt="0">
        <dgm:presLayoutVars>
          <dgm:dir/>
          <dgm:resizeHandles val="exact"/>
        </dgm:presLayoutVars>
      </dgm:prSet>
      <dgm:spPr/>
    </dgm:pt>
    <dgm:pt modelId="{912C6DEB-B321-4B31-93FC-68532921C9FF}" type="pres">
      <dgm:prSet presAssocID="{06A6A41B-A93A-4AFD-A13D-C6F89CF41BE4}" presName="composite" presStyleCnt="0"/>
      <dgm:spPr/>
    </dgm:pt>
    <dgm:pt modelId="{0C9F90DA-E0CD-4E69-BA78-1ECEF72FE306}" type="pres">
      <dgm:prSet presAssocID="{06A6A41B-A93A-4AFD-A13D-C6F89CF41BE4}" presName="imagSh" presStyleLbl="bgImgPlace1" presStyleIdx="0" presStyleCnt="3"/>
      <dgm:spPr>
        <a:blipFill rotWithShape="1">
          <a:blip xmlns:r="http://schemas.openxmlformats.org/officeDocument/2006/relationships" r:embed="rId1"/>
          <a:srcRect/>
          <a:stretch>
            <a:fillRect l="-13000" r="-13000"/>
          </a:stretch>
        </a:blipFill>
      </dgm:spPr>
    </dgm:pt>
    <dgm:pt modelId="{99FCB1E2-FB2D-47AD-ACC7-D8DDBA8CD929}" type="pres">
      <dgm:prSet presAssocID="{06A6A41B-A93A-4AFD-A13D-C6F89CF41BE4}" presName="txNode" presStyleLbl="node1" presStyleIdx="0" presStyleCnt="3">
        <dgm:presLayoutVars>
          <dgm:bulletEnabled val="1"/>
        </dgm:presLayoutVars>
      </dgm:prSet>
      <dgm:spPr/>
    </dgm:pt>
    <dgm:pt modelId="{90E52D5B-73B1-4F93-9EB7-D7C0DFFD8DA4}" type="pres">
      <dgm:prSet presAssocID="{7EA98882-AB44-4E43-9D89-9206C0140644}" presName="sibTrans" presStyleLbl="sibTrans2D1" presStyleIdx="0" presStyleCnt="2"/>
      <dgm:spPr/>
    </dgm:pt>
    <dgm:pt modelId="{9132990A-6E94-4EB6-B3D6-9E716C3105EA}" type="pres">
      <dgm:prSet presAssocID="{7EA98882-AB44-4E43-9D89-9206C0140644}" presName="connTx" presStyleLbl="sibTrans2D1" presStyleIdx="0" presStyleCnt="2"/>
      <dgm:spPr/>
    </dgm:pt>
    <dgm:pt modelId="{DD1F0F5E-20A1-4652-8DF9-87A1D795DA9F}" type="pres">
      <dgm:prSet presAssocID="{D6008B37-876A-4C5D-AB76-07BE4E186E3A}" presName="composite" presStyleCnt="0"/>
      <dgm:spPr/>
    </dgm:pt>
    <dgm:pt modelId="{6C7D16CF-3656-4A24-AD5E-05A63BF3014B}" type="pres">
      <dgm:prSet presAssocID="{D6008B37-876A-4C5D-AB76-07BE4E186E3A}" presName="imagSh" presStyleLbl="bgImgPlace1" presStyleIdx="1" presStyleCnt="3"/>
      <dgm:spPr>
        <a:blipFill dpi="0" rotWithShape="1">
          <a:blip xmlns:r="http://schemas.openxmlformats.org/officeDocument/2006/relationships" r:embed="rId2"/>
          <a:srcRect/>
          <a:stretch>
            <a:fillRect l="-10026" t="875" r="-9974" b="-875"/>
          </a:stretch>
        </a:blipFill>
      </dgm:spPr>
    </dgm:pt>
    <dgm:pt modelId="{E3969E0E-53B8-414E-A1CE-79498BF0C29F}" type="pres">
      <dgm:prSet presAssocID="{D6008B37-876A-4C5D-AB76-07BE4E186E3A}" presName="txNode" presStyleLbl="node1" presStyleIdx="1" presStyleCnt="3">
        <dgm:presLayoutVars>
          <dgm:bulletEnabled val="1"/>
        </dgm:presLayoutVars>
      </dgm:prSet>
      <dgm:spPr/>
    </dgm:pt>
    <dgm:pt modelId="{F0117B18-E51B-4AEA-BF22-19C43BEF2704}" type="pres">
      <dgm:prSet presAssocID="{D3ED0DDE-FDC7-4F9D-83FF-CCA3FF1A7930}" presName="sibTrans" presStyleLbl="sibTrans2D1" presStyleIdx="1" presStyleCnt="2"/>
      <dgm:spPr/>
    </dgm:pt>
    <dgm:pt modelId="{2E335FE4-2FC2-4C4D-AAFD-7CE910AB8152}" type="pres">
      <dgm:prSet presAssocID="{D3ED0DDE-FDC7-4F9D-83FF-CCA3FF1A7930}" presName="connTx" presStyleLbl="sibTrans2D1" presStyleIdx="1" presStyleCnt="2"/>
      <dgm:spPr/>
    </dgm:pt>
    <dgm:pt modelId="{AEBF4474-0DA7-4E5F-922E-E2315047D461}" type="pres">
      <dgm:prSet presAssocID="{3E952CCD-535B-4DD5-9CF4-51EB6810A65B}" presName="composite" presStyleCnt="0"/>
      <dgm:spPr/>
    </dgm:pt>
    <dgm:pt modelId="{A57FF943-28F3-4283-BFB3-0638CCD85C55}" type="pres">
      <dgm:prSet presAssocID="{3E952CCD-535B-4DD5-9CF4-51EB6810A65B}" presName="imagSh" presStyleLbl="bgImgPlace1" presStyleIdx="2" presStyleCnt="3"/>
      <dgm:spPr>
        <a:blipFill dpi="0" rotWithShape="1">
          <a:blip xmlns:r="http://schemas.openxmlformats.org/officeDocument/2006/relationships" r:embed="rId3"/>
          <a:srcRect/>
          <a:stretch>
            <a:fillRect l="6944" t="436" r="9656" b="37326"/>
          </a:stretch>
        </a:blipFill>
      </dgm:spPr>
    </dgm:pt>
    <dgm:pt modelId="{7E31EF85-2E25-4597-9FD5-4299784C79A6}" type="pres">
      <dgm:prSet presAssocID="{3E952CCD-535B-4DD5-9CF4-51EB6810A65B}" presName="txNode" presStyleLbl="node1" presStyleIdx="2" presStyleCnt="3">
        <dgm:presLayoutVars>
          <dgm:bulletEnabled val="1"/>
        </dgm:presLayoutVars>
      </dgm:prSet>
      <dgm:spPr/>
    </dgm:pt>
  </dgm:ptLst>
  <dgm:cxnLst>
    <dgm:cxn modelId="{30155502-0D88-4E1A-A4D4-B1718F8FA53A}" type="presOf" srcId="{7EA98882-AB44-4E43-9D89-9206C0140644}" destId="{9132990A-6E94-4EB6-B3D6-9E716C3105EA}" srcOrd="1" destOrd="0" presId="urn:microsoft.com/office/officeart/2005/8/layout/hProcess10"/>
    <dgm:cxn modelId="{88004912-E260-41AB-96EF-184E170C3366}" type="presOf" srcId="{7EA98882-AB44-4E43-9D89-9206C0140644}" destId="{90E52D5B-73B1-4F93-9EB7-D7C0DFFD8DA4}" srcOrd="0" destOrd="0" presId="urn:microsoft.com/office/officeart/2005/8/layout/hProcess10"/>
    <dgm:cxn modelId="{2A9FD81E-EB8A-4D48-B958-722050DE4849}" type="presOf" srcId="{DD0B9A93-B7BA-4252-8A10-6958B2291309}" destId="{0FA7A37F-4230-4DA5-BBD7-9945E132B743}" srcOrd="0" destOrd="0" presId="urn:microsoft.com/office/officeart/2005/8/layout/hProcess10"/>
    <dgm:cxn modelId="{FE68AD24-E998-4513-B0D1-4810341D4EF7}" type="presOf" srcId="{D6008B37-876A-4C5D-AB76-07BE4E186E3A}" destId="{E3969E0E-53B8-414E-A1CE-79498BF0C29F}" srcOrd="0" destOrd="0" presId="urn:microsoft.com/office/officeart/2005/8/layout/hProcess10"/>
    <dgm:cxn modelId="{C950E424-8692-4E1E-ADE1-F2E5225097FC}" srcId="{DD0B9A93-B7BA-4252-8A10-6958B2291309}" destId="{D6008B37-876A-4C5D-AB76-07BE4E186E3A}" srcOrd="1" destOrd="0" parTransId="{D4DC6AFC-7563-41AA-AF53-5B3C5E01F502}" sibTransId="{D3ED0DDE-FDC7-4F9D-83FF-CCA3FF1A7930}"/>
    <dgm:cxn modelId="{EF7E2A40-38F9-42E1-96A1-03A15C199DE3}" srcId="{DD0B9A93-B7BA-4252-8A10-6958B2291309}" destId="{06A6A41B-A93A-4AFD-A13D-C6F89CF41BE4}" srcOrd="0" destOrd="0" parTransId="{6E807A71-5EFB-4CAD-9E77-45C7CEF4AD9D}" sibTransId="{7EA98882-AB44-4E43-9D89-9206C0140644}"/>
    <dgm:cxn modelId="{303B527B-7412-479D-898F-CC0AEC06DED0}" type="presOf" srcId="{D3ED0DDE-FDC7-4F9D-83FF-CCA3FF1A7930}" destId="{F0117B18-E51B-4AEA-BF22-19C43BEF2704}" srcOrd="0" destOrd="0" presId="urn:microsoft.com/office/officeart/2005/8/layout/hProcess10"/>
    <dgm:cxn modelId="{6FC8038A-4B20-4138-B11C-32B540DB800D}" type="presOf" srcId="{D3ED0DDE-FDC7-4F9D-83FF-CCA3FF1A7930}" destId="{2E335FE4-2FC2-4C4D-AAFD-7CE910AB8152}" srcOrd="1" destOrd="0" presId="urn:microsoft.com/office/officeart/2005/8/layout/hProcess10"/>
    <dgm:cxn modelId="{AB86D391-2F62-4AC0-B4C8-DF104C96D517}" type="presOf" srcId="{06A6A41B-A93A-4AFD-A13D-C6F89CF41BE4}" destId="{99FCB1E2-FB2D-47AD-ACC7-D8DDBA8CD929}" srcOrd="0" destOrd="0" presId="urn:microsoft.com/office/officeart/2005/8/layout/hProcess10"/>
    <dgm:cxn modelId="{9ADEC494-DCF2-4C06-AE26-22C05DC2D6A4}" type="presOf" srcId="{3E952CCD-535B-4DD5-9CF4-51EB6810A65B}" destId="{7E31EF85-2E25-4597-9FD5-4299784C79A6}" srcOrd="0" destOrd="0" presId="urn:microsoft.com/office/officeart/2005/8/layout/hProcess10"/>
    <dgm:cxn modelId="{6200A9C9-CA19-47E4-824D-694F145F5350}" srcId="{DD0B9A93-B7BA-4252-8A10-6958B2291309}" destId="{3E952CCD-535B-4DD5-9CF4-51EB6810A65B}" srcOrd="2" destOrd="0" parTransId="{0CD91E10-E203-40F7-BC78-1080AA4D6A32}" sibTransId="{6AA509E8-A688-4F58-9397-6FCCDF5AFB39}"/>
    <dgm:cxn modelId="{BB4FD67F-3090-44DF-83A7-5F73E5CDA5DE}" type="presParOf" srcId="{0FA7A37F-4230-4DA5-BBD7-9945E132B743}" destId="{912C6DEB-B321-4B31-93FC-68532921C9FF}" srcOrd="0" destOrd="0" presId="urn:microsoft.com/office/officeart/2005/8/layout/hProcess10"/>
    <dgm:cxn modelId="{9DAA36A2-3AED-4B90-B63B-C4E9E991036D}" type="presParOf" srcId="{912C6DEB-B321-4B31-93FC-68532921C9FF}" destId="{0C9F90DA-E0CD-4E69-BA78-1ECEF72FE306}" srcOrd="0" destOrd="0" presId="urn:microsoft.com/office/officeart/2005/8/layout/hProcess10"/>
    <dgm:cxn modelId="{EC7D8995-39F2-4072-AC71-6A3BB49EB459}" type="presParOf" srcId="{912C6DEB-B321-4B31-93FC-68532921C9FF}" destId="{99FCB1E2-FB2D-47AD-ACC7-D8DDBA8CD929}" srcOrd="1" destOrd="0" presId="urn:microsoft.com/office/officeart/2005/8/layout/hProcess10"/>
    <dgm:cxn modelId="{11285940-0FFD-435C-A940-1FA2804954BA}" type="presParOf" srcId="{0FA7A37F-4230-4DA5-BBD7-9945E132B743}" destId="{90E52D5B-73B1-4F93-9EB7-D7C0DFFD8DA4}" srcOrd="1" destOrd="0" presId="urn:microsoft.com/office/officeart/2005/8/layout/hProcess10"/>
    <dgm:cxn modelId="{AEDD71B1-453E-4201-BCD0-07A8D9C8FD2D}" type="presParOf" srcId="{90E52D5B-73B1-4F93-9EB7-D7C0DFFD8DA4}" destId="{9132990A-6E94-4EB6-B3D6-9E716C3105EA}" srcOrd="0" destOrd="0" presId="urn:microsoft.com/office/officeart/2005/8/layout/hProcess10"/>
    <dgm:cxn modelId="{53A16306-5EE9-4360-A2D8-C15600BB2288}" type="presParOf" srcId="{0FA7A37F-4230-4DA5-BBD7-9945E132B743}" destId="{DD1F0F5E-20A1-4652-8DF9-87A1D795DA9F}" srcOrd="2" destOrd="0" presId="urn:microsoft.com/office/officeart/2005/8/layout/hProcess10"/>
    <dgm:cxn modelId="{1CCF0827-6068-408E-961C-1D50DE2AD685}" type="presParOf" srcId="{DD1F0F5E-20A1-4652-8DF9-87A1D795DA9F}" destId="{6C7D16CF-3656-4A24-AD5E-05A63BF3014B}" srcOrd="0" destOrd="0" presId="urn:microsoft.com/office/officeart/2005/8/layout/hProcess10"/>
    <dgm:cxn modelId="{25F13299-7130-46AB-ADE7-8818C020A695}" type="presParOf" srcId="{DD1F0F5E-20A1-4652-8DF9-87A1D795DA9F}" destId="{E3969E0E-53B8-414E-A1CE-79498BF0C29F}" srcOrd="1" destOrd="0" presId="urn:microsoft.com/office/officeart/2005/8/layout/hProcess10"/>
    <dgm:cxn modelId="{36DA0358-C984-496F-98E7-853E23F51A1A}" type="presParOf" srcId="{0FA7A37F-4230-4DA5-BBD7-9945E132B743}" destId="{F0117B18-E51B-4AEA-BF22-19C43BEF2704}" srcOrd="3" destOrd="0" presId="urn:microsoft.com/office/officeart/2005/8/layout/hProcess10"/>
    <dgm:cxn modelId="{25FD51E1-C658-4EAD-B573-B0D4B893B7FF}" type="presParOf" srcId="{F0117B18-E51B-4AEA-BF22-19C43BEF2704}" destId="{2E335FE4-2FC2-4C4D-AAFD-7CE910AB8152}" srcOrd="0" destOrd="0" presId="urn:microsoft.com/office/officeart/2005/8/layout/hProcess10"/>
    <dgm:cxn modelId="{04010BF7-0005-4D83-9A93-EF5F7D50C8FF}" type="presParOf" srcId="{0FA7A37F-4230-4DA5-BBD7-9945E132B743}" destId="{AEBF4474-0DA7-4E5F-922E-E2315047D461}" srcOrd="4" destOrd="0" presId="urn:microsoft.com/office/officeart/2005/8/layout/hProcess10"/>
    <dgm:cxn modelId="{CC29E597-7C9C-47B2-A071-C840A44DDCFB}" type="presParOf" srcId="{AEBF4474-0DA7-4E5F-922E-E2315047D461}" destId="{A57FF943-28F3-4283-BFB3-0638CCD85C55}" srcOrd="0" destOrd="0" presId="urn:microsoft.com/office/officeart/2005/8/layout/hProcess10"/>
    <dgm:cxn modelId="{63804B02-7D5A-47A2-B1D1-DAF5AF4A9A8E}" type="presParOf" srcId="{AEBF4474-0DA7-4E5F-922E-E2315047D461}" destId="{7E31EF85-2E25-4597-9FD5-4299784C79A6}"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F90DA-E0CD-4E69-BA78-1ECEF72FE306}">
      <dsp:nvSpPr>
        <dsp:cNvPr id="0" name=""/>
        <dsp:cNvSpPr/>
      </dsp:nvSpPr>
      <dsp:spPr>
        <a:xfrm>
          <a:off x="5457" y="206095"/>
          <a:ext cx="2571107" cy="2571107"/>
        </a:xfrm>
        <a:prstGeom prst="roundRect">
          <a:avLst>
            <a:gd name="adj" fmla="val 10000"/>
          </a:avLst>
        </a:prstGeom>
        <a:blipFill rotWithShape="1">
          <a:blip xmlns:r="http://schemas.openxmlformats.org/officeDocument/2006/relationships" r:embed="rId1"/>
          <a:srcRect/>
          <a:stretch>
            <a:fillRect l="-13000" r="-1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FCB1E2-FB2D-47AD-ACC7-D8DDBA8CD929}">
      <dsp:nvSpPr>
        <dsp:cNvPr id="0" name=""/>
        <dsp:cNvSpPr/>
      </dsp:nvSpPr>
      <dsp:spPr>
        <a:xfrm>
          <a:off x="424009" y="1748760"/>
          <a:ext cx="2571107" cy="2571107"/>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Characterize noise sources in DVS</a:t>
          </a:r>
          <a:endParaRPr lang="he-IL" sz="3000" kern="1200" dirty="0"/>
        </a:p>
      </dsp:txBody>
      <dsp:txXfrm>
        <a:off x="499314" y="1824065"/>
        <a:ext cx="2420497" cy="2420497"/>
      </dsp:txXfrm>
    </dsp:sp>
    <dsp:sp modelId="{90E52D5B-73B1-4F93-9EB7-D7C0DFFD8DA4}">
      <dsp:nvSpPr>
        <dsp:cNvPr id="0" name=""/>
        <dsp:cNvSpPr/>
      </dsp:nvSpPr>
      <dsp:spPr>
        <a:xfrm>
          <a:off x="3071816" y="1182748"/>
          <a:ext cx="495252" cy="617801"/>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endParaRPr lang="he-IL" sz="2400" kern="1200"/>
        </a:p>
      </dsp:txBody>
      <dsp:txXfrm>
        <a:off x="3071816" y="1306308"/>
        <a:ext cx="346676" cy="370681"/>
      </dsp:txXfrm>
    </dsp:sp>
    <dsp:sp modelId="{6C7D16CF-3656-4A24-AD5E-05A63BF3014B}">
      <dsp:nvSpPr>
        <dsp:cNvPr id="0" name=""/>
        <dsp:cNvSpPr/>
      </dsp:nvSpPr>
      <dsp:spPr>
        <a:xfrm>
          <a:off x="3991570" y="206095"/>
          <a:ext cx="2571107" cy="2571107"/>
        </a:xfrm>
        <a:prstGeom prst="roundRect">
          <a:avLst>
            <a:gd name="adj" fmla="val 10000"/>
          </a:avLst>
        </a:prstGeom>
        <a:blipFill dpi="0" rotWithShape="1">
          <a:blip xmlns:r="http://schemas.openxmlformats.org/officeDocument/2006/relationships" r:embed="rId2"/>
          <a:srcRect/>
          <a:stretch>
            <a:fillRect l="-10026" t="875" r="-9974" b="-875"/>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969E0E-53B8-414E-A1CE-79498BF0C29F}">
      <dsp:nvSpPr>
        <dsp:cNvPr id="0" name=""/>
        <dsp:cNvSpPr/>
      </dsp:nvSpPr>
      <dsp:spPr>
        <a:xfrm>
          <a:off x="4410122" y="1748760"/>
          <a:ext cx="2571107" cy="25711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a:t>Develop mathematical model for each noise source</a:t>
          </a:r>
          <a:endParaRPr lang="he-IL" sz="3000" kern="1200"/>
        </a:p>
      </dsp:txBody>
      <dsp:txXfrm>
        <a:off x="4485427" y="1824065"/>
        <a:ext cx="2420497" cy="2420497"/>
      </dsp:txXfrm>
    </dsp:sp>
    <dsp:sp modelId="{F0117B18-E51B-4AEA-BF22-19C43BEF2704}">
      <dsp:nvSpPr>
        <dsp:cNvPr id="0" name=""/>
        <dsp:cNvSpPr/>
      </dsp:nvSpPr>
      <dsp:spPr>
        <a:xfrm>
          <a:off x="7057929" y="1182748"/>
          <a:ext cx="495252" cy="617801"/>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endParaRPr lang="he-IL" sz="2400" kern="1200"/>
        </a:p>
      </dsp:txBody>
      <dsp:txXfrm>
        <a:off x="7057929" y="1306308"/>
        <a:ext cx="346676" cy="370681"/>
      </dsp:txXfrm>
    </dsp:sp>
    <dsp:sp modelId="{A57FF943-28F3-4283-BFB3-0638CCD85C55}">
      <dsp:nvSpPr>
        <dsp:cNvPr id="0" name=""/>
        <dsp:cNvSpPr/>
      </dsp:nvSpPr>
      <dsp:spPr>
        <a:xfrm>
          <a:off x="7977683" y="206095"/>
          <a:ext cx="2571107" cy="2571107"/>
        </a:xfrm>
        <a:prstGeom prst="roundRect">
          <a:avLst>
            <a:gd name="adj" fmla="val 10000"/>
          </a:avLst>
        </a:prstGeom>
        <a:blipFill dpi="0" rotWithShape="1">
          <a:blip xmlns:r="http://schemas.openxmlformats.org/officeDocument/2006/relationships" r:embed="rId3"/>
          <a:srcRect/>
          <a:stretch>
            <a:fillRect l="6944" t="436" r="9656" b="3732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31EF85-2E25-4597-9FD5-4299784C79A6}">
      <dsp:nvSpPr>
        <dsp:cNvPr id="0" name=""/>
        <dsp:cNvSpPr/>
      </dsp:nvSpPr>
      <dsp:spPr>
        <a:xfrm>
          <a:off x="8396235" y="1748760"/>
          <a:ext cx="2571107" cy="2571107"/>
        </a:xfrm>
        <a:prstGeom prst="roundRect">
          <a:avLst>
            <a:gd name="adj" fmla="val 10000"/>
          </a:avLst>
        </a:prstGeom>
        <a:solidFill>
          <a:srgbClr val="9E5EC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a:t>Offer a denoising algorithm for one (or more) noise source</a:t>
          </a:r>
          <a:endParaRPr lang="he-IL" sz="3000" kern="1200"/>
        </a:p>
      </dsp:txBody>
      <dsp:txXfrm>
        <a:off x="8471540" y="1824065"/>
        <a:ext cx="2420497" cy="24204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כ"ג/סיון/תשפ"ב</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כ"ג/סיון/תשפ"ב</a:t>
            </a:fld>
            <a:endParaRPr lang="he-IL"/>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406400" y="696913"/>
            <a:ext cx="6197600" cy="348615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22</a:t>
            </a:fld>
            <a:endParaRPr lang="he-IL"/>
          </a:p>
        </p:txBody>
      </p:sp>
    </p:spTree>
    <p:extLst>
      <p:ext uri="{BB962C8B-B14F-4D97-AF65-F5344CB8AC3E}">
        <p14:creationId xmlns:p14="http://schemas.microsoft.com/office/powerpoint/2010/main" val="152843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8</a:t>
            </a:fld>
            <a:endParaRPr lang="he-IL"/>
          </a:p>
        </p:txBody>
      </p:sp>
    </p:spTree>
    <p:extLst>
      <p:ext uri="{BB962C8B-B14F-4D97-AF65-F5344CB8AC3E}">
        <p14:creationId xmlns:p14="http://schemas.microsoft.com/office/powerpoint/2010/main" val="255666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Bar – dark current, shot noise, 1/f noise</a:t>
            </a:r>
          </a:p>
          <a:p>
            <a:r>
              <a:rPr lang="en-US" dirty="0"/>
              <a:t>Asaf – Hot pixels, leak noise events, Threshold mismatch,</a:t>
            </a:r>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9</a:t>
            </a:fld>
            <a:endParaRPr lang="he-IL"/>
          </a:p>
        </p:txBody>
      </p:sp>
    </p:spTree>
    <p:extLst>
      <p:ext uri="{BB962C8B-B14F-4D97-AF65-F5344CB8AC3E}">
        <p14:creationId xmlns:p14="http://schemas.microsoft.com/office/powerpoint/2010/main" val="3684055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10</a:t>
            </a:fld>
            <a:endParaRPr lang="he-IL"/>
          </a:p>
        </p:txBody>
      </p:sp>
    </p:spTree>
    <p:extLst>
      <p:ext uri="{BB962C8B-B14F-4D97-AF65-F5344CB8AC3E}">
        <p14:creationId xmlns:p14="http://schemas.microsoft.com/office/powerpoint/2010/main" val="147544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11</a:t>
            </a:fld>
            <a:endParaRPr lang="he-IL"/>
          </a:p>
        </p:txBody>
      </p:sp>
    </p:spTree>
    <p:extLst>
      <p:ext uri="{BB962C8B-B14F-4D97-AF65-F5344CB8AC3E}">
        <p14:creationId xmlns:p14="http://schemas.microsoft.com/office/powerpoint/2010/main" val="60798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הרבה פעמים מתייחסים ל</a:t>
            </a:r>
            <a:r>
              <a:rPr lang="en-US" dirty="0"/>
              <a:t>dark current</a:t>
            </a:r>
            <a:r>
              <a:rPr lang="he-IL" dirty="0"/>
              <a:t> ו-</a:t>
            </a:r>
            <a:r>
              <a:rPr lang="en-US" dirty="0"/>
              <a:t>leak noise</a:t>
            </a:r>
            <a:r>
              <a:rPr lang="he-IL" dirty="0"/>
              <a:t> ביחד, אנחנו בחרנו להפריד בגלל ההשפעה של עוצמת ההארה על ה-</a:t>
            </a:r>
            <a:r>
              <a:rPr lang="en-US" dirty="0"/>
              <a:t>dark current</a:t>
            </a:r>
            <a:r>
              <a:rPr lang="he-IL" dirty="0"/>
              <a:t> בלבד.</a:t>
            </a:r>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19</a:t>
            </a:fld>
            <a:endParaRPr lang="he-IL"/>
          </a:p>
        </p:txBody>
      </p:sp>
    </p:spTree>
    <p:extLst>
      <p:ext uri="{BB962C8B-B14F-4D97-AF65-F5344CB8AC3E}">
        <p14:creationId xmlns:p14="http://schemas.microsoft.com/office/powerpoint/2010/main" val="2027014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20</a:t>
            </a:fld>
            <a:endParaRPr lang="he-IL"/>
          </a:p>
        </p:txBody>
      </p:sp>
    </p:spTree>
    <p:extLst>
      <p:ext uri="{BB962C8B-B14F-4D97-AF65-F5344CB8AC3E}">
        <p14:creationId xmlns:p14="http://schemas.microsoft.com/office/powerpoint/2010/main" val="1721482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להתייחס בעל פה לסוגי רעשים שהפילטר מסנן, </a:t>
            </a:r>
            <a:r>
              <a:rPr lang="en-US" dirty="0"/>
              <a:t>leak noise &amp; dark current</a:t>
            </a:r>
            <a:endParaRPr lang="he-IL" dirty="0"/>
          </a:p>
        </p:txBody>
      </p:sp>
      <p:sp>
        <p:nvSpPr>
          <p:cNvPr id="4" name="מציין מיקום של מספר שקופית 3"/>
          <p:cNvSpPr>
            <a:spLocks noGrp="1"/>
          </p:cNvSpPr>
          <p:nvPr>
            <p:ph type="sldNum" sz="quarter" idx="5"/>
          </p:nvPr>
        </p:nvSpPr>
        <p:spPr/>
        <p:txBody>
          <a:bodyPr/>
          <a:lstStyle/>
          <a:p>
            <a:fld id="{C8C92D0D-AF30-4211-86C4-A3B87597F349}" type="slidenum">
              <a:rPr lang="he-IL" smtClean="0"/>
              <a:pPr/>
              <a:t>21</a:t>
            </a:fld>
            <a:endParaRPr lang="he-IL"/>
          </a:p>
        </p:txBody>
      </p:sp>
    </p:spTree>
    <p:extLst>
      <p:ext uri="{BB962C8B-B14F-4D97-AF65-F5344CB8AC3E}">
        <p14:creationId xmlns:p14="http://schemas.microsoft.com/office/powerpoint/2010/main" val="1325216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he-IL"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34400" y="6324601"/>
            <a:ext cx="2844800" cy="365125"/>
          </a:xfrm>
        </p:spPr>
        <p:txBody>
          <a:bodyPr/>
          <a:lstStyle/>
          <a:p>
            <a:r>
              <a:rPr lang="en-US" dirty="0"/>
              <a:t>#</a:t>
            </a:r>
          </a:p>
        </p:txBody>
      </p:sp>
      <p:pic>
        <p:nvPicPr>
          <p:cNvPr id="17" name="Picture 16">
            <a:extLst>
              <a:ext uri="{FF2B5EF4-FFF2-40B4-BE49-F238E27FC236}">
                <a16:creationId xmlns:a16="http://schemas.microsoft.com/office/drawing/2014/main" id="{DB3DCBB1-FA70-49E1-8929-A86EE597193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71356" y="216000"/>
            <a:ext cx="2748540" cy="540000"/>
          </a:xfrm>
          <a:prstGeom prst="rect">
            <a:avLst/>
          </a:prstGeom>
        </p:spPr>
      </p:pic>
      <p:pic>
        <p:nvPicPr>
          <p:cNvPr id="20" name="Picture 19">
            <a:extLst>
              <a:ext uri="{FF2B5EF4-FFF2-40B4-BE49-F238E27FC236}">
                <a16:creationId xmlns:a16="http://schemas.microsoft.com/office/drawing/2014/main" id="{F7E7639E-9572-4ACA-AECB-DE9B3A594AD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0369798" y="144000"/>
            <a:ext cx="1517400" cy="684000"/>
          </a:xfrm>
          <a:prstGeom prst="rect">
            <a:avLst/>
          </a:prstGeom>
        </p:spPr>
      </p:pic>
      <p:pic>
        <p:nvPicPr>
          <p:cNvPr id="13" name="SIPL logo animation">
            <a:hlinkClick r:id="" action="ppaction://media"/>
            <a:extLst>
              <a:ext uri="{FF2B5EF4-FFF2-40B4-BE49-F238E27FC236}">
                <a16:creationId xmlns:a16="http://schemas.microsoft.com/office/drawing/2014/main" id="{A86D402D-7974-4761-9D90-E94A47171ADB}"/>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05399" y="186654"/>
            <a:ext cx="1215997" cy="683999"/>
          </a:xfrm>
          <a:prstGeom prst="rect">
            <a:avLst/>
          </a:prstGeom>
        </p:spPr>
      </p:pic>
      <p:pic>
        <p:nvPicPr>
          <p:cNvPr id="14" name="SIPL logo animation">
            <a:hlinkClick r:id="" action="ppaction://media"/>
            <a:extLst>
              <a:ext uri="{FF2B5EF4-FFF2-40B4-BE49-F238E27FC236}">
                <a16:creationId xmlns:a16="http://schemas.microsoft.com/office/drawing/2014/main" id="{D1EF3F74-574E-48C7-8622-FE69F7EA5343}"/>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6"/>
          <a:stretch>
            <a:fillRect/>
          </a:stretch>
        </p:blipFill>
        <p:spPr>
          <a:xfrm>
            <a:off x="5130000" y="-50400"/>
            <a:ext cx="1727999" cy="972000"/>
          </a:xfrm>
          <a:prstGeom prst="rect">
            <a:avLst/>
          </a:prstGeom>
        </p:spPr>
      </p:pic>
      <p:pic>
        <p:nvPicPr>
          <p:cNvPr id="9" name="Picture 8">
            <a:extLst>
              <a:ext uri="{FF2B5EF4-FFF2-40B4-BE49-F238E27FC236}">
                <a16:creationId xmlns:a16="http://schemas.microsoft.com/office/drawing/2014/main" id="{6E260746-B5AB-4E34-887E-16049F668678}"/>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5410200" y="25200"/>
            <a:ext cx="1171565" cy="781199"/>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062" fill="hold"/>
                                        <p:tgtEl>
                                          <p:spTgt spid="14"/>
                                        </p:tgtEl>
                                      </p:cBhvr>
                                    </p:cmd>
                                  </p:childTnLst>
                                </p:cTn>
                              </p:par>
                            </p:childTnLst>
                          </p:cTn>
                        </p:par>
                        <p:par>
                          <p:cTn id="7" fill="hold">
                            <p:stCondLst>
                              <p:cond delay="7062"/>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0" fill="hold" display="0">
                  <p:stCondLst>
                    <p:cond delay="indefinite"/>
                  </p:stCondLst>
                </p:cTn>
                <p:tgtEl>
                  <p:spTgt spid="13"/>
                </p:tgtEl>
              </p:cMediaNode>
            </p:video>
            <p:video>
              <p:cMediaNode vol="80000" mute="1">
                <p:cTn id="11" fill="hold" display="0">
                  <p:stCondLst>
                    <p:cond delay="indefinite"/>
                  </p:stCondLst>
                </p:cTn>
                <p:tgtEl>
                  <p:spTgt spid="14"/>
                </p:tgtEl>
              </p:cMediaNode>
            </p:video>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Slide Number Placeholder 6"/>
          <p:cNvSpPr>
            <a:spLocks noGrp="1"/>
          </p:cNvSpPr>
          <p:nvPr>
            <p:ph type="sldNum" sz="quarter" idx="12"/>
          </p:nvPr>
        </p:nvSpPr>
        <p:spPr>
          <a:xfrm>
            <a:off x="8737600" y="6400799"/>
            <a:ext cx="2844800" cy="365125"/>
          </a:xfrm>
        </p:spPr>
        <p:txBody>
          <a:bodyPr/>
          <a:lstStyle>
            <a:lvl1pPr algn="r">
              <a:defRPr/>
            </a:lvl1pPr>
          </a:lstStyle>
          <a:p>
            <a:fld id="{B01D9778-10B4-40FB-B4E4-44FA89A86639}" type="slidenum">
              <a:rPr lang="en-US" smtClean="0"/>
              <a:pPr/>
              <a:t>‹#›</a:t>
            </a:fld>
            <a:endParaRPr lang="en-US"/>
          </a:p>
        </p:txBody>
      </p:sp>
      <p:pic>
        <p:nvPicPr>
          <p:cNvPr id="9" name="Picture 8">
            <a:extLst>
              <a:ext uri="{FF2B5EF4-FFF2-40B4-BE49-F238E27FC236}">
                <a16:creationId xmlns:a16="http://schemas.microsoft.com/office/drawing/2014/main" id="{94A9CF0C-7923-49E1-94E1-D5F56375E2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00" y="92075"/>
            <a:ext cx="1171565" cy="781200"/>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6/22/2022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mi-Dense 3D Reconstruction with a Stereo Event Camera">
            <a:extLst>
              <a:ext uri="{FF2B5EF4-FFF2-40B4-BE49-F238E27FC236}">
                <a16:creationId xmlns:a16="http://schemas.microsoft.com/office/drawing/2014/main" id="{A428ED2C-1CD8-DA53-951D-BD457AF6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930525"/>
            <a:ext cx="4429507" cy="2193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209800" y="685801"/>
            <a:ext cx="7543800" cy="2365375"/>
          </a:xfrm>
        </p:spPr>
        <p:txBody>
          <a:bodyPr>
            <a:normAutofit/>
          </a:bodyPr>
          <a:lstStyle/>
          <a:p>
            <a:pPr rtl="0"/>
            <a:r>
              <a:rPr lang="en-US" sz="2400" dirty="0">
                <a:solidFill>
                  <a:srgbClr val="002060"/>
                </a:solidFill>
              </a:rPr>
              <a:t>Midterm Presentation</a:t>
            </a:r>
            <a:br>
              <a:rPr lang="en-US" sz="2400" dirty="0">
                <a:solidFill>
                  <a:srgbClr val="002060"/>
                </a:solidFill>
              </a:rPr>
            </a:br>
            <a:br>
              <a:rPr lang="en-US" sz="2000" dirty="0">
                <a:solidFill>
                  <a:srgbClr val="002060"/>
                </a:solidFill>
              </a:rPr>
            </a:br>
            <a:r>
              <a:rPr lang="en-US" dirty="0">
                <a:solidFill>
                  <a:srgbClr val="002060"/>
                </a:solidFill>
              </a:rPr>
              <a:t>Denoising Event Cameras</a:t>
            </a:r>
          </a:p>
        </p:txBody>
      </p:sp>
      <p:sp>
        <p:nvSpPr>
          <p:cNvPr id="3" name="Subtitle 2"/>
          <p:cNvSpPr>
            <a:spLocks noGrp="1"/>
          </p:cNvSpPr>
          <p:nvPr>
            <p:ph type="subTitle" idx="1"/>
          </p:nvPr>
        </p:nvSpPr>
        <p:spPr>
          <a:xfrm>
            <a:off x="1905000" y="3124200"/>
            <a:ext cx="7385228" cy="3505200"/>
          </a:xfrm>
        </p:spPr>
        <p:txBody>
          <a:bodyPr vert="horz" lIns="91440" tIns="45720" rIns="91440" bIns="45720" rtlCol="1" anchor="t">
            <a:noAutofit/>
          </a:bodyPr>
          <a:lstStyle/>
          <a:p>
            <a:pPr algn="l" rtl="0"/>
            <a:r>
              <a:rPr lang="en-US" sz="2400" b="1" dirty="0">
                <a:solidFill>
                  <a:srgbClr val="002060"/>
                </a:solidFill>
              </a:rPr>
              <a:t>Students:</a:t>
            </a:r>
            <a:r>
              <a:rPr lang="en-US" sz="2400" dirty="0">
                <a:solidFill>
                  <a:srgbClr val="002060"/>
                </a:solidFill>
              </a:rPr>
              <a:t> Bar Weiss, Asaf Omer</a:t>
            </a:r>
          </a:p>
          <a:p>
            <a:pPr algn="l" rtl="0"/>
            <a:r>
              <a:rPr lang="en-US" sz="2400" b="1" dirty="0">
                <a:solidFill>
                  <a:srgbClr val="002060"/>
                </a:solidFill>
              </a:rPr>
              <a:t>Supervisor: </a:t>
            </a:r>
            <a:r>
              <a:rPr lang="en-US" sz="2400" dirty="0">
                <a:solidFill>
                  <a:srgbClr val="002060"/>
                </a:solidFill>
              </a:rPr>
              <a:t>Yonatan Shadmi</a:t>
            </a:r>
          </a:p>
          <a:p>
            <a:pPr algn="l" rtl="0"/>
            <a:endParaRPr lang="he-IL" sz="1800" dirty="0"/>
          </a:p>
          <a:p>
            <a:pPr algn="l" rtl="0"/>
            <a:r>
              <a:rPr lang="en-US" sz="2000" b="1" dirty="0">
                <a:solidFill>
                  <a:srgbClr val="002060"/>
                </a:solidFill>
                <a:cs typeface="+mj-cs"/>
              </a:rPr>
              <a:t>Semester:  </a:t>
            </a:r>
            <a:r>
              <a:rPr lang="en-US" sz="2000" dirty="0">
                <a:solidFill>
                  <a:srgbClr val="002060"/>
                </a:solidFill>
                <a:cs typeface="+mj-cs"/>
              </a:rPr>
              <a:t>Spring,  2022</a:t>
            </a:r>
          </a:p>
          <a:p>
            <a:pPr algn="l" rtl="0"/>
            <a:r>
              <a:rPr lang="en-US" sz="2000" b="1" dirty="0">
                <a:solidFill>
                  <a:srgbClr val="002060"/>
                </a:solidFill>
                <a:cs typeface="+mj-cs"/>
              </a:rPr>
              <a:t>Date:   </a:t>
            </a:r>
            <a:r>
              <a:rPr lang="en-US" sz="2000" dirty="0">
                <a:solidFill>
                  <a:srgbClr val="002060"/>
                </a:solidFill>
                <a:cs typeface="+mj-cs"/>
              </a:rPr>
              <a:t>12/06/22 </a:t>
            </a:r>
            <a:endParaRPr lang="he-IL" sz="2000" dirty="0">
              <a:solidFill>
                <a:srgbClr val="002060"/>
              </a:solidFill>
              <a:cs typeface="+mj-cs"/>
            </a:endParaRPr>
          </a:p>
          <a:p>
            <a:pPr algn="l" rtl="0"/>
            <a:endParaRPr lang="en-US" sz="1200" dirty="0">
              <a:solidFill>
                <a:srgbClr val="002060"/>
              </a:solidFill>
            </a:endParaRPr>
          </a:p>
          <a:p>
            <a:pPr algn="l" rtl="0"/>
            <a:endParaRPr lang="en-US" sz="2400" dirty="0">
              <a:solidFill>
                <a:srgbClr val="002060"/>
              </a:solidFill>
            </a:endParaRPr>
          </a:p>
          <a:p>
            <a:pPr algn="l" rtl="0"/>
            <a:r>
              <a:rPr lang="en-US" sz="2400" b="1" dirty="0">
                <a:solidFill>
                  <a:srgbClr val="002060"/>
                </a:solidFill>
              </a:rPr>
              <a:t>In collaboration with: </a:t>
            </a:r>
            <a:r>
              <a:rPr lang="en-US" sz="2400" dirty="0">
                <a:solidFill>
                  <a:srgbClr val="002060"/>
                </a:solidFill>
              </a:rPr>
              <a:t>Rafael Advanced Defense Systems via Nimrod Kruger</a:t>
            </a:r>
            <a:endParaRPr lang="en-US" sz="2400" dirty="0"/>
          </a:p>
          <a:p>
            <a:pPr algn="l" rtl="0"/>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pic>
        <p:nvPicPr>
          <p:cNvPr id="4" name="Picture 4">
            <a:extLst>
              <a:ext uri="{FF2B5EF4-FFF2-40B4-BE49-F238E27FC236}">
                <a16:creationId xmlns:a16="http://schemas.microsoft.com/office/drawing/2014/main" id="{66DD61C7-AD69-9FC0-632C-4A34C84A203D}"/>
              </a:ext>
            </a:extLst>
          </p:cNvPr>
          <p:cNvPicPr>
            <a:picLocks noChangeAspect="1"/>
          </p:cNvPicPr>
          <p:nvPr/>
        </p:nvPicPr>
        <p:blipFill>
          <a:blip r:embed="rId4"/>
          <a:stretch>
            <a:fillRect/>
          </a:stretch>
        </p:blipFill>
        <p:spPr>
          <a:xfrm>
            <a:off x="5901055" y="6183947"/>
            <a:ext cx="2381250" cy="504825"/>
          </a:xfrm>
          <a:prstGeom prst="rect">
            <a:avLst/>
          </a:prstGeom>
        </p:spPr>
      </p:pic>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dirty="0"/>
              <a:t>Shot Noise</a:t>
            </a:r>
            <a:endParaRPr lang="he-IL" dirty="0"/>
          </a:p>
        </p:txBody>
      </p:sp>
      <p:sp>
        <p:nvSpPr>
          <p:cNvPr id="3" name="מציין מיקום תוכן 2">
            <a:extLst>
              <a:ext uri="{FF2B5EF4-FFF2-40B4-BE49-F238E27FC236}">
                <a16:creationId xmlns:a16="http://schemas.microsoft.com/office/drawing/2014/main" id="{3317B6EC-668A-807A-4EDF-B78ABE258090}"/>
              </a:ext>
            </a:extLst>
          </p:cNvPr>
          <p:cNvSpPr>
            <a:spLocks noGrp="1"/>
          </p:cNvSpPr>
          <p:nvPr>
            <p:ph idx="1"/>
          </p:nvPr>
        </p:nvSpPr>
        <p:spPr/>
        <p:txBody>
          <a:bodyPr/>
          <a:lstStyle/>
          <a:p>
            <a:pPr marL="0" indent="0">
              <a:buNone/>
            </a:pPr>
            <a:r>
              <a:rPr lang="en-US" sz="2800" u="sng" dirty="0"/>
              <a:t>Cause:</a:t>
            </a:r>
            <a:r>
              <a:rPr lang="en-US" sz="2800" dirty="0"/>
              <a:t> the quantum nature of photon absorption in photodiodes causes some of the photons to not generate an electron in the diode.</a:t>
            </a:r>
          </a:p>
          <a:p>
            <a:pPr marL="0" indent="0">
              <a:buNone/>
            </a:pPr>
            <a:endParaRPr lang="en-US" u="sng" dirty="0"/>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10</a:t>
            </a:fld>
            <a:endParaRPr lang="en-US" dirty="0"/>
          </a:p>
        </p:txBody>
      </p:sp>
      <p:sp>
        <p:nvSpPr>
          <p:cNvPr id="5" name="מלבן: פינות מעוגלות 4">
            <a:extLst>
              <a:ext uri="{FF2B5EF4-FFF2-40B4-BE49-F238E27FC236}">
                <a16:creationId xmlns:a16="http://schemas.microsoft.com/office/drawing/2014/main" id="{08DA0F01-B247-257C-F591-9105A50DB07F}"/>
              </a:ext>
            </a:extLst>
          </p:cNvPr>
          <p:cNvSpPr/>
          <p:nvPr/>
        </p:nvSpPr>
        <p:spPr>
          <a:xfrm>
            <a:off x="5715000" y="3962400"/>
            <a:ext cx="1828800" cy="182879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a:extLst>
              <a:ext uri="{FF2B5EF4-FFF2-40B4-BE49-F238E27FC236}">
                <a16:creationId xmlns:a16="http://schemas.microsoft.com/office/drawing/2014/main" id="{9F1B547D-D449-AF3B-5570-8D0CB8B68FF4}"/>
              </a:ext>
            </a:extLst>
          </p:cNvPr>
          <p:cNvSpPr/>
          <p:nvPr/>
        </p:nvSpPr>
        <p:spPr>
          <a:xfrm>
            <a:off x="2057400" y="4495800"/>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3310F4C6-AB1B-F6BA-448F-45BDCF878F47}"/>
              </a:ext>
            </a:extLst>
          </p:cNvPr>
          <p:cNvSpPr/>
          <p:nvPr/>
        </p:nvSpPr>
        <p:spPr>
          <a:xfrm>
            <a:off x="2746022" y="4267200"/>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אליפסה 10">
            <a:extLst>
              <a:ext uri="{FF2B5EF4-FFF2-40B4-BE49-F238E27FC236}">
                <a16:creationId xmlns:a16="http://schemas.microsoft.com/office/drawing/2014/main" id="{3A4979A4-F421-4CB8-559E-1DBCD351213A}"/>
              </a:ext>
            </a:extLst>
          </p:cNvPr>
          <p:cNvSpPr/>
          <p:nvPr/>
        </p:nvSpPr>
        <p:spPr>
          <a:xfrm>
            <a:off x="1600200" y="4945594"/>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282D0955-0F67-4787-87E2-9727C45B6752}"/>
              </a:ext>
            </a:extLst>
          </p:cNvPr>
          <p:cNvSpPr/>
          <p:nvPr/>
        </p:nvSpPr>
        <p:spPr>
          <a:xfrm>
            <a:off x="2563989" y="5082382"/>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76E7E8D2-AB4F-08AC-D924-E558B485C582}"/>
              </a:ext>
            </a:extLst>
          </p:cNvPr>
          <p:cNvSpPr/>
          <p:nvPr/>
        </p:nvSpPr>
        <p:spPr>
          <a:xfrm>
            <a:off x="3200400" y="4646349"/>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אליפסה 13">
            <a:extLst>
              <a:ext uri="{FF2B5EF4-FFF2-40B4-BE49-F238E27FC236}">
                <a16:creationId xmlns:a16="http://schemas.microsoft.com/office/drawing/2014/main" id="{90D7A916-1D76-C9E1-D03F-79108DB76657}"/>
              </a:ext>
            </a:extLst>
          </p:cNvPr>
          <p:cNvSpPr/>
          <p:nvPr/>
        </p:nvSpPr>
        <p:spPr>
          <a:xfrm>
            <a:off x="3606800" y="4152900"/>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אליפסה 14">
            <a:extLst>
              <a:ext uri="{FF2B5EF4-FFF2-40B4-BE49-F238E27FC236}">
                <a16:creationId xmlns:a16="http://schemas.microsoft.com/office/drawing/2014/main" id="{12BB4B09-E969-E0DE-7AEF-78D424B2CDC8}"/>
              </a:ext>
            </a:extLst>
          </p:cNvPr>
          <p:cNvSpPr/>
          <p:nvPr/>
        </p:nvSpPr>
        <p:spPr>
          <a:xfrm>
            <a:off x="3378200" y="5023994"/>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אליפסה 15">
            <a:extLst>
              <a:ext uri="{FF2B5EF4-FFF2-40B4-BE49-F238E27FC236}">
                <a16:creationId xmlns:a16="http://schemas.microsoft.com/office/drawing/2014/main" id="{3B856C4C-CA66-5723-D523-D4C9C516CF4B}"/>
              </a:ext>
            </a:extLst>
          </p:cNvPr>
          <p:cNvSpPr/>
          <p:nvPr/>
        </p:nvSpPr>
        <p:spPr>
          <a:xfrm>
            <a:off x="3937000" y="4594138"/>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אליפסה 16">
            <a:extLst>
              <a:ext uri="{FF2B5EF4-FFF2-40B4-BE49-F238E27FC236}">
                <a16:creationId xmlns:a16="http://schemas.microsoft.com/office/drawing/2014/main" id="{7AEBBC62-C552-3095-0EE6-0438AAB1DF79}"/>
              </a:ext>
            </a:extLst>
          </p:cNvPr>
          <p:cNvSpPr/>
          <p:nvPr/>
        </p:nvSpPr>
        <p:spPr>
          <a:xfrm>
            <a:off x="2048933" y="5316626"/>
            <a:ext cx="228600" cy="228600"/>
          </a:xfrm>
          <a:prstGeom prst="ellipse">
            <a:avLst/>
          </a:prstGeom>
          <a:solidFill>
            <a:srgbClr val="FFFF00"/>
          </a:solidFill>
          <a:ln>
            <a:no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מחבר חץ ישר 18">
            <a:extLst>
              <a:ext uri="{FF2B5EF4-FFF2-40B4-BE49-F238E27FC236}">
                <a16:creationId xmlns:a16="http://schemas.microsoft.com/office/drawing/2014/main" id="{679F0911-3D1E-1F36-53C5-E32CBFE399D9}"/>
              </a:ext>
            </a:extLst>
          </p:cNvPr>
          <p:cNvCxnSpPr>
            <a:cxnSpLocks/>
          </p:cNvCxnSpPr>
          <p:nvPr/>
        </p:nvCxnSpPr>
        <p:spPr>
          <a:xfrm>
            <a:off x="4394200" y="4614682"/>
            <a:ext cx="1016000" cy="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אליפסה 23">
            <a:extLst>
              <a:ext uri="{FF2B5EF4-FFF2-40B4-BE49-F238E27FC236}">
                <a16:creationId xmlns:a16="http://schemas.microsoft.com/office/drawing/2014/main" id="{9EF67821-0687-55C6-3848-A176CE242130}"/>
              </a:ext>
            </a:extLst>
          </p:cNvPr>
          <p:cNvSpPr/>
          <p:nvPr/>
        </p:nvSpPr>
        <p:spPr>
          <a:xfrm>
            <a:off x="5940776" y="5442215"/>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25" name="אליפסה 24">
            <a:extLst>
              <a:ext uri="{FF2B5EF4-FFF2-40B4-BE49-F238E27FC236}">
                <a16:creationId xmlns:a16="http://schemas.microsoft.com/office/drawing/2014/main" id="{D62F51F3-A295-31DF-81A3-6D525A29FF6E}"/>
              </a:ext>
            </a:extLst>
          </p:cNvPr>
          <p:cNvSpPr/>
          <p:nvPr/>
        </p:nvSpPr>
        <p:spPr>
          <a:xfrm>
            <a:off x="6310486" y="5442215"/>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26" name="אליפסה 25">
            <a:extLst>
              <a:ext uri="{FF2B5EF4-FFF2-40B4-BE49-F238E27FC236}">
                <a16:creationId xmlns:a16="http://schemas.microsoft.com/office/drawing/2014/main" id="{C508AC1A-F3C7-879B-63F3-3E338A5A7F00}"/>
              </a:ext>
            </a:extLst>
          </p:cNvPr>
          <p:cNvSpPr/>
          <p:nvPr/>
        </p:nvSpPr>
        <p:spPr>
          <a:xfrm>
            <a:off x="6680196" y="544323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27" name="אליפסה 26">
            <a:extLst>
              <a:ext uri="{FF2B5EF4-FFF2-40B4-BE49-F238E27FC236}">
                <a16:creationId xmlns:a16="http://schemas.microsoft.com/office/drawing/2014/main" id="{102132DA-FBDE-75DB-1B71-C2F9FCAFD514}"/>
              </a:ext>
            </a:extLst>
          </p:cNvPr>
          <p:cNvSpPr/>
          <p:nvPr/>
        </p:nvSpPr>
        <p:spPr>
          <a:xfrm>
            <a:off x="7052722" y="5442215"/>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35" name="אליפסה 34">
            <a:extLst>
              <a:ext uri="{FF2B5EF4-FFF2-40B4-BE49-F238E27FC236}">
                <a16:creationId xmlns:a16="http://schemas.microsoft.com/office/drawing/2014/main" id="{DD513CC0-B2C0-F265-DB77-7E50F0399640}"/>
              </a:ext>
            </a:extLst>
          </p:cNvPr>
          <p:cNvSpPr/>
          <p:nvPr/>
        </p:nvSpPr>
        <p:spPr>
          <a:xfrm>
            <a:off x="5940776" y="506860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36" name="אליפסה 35">
            <a:extLst>
              <a:ext uri="{FF2B5EF4-FFF2-40B4-BE49-F238E27FC236}">
                <a16:creationId xmlns:a16="http://schemas.microsoft.com/office/drawing/2014/main" id="{32CAC37A-54C2-7352-E900-1AF86E1128F1}"/>
              </a:ext>
            </a:extLst>
          </p:cNvPr>
          <p:cNvSpPr/>
          <p:nvPr/>
        </p:nvSpPr>
        <p:spPr>
          <a:xfrm>
            <a:off x="6310486" y="506860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37" name="אליפסה 36">
            <a:extLst>
              <a:ext uri="{FF2B5EF4-FFF2-40B4-BE49-F238E27FC236}">
                <a16:creationId xmlns:a16="http://schemas.microsoft.com/office/drawing/2014/main" id="{2D8D4AC1-6C93-CC02-8875-51D551B2425E}"/>
              </a:ext>
            </a:extLst>
          </p:cNvPr>
          <p:cNvSpPr/>
          <p:nvPr/>
        </p:nvSpPr>
        <p:spPr>
          <a:xfrm>
            <a:off x="6680196" y="5069615"/>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38" name="אליפסה 37">
            <a:extLst>
              <a:ext uri="{FF2B5EF4-FFF2-40B4-BE49-F238E27FC236}">
                <a16:creationId xmlns:a16="http://schemas.microsoft.com/office/drawing/2014/main" id="{7141E019-478D-5E32-F289-4959E7023C73}"/>
              </a:ext>
            </a:extLst>
          </p:cNvPr>
          <p:cNvSpPr/>
          <p:nvPr/>
        </p:nvSpPr>
        <p:spPr>
          <a:xfrm>
            <a:off x="7052722" y="506860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39" name="אליפסה 38">
            <a:extLst>
              <a:ext uri="{FF2B5EF4-FFF2-40B4-BE49-F238E27FC236}">
                <a16:creationId xmlns:a16="http://schemas.microsoft.com/office/drawing/2014/main" id="{A3C58EDB-E58F-0B36-BB7B-0DAE1D065F81}"/>
              </a:ext>
            </a:extLst>
          </p:cNvPr>
          <p:cNvSpPr/>
          <p:nvPr/>
        </p:nvSpPr>
        <p:spPr>
          <a:xfrm>
            <a:off x="5940776" y="469397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40" name="אליפסה 39">
            <a:extLst>
              <a:ext uri="{FF2B5EF4-FFF2-40B4-BE49-F238E27FC236}">
                <a16:creationId xmlns:a16="http://schemas.microsoft.com/office/drawing/2014/main" id="{3468A7D5-C299-1C9E-F40D-A421B7B51D31}"/>
              </a:ext>
            </a:extLst>
          </p:cNvPr>
          <p:cNvSpPr/>
          <p:nvPr/>
        </p:nvSpPr>
        <p:spPr>
          <a:xfrm>
            <a:off x="6310486" y="469397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41" name="אליפסה 40">
            <a:extLst>
              <a:ext uri="{FF2B5EF4-FFF2-40B4-BE49-F238E27FC236}">
                <a16:creationId xmlns:a16="http://schemas.microsoft.com/office/drawing/2014/main" id="{F660F21F-A432-A5B2-D985-0AF5B7BFFECE}"/>
              </a:ext>
            </a:extLst>
          </p:cNvPr>
          <p:cNvSpPr/>
          <p:nvPr/>
        </p:nvSpPr>
        <p:spPr>
          <a:xfrm>
            <a:off x="6680196" y="4694985"/>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42" name="אליפסה 41">
            <a:extLst>
              <a:ext uri="{FF2B5EF4-FFF2-40B4-BE49-F238E27FC236}">
                <a16:creationId xmlns:a16="http://schemas.microsoft.com/office/drawing/2014/main" id="{39D93AF3-4F88-140E-B4C8-310D55825B2C}"/>
              </a:ext>
            </a:extLst>
          </p:cNvPr>
          <p:cNvSpPr/>
          <p:nvPr/>
        </p:nvSpPr>
        <p:spPr>
          <a:xfrm>
            <a:off x="7052722" y="4693970"/>
            <a:ext cx="287868" cy="28081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e</a:t>
            </a:r>
            <a:endParaRPr lang="he-IL" dirty="0"/>
          </a:p>
        </p:txBody>
      </p:sp>
      <p:sp>
        <p:nvSpPr>
          <p:cNvPr id="43" name="תיבת טקסט 42">
            <a:extLst>
              <a:ext uri="{FF2B5EF4-FFF2-40B4-BE49-F238E27FC236}">
                <a16:creationId xmlns:a16="http://schemas.microsoft.com/office/drawing/2014/main" id="{D8C2A82C-BA90-FCF9-DEE5-CDED7730B41D}"/>
              </a:ext>
            </a:extLst>
          </p:cNvPr>
          <p:cNvSpPr txBox="1"/>
          <p:nvPr/>
        </p:nvSpPr>
        <p:spPr>
          <a:xfrm>
            <a:off x="3922886" y="3584980"/>
            <a:ext cx="1958628" cy="646331"/>
          </a:xfrm>
          <a:prstGeom prst="rect">
            <a:avLst/>
          </a:prstGeom>
          <a:noFill/>
        </p:spPr>
        <p:txBody>
          <a:bodyPr wrap="square" rtlCol="1">
            <a:spAutoFit/>
          </a:bodyPr>
          <a:lstStyle/>
          <a:p>
            <a:r>
              <a:rPr lang="en-US" dirty="0"/>
              <a:t>Electron generated with probability p</a:t>
            </a:r>
            <a:endParaRPr lang="he-IL" dirty="0"/>
          </a:p>
        </p:txBody>
      </p:sp>
      <p:cxnSp>
        <p:nvCxnSpPr>
          <p:cNvPr id="45" name="מחבר חץ ישר 44">
            <a:extLst>
              <a:ext uri="{FF2B5EF4-FFF2-40B4-BE49-F238E27FC236}">
                <a16:creationId xmlns:a16="http://schemas.microsoft.com/office/drawing/2014/main" id="{931F63AF-52BD-E463-5092-85FFD37B65C8}"/>
              </a:ext>
            </a:extLst>
          </p:cNvPr>
          <p:cNvCxnSpPr/>
          <p:nvPr/>
        </p:nvCxnSpPr>
        <p:spPr>
          <a:xfrm>
            <a:off x="7848600" y="4633209"/>
            <a:ext cx="14478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תיבת טקסט 45">
            <a:extLst>
              <a:ext uri="{FF2B5EF4-FFF2-40B4-BE49-F238E27FC236}">
                <a16:creationId xmlns:a16="http://schemas.microsoft.com/office/drawing/2014/main" id="{FCEFE22D-5520-5F9C-1F38-27EF9A957416}"/>
              </a:ext>
            </a:extLst>
          </p:cNvPr>
          <p:cNvSpPr txBox="1"/>
          <p:nvPr/>
        </p:nvSpPr>
        <p:spPr>
          <a:xfrm>
            <a:off x="7871172" y="3620869"/>
            <a:ext cx="1958628" cy="646331"/>
          </a:xfrm>
          <a:prstGeom prst="rect">
            <a:avLst/>
          </a:prstGeom>
          <a:noFill/>
        </p:spPr>
        <p:txBody>
          <a:bodyPr wrap="square" rtlCol="1">
            <a:spAutoFit/>
          </a:bodyPr>
          <a:lstStyle/>
          <a:p>
            <a:r>
              <a:rPr lang="en-US" dirty="0"/>
              <a:t>When “full” event generated</a:t>
            </a:r>
            <a:endParaRPr lang="he-IL" dirty="0"/>
          </a:p>
        </p:txBody>
      </p:sp>
      <p:sp>
        <p:nvSpPr>
          <p:cNvPr id="47" name="תיבת טקסט 46">
            <a:extLst>
              <a:ext uri="{FF2B5EF4-FFF2-40B4-BE49-F238E27FC236}">
                <a16:creationId xmlns:a16="http://schemas.microsoft.com/office/drawing/2014/main" id="{E99D7482-EB7E-57DE-21E5-5FA1BBB57C11}"/>
              </a:ext>
            </a:extLst>
          </p:cNvPr>
          <p:cNvSpPr txBox="1"/>
          <p:nvPr/>
        </p:nvSpPr>
        <p:spPr>
          <a:xfrm>
            <a:off x="9536286" y="4425434"/>
            <a:ext cx="1958628" cy="369332"/>
          </a:xfrm>
          <a:prstGeom prst="rect">
            <a:avLst/>
          </a:prstGeom>
          <a:noFill/>
        </p:spPr>
        <p:txBody>
          <a:bodyPr wrap="square" rtlCol="1">
            <a:spAutoFit/>
          </a:bodyPr>
          <a:lstStyle/>
          <a:p>
            <a:r>
              <a:rPr lang="en-US" b="1" dirty="0">
                <a:solidFill>
                  <a:srgbClr val="FF0000"/>
                </a:solidFill>
              </a:rPr>
              <a:t>Event</a:t>
            </a:r>
            <a:endParaRPr lang="he-IL" b="1" dirty="0">
              <a:solidFill>
                <a:srgbClr val="FF0000"/>
              </a:solidFill>
            </a:endParaRPr>
          </a:p>
        </p:txBody>
      </p:sp>
      <p:pic>
        <p:nvPicPr>
          <p:cNvPr id="49" name="תמונה 48">
            <a:extLst>
              <a:ext uri="{FF2B5EF4-FFF2-40B4-BE49-F238E27FC236}">
                <a16:creationId xmlns:a16="http://schemas.microsoft.com/office/drawing/2014/main" id="{4A4C8C98-3E95-F586-F9E1-B5F320680E25}"/>
              </a:ext>
            </a:extLst>
          </p:cNvPr>
          <p:cNvPicPr>
            <a:picLocks noChangeAspect="1"/>
          </p:cNvPicPr>
          <p:nvPr/>
        </p:nvPicPr>
        <p:blipFill>
          <a:blip r:embed="rId3"/>
          <a:stretch>
            <a:fillRect/>
          </a:stretch>
        </p:blipFill>
        <p:spPr>
          <a:xfrm>
            <a:off x="6041554" y="4026897"/>
            <a:ext cx="1107132" cy="468903"/>
          </a:xfrm>
          <a:prstGeom prst="rect">
            <a:avLst/>
          </a:prstGeom>
        </p:spPr>
      </p:pic>
    </p:spTree>
    <p:extLst>
      <p:ext uri="{BB962C8B-B14F-4D97-AF65-F5344CB8AC3E}">
        <p14:creationId xmlns:p14="http://schemas.microsoft.com/office/powerpoint/2010/main" val="153601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AC651C-1E88-32DE-D2F5-33020B7E4E6D}"/>
              </a:ext>
            </a:extLst>
          </p:cNvPr>
          <p:cNvSpPr>
            <a:spLocks noGrp="1"/>
          </p:cNvSpPr>
          <p:nvPr>
            <p:ph type="title"/>
          </p:nvPr>
        </p:nvSpPr>
        <p:spPr/>
        <p:txBody>
          <a:bodyPr/>
          <a:lstStyle/>
          <a:p>
            <a:r>
              <a:rPr lang="en-US" dirty="0"/>
              <a:t>Shot Noise Effects</a:t>
            </a:r>
            <a:endParaRPr lang="he-IL" dirty="0"/>
          </a:p>
        </p:txBody>
      </p:sp>
      <p:sp>
        <p:nvSpPr>
          <p:cNvPr id="3" name="מציין מיקום תוכן 2">
            <a:extLst>
              <a:ext uri="{FF2B5EF4-FFF2-40B4-BE49-F238E27FC236}">
                <a16:creationId xmlns:a16="http://schemas.microsoft.com/office/drawing/2014/main" id="{4F7DA22D-55BB-C2F4-7ABF-C9EE8A661D08}"/>
              </a:ext>
            </a:extLst>
          </p:cNvPr>
          <p:cNvSpPr>
            <a:spLocks noGrp="1"/>
          </p:cNvSpPr>
          <p:nvPr>
            <p:ph idx="1"/>
          </p:nvPr>
        </p:nvSpPr>
        <p:spPr/>
        <p:txBody>
          <a:bodyPr/>
          <a:lstStyle/>
          <a:p>
            <a:r>
              <a:rPr lang="en-US" dirty="0"/>
              <a:t>In event cameras on contrary to regular cameras shot noise affects the latency of events instead of the illumination</a:t>
            </a:r>
          </a:p>
          <a:p>
            <a:r>
              <a:rPr lang="en-US" dirty="0"/>
              <a:t>Real events might be “missed” because fewer photons are absorbed.</a:t>
            </a:r>
          </a:p>
          <a:p>
            <a:endParaRPr lang="he-IL" dirty="0"/>
          </a:p>
        </p:txBody>
      </p:sp>
      <p:sp>
        <p:nvSpPr>
          <p:cNvPr id="4" name="מציין מיקום של מספר שקופית 3">
            <a:extLst>
              <a:ext uri="{FF2B5EF4-FFF2-40B4-BE49-F238E27FC236}">
                <a16:creationId xmlns:a16="http://schemas.microsoft.com/office/drawing/2014/main" id="{51EBAFC6-7CB2-AD29-C219-8F5874931A80}"/>
              </a:ext>
            </a:extLst>
          </p:cNvPr>
          <p:cNvSpPr>
            <a:spLocks noGrp="1"/>
          </p:cNvSpPr>
          <p:nvPr>
            <p:ph type="sldNum" sz="quarter" idx="12"/>
          </p:nvPr>
        </p:nvSpPr>
        <p:spPr/>
        <p:txBody>
          <a:bodyPr/>
          <a:lstStyle/>
          <a:p>
            <a:fld id="{B01D9778-10B4-40FB-B4E4-44FA89A86639}" type="slidenum">
              <a:rPr lang="en-US" smtClean="0"/>
              <a:pPr/>
              <a:t>11</a:t>
            </a:fld>
            <a:endParaRPr lang="en-US"/>
          </a:p>
        </p:txBody>
      </p:sp>
    </p:spTree>
    <p:extLst>
      <p:ext uri="{BB962C8B-B14F-4D97-AF65-F5344CB8AC3E}">
        <p14:creationId xmlns:p14="http://schemas.microsoft.com/office/powerpoint/2010/main" val="305025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F62219-7B6C-2C67-B790-51C286627AC3}"/>
              </a:ext>
            </a:extLst>
          </p:cNvPr>
          <p:cNvSpPr>
            <a:spLocks noGrp="1"/>
          </p:cNvSpPr>
          <p:nvPr>
            <p:ph type="title"/>
          </p:nvPr>
        </p:nvSpPr>
        <p:spPr/>
        <p:txBody>
          <a:bodyPr/>
          <a:lstStyle/>
          <a:p>
            <a:r>
              <a:rPr lang="en-US" dirty="0"/>
              <a:t>Shot Noise filtering idea</a:t>
            </a:r>
            <a:endParaRPr lang="he-IL" dirty="0"/>
          </a:p>
        </p:txBody>
      </p:sp>
      <p:sp>
        <p:nvSpPr>
          <p:cNvPr id="3" name="מציין מיקום תוכן 2">
            <a:extLst>
              <a:ext uri="{FF2B5EF4-FFF2-40B4-BE49-F238E27FC236}">
                <a16:creationId xmlns:a16="http://schemas.microsoft.com/office/drawing/2014/main" id="{54122A7A-A2B6-8BCC-D5FB-4971594B2B0A}"/>
              </a:ext>
            </a:extLst>
          </p:cNvPr>
          <p:cNvSpPr>
            <a:spLocks noGrp="1"/>
          </p:cNvSpPr>
          <p:nvPr>
            <p:ph idx="1"/>
          </p:nvPr>
        </p:nvSpPr>
        <p:spPr/>
        <p:txBody>
          <a:bodyPr/>
          <a:lstStyle/>
          <a:p>
            <a:r>
              <a:rPr lang="en-US" dirty="0"/>
              <a:t>Probably the most challenging noise to filter in this scenario</a:t>
            </a:r>
          </a:p>
          <a:p>
            <a:r>
              <a:rPr lang="en-US" dirty="0"/>
              <a:t>For each arriving event there will be a need to estimate the actual time it occurred</a:t>
            </a:r>
          </a:p>
          <a:p>
            <a:endParaRPr lang="he-IL" dirty="0"/>
          </a:p>
        </p:txBody>
      </p:sp>
      <p:sp>
        <p:nvSpPr>
          <p:cNvPr id="4" name="מציין מיקום של מספר שקופית 3">
            <a:extLst>
              <a:ext uri="{FF2B5EF4-FFF2-40B4-BE49-F238E27FC236}">
                <a16:creationId xmlns:a16="http://schemas.microsoft.com/office/drawing/2014/main" id="{4BC2317B-EB46-D2B7-244A-C1E7FE2470BC}"/>
              </a:ext>
            </a:extLst>
          </p:cNvPr>
          <p:cNvSpPr>
            <a:spLocks noGrp="1"/>
          </p:cNvSpPr>
          <p:nvPr>
            <p:ph type="sldNum" sz="quarter" idx="12"/>
          </p:nvPr>
        </p:nvSpPr>
        <p:spPr/>
        <p:txBody>
          <a:bodyPr/>
          <a:lstStyle/>
          <a:p>
            <a:fld id="{B01D9778-10B4-40FB-B4E4-44FA89A86639}" type="slidenum">
              <a:rPr lang="en-US" smtClean="0"/>
              <a:pPr/>
              <a:t>12</a:t>
            </a:fld>
            <a:endParaRPr lang="en-US"/>
          </a:p>
        </p:txBody>
      </p:sp>
    </p:spTree>
    <p:extLst>
      <p:ext uri="{BB962C8B-B14F-4D97-AF65-F5344CB8AC3E}">
        <p14:creationId xmlns:p14="http://schemas.microsoft.com/office/powerpoint/2010/main" val="316652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a:t>Threshold Mismatch</a:t>
            </a:r>
          </a:p>
        </p:txBody>
      </p:sp>
      <p:sp>
        <p:nvSpPr>
          <p:cNvPr id="3" name="מציין מיקום תוכן 2">
            <a:extLst>
              <a:ext uri="{FF2B5EF4-FFF2-40B4-BE49-F238E27FC236}">
                <a16:creationId xmlns:a16="http://schemas.microsoft.com/office/drawing/2014/main" id="{3317B6EC-668A-807A-4EDF-B78ABE258090}"/>
              </a:ext>
            </a:extLst>
          </p:cNvPr>
          <p:cNvSpPr>
            <a:spLocks noGrp="1"/>
          </p:cNvSpPr>
          <p:nvPr>
            <p:ph idx="1"/>
          </p:nvPr>
        </p:nvSpPr>
        <p:spPr/>
        <p:txBody>
          <a:bodyPr vert="horz" lIns="91440" tIns="45720" rIns="91440" bIns="45720" rtlCol="1" anchor="t">
            <a:normAutofit/>
          </a:bodyPr>
          <a:lstStyle/>
          <a:p>
            <a:pPr marL="0" indent="0">
              <a:buNone/>
            </a:pPr>
            <a:r>
              <a:rPr lang="en-US" sz="2800" u="sng"/>
              <a:t>Cause:</a:t>
            </a:r>
            <a:r>
              <a:rPr lang="en-US" sz="2800"/>
              <a:t> in a non-ideal manufacturing process, the threshold value to trigger events is not deterministic.</a:t>
            </a:r>
            <a:endParaRPr lang="en-US" sz="2800">
              <a:cs typeface="Calibri"/>
            </a:endParaRPr>
          </a:p>
          <a:p>
            <a:pPr marL="0" indent="0">
              <a:buNone/>
            </a:pPr>
            <a:endParaRPr lang="en-US" u="sng"/>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13</a:t>
            </a:fld>
            <a:endParaRPr lang="en-US"/>
          </a:p>
        </p:txBody>
      </p:sp>
      <p:pic>
        <p:nvPicPr>
          <p:cNvPr id="8" name="Picture 17" descr="Diagram&#10;&#10;Description automatically generated">
            <a:extLst>
              <a:ext uri="{FF2B5EF4-FFF2-40B4-BE49-F238E27FC236}">
                <a16:creationId xmlns:a16="http://schemas.microsoft.com/office/drawing/2014/main" id="{EEC9FB86-793A-1B19-4042-C72EB27A447D}"/>
              </a:ext>
            </a:extLst>
          </p:cNvPr>
          <p:cNvPicPr>
            <a:picLocks noChangeAspect="1"/>
          </p:cNvPicPr>
          <p:nvPr/>
        </p:nvPicPr>
        <p:blipFill>
          <a:blip r:embed="rId2"/>
          <a:stretch>
            <a:fillRect/>
          </a:stretch>
        </p:blipFill>
        <p:spPr>
          <a:xfrm>
            <a:off x="5219206" y="3047152"/>
            <a:ext cx="3208316" cy="2446036"/>
          </a:xfrm>
          <a:prstGeom prst="rect">
            <a:avLst/>
          </a:prstGeom>
        </p:spPr>
      </p:pic>
      <p:pic>
        <p:nvPicPr>
          <p:cNvPr id="18" name="Picture 19">
            <a:extLst>
              <a:ext uri="{FF2B5EF4-FFF2-40B4-BE49-F238E27FC236}">
                <a16:creationId xmlns:a16="http://schemas.microsoft.com/office/drawing/2014/main" id="{BE567B98-CE34-313D-8A05-C69B00831FA8}"/>
              </a:ext>
            </a:extLst>
          </p:cNvPr>
          <p:cNvPicPr>
            <a:picLocks noChangeAspect="1"/>
          </p:cNvPicPr>
          <p:nvPr/>
        </p:nvPicPr>
        <p:blipFill>
          <a:blip r:embed="rId3"/>
          <a:stretch>
            <a:fillRect/>
          </a:stretch>
        </p:blipFill>
        <p:spPr>
          <a:xfrm>
            <a:off x="8742218" y="3539376"/>
            <a:ext cx="2743200" cy="1461586"/>
          </a:xfrm>
          <a:prstGeom prst="rect">
            <a:avLst/>
          </a:prstGeom>
        </p:spPr>
      </p:pic>
      <p:grpSp>
        <p:nvGrpSpPr>
          <p:cNvPr id="23" name="Group 22">
            <a:extLst>
              <a:ext uri="{FF2B5EF4-FFF2-40B4-BE49-F238E27FC236}">
                <a16:creationId xmlns:a16="http://schemas.microsoft.com/office/drawing/2014/main" id="{B79BBB4E-51E3-6EDF-F37C-CDEB11F2FF62}"/>
              </a:ext>
            </a:extLst>
          </p:cNvPr>
          <p:cNvGrpSpPr/>
          <p:nvPr/>
        </p:nvGrpSpPr>
        <p:grpSpPr>
          <a:xfrm>
            <a:off x="904505" y="3229098"/>
            <a:ext cx="3811987" cy="1969775"/>
            <a:chOff x="835232" y="2971799"/>
            <a:chExt cx="3811987" cy="1969775"/>
          </a:xfrm>
        </p:grpSpPr>
        <p:pic>
          <p:nvPicPr>
            <p:cNvPr id="20" name="Picture 20" descr="Diagram, schematic&#10;&#10;Description automatically generated">
              <a:extLst>
                <a:ext uri="{FF2B5EF4-FFF2-40B4-BE49-F238E27FC236}">
                  <a16:creationId xmlns:a16="http://schemas.microsoft.com/office/drawing/2014/main" id="{EBCCBB47-8AA1-6097-7428-CEB936747B74}"/>
                </a:ext>
              </a:extLst>
            </p:cNvPr>
            <p:cNvPicPr>
              <a:picLocks noChangeAspect="1"/>
            </p:cNvPicPr>
            <p:nvPr/>
          </p:nvPicPr>
          <p:blipFill rotWithShape="1">
            <a:blip r:embed="rId4"/>
            <a:srcRect r="-261" b="3517"/>
            <a:stretch/>
          </p:blipFill>
          <p:spPr>
            <a:xfrm>
              <a:off x="835232" y="3044699"/>
              <a:ext cx="3811987" cy="1896875"/>
            </a:xfrm>
            <a:prstGeom prst="rect">
              <a:avLst/>
            </a:prstGeom>
          </p:spPr>
        </p:pic>
        <p:sp>
          <p:nvSpPr>
            <p:cNvPr id="21" name="Rectangle 20">
              <a:extLst>
                <a:ext uri="{FF2B5EF4-FFF2-40B4-BE49-F238E27FC236}">
                  <a16:creationId xmlns:a16="http://schemas.microsoft.com/office/drawing/2014/main" id="{819790BA-1171-847A-E0EA-8AEFD2816939}"/>
                </a:ext>
              </a:extLst>
            </p:cNvPr>
            <p:cNvSpPr/>
            <p:nvPr/>
          </p:nvSpPr>
          <p:spPr>
            <a:xfrm>
              <a:off x="3392385" y="2971799"/>
              <a:ext cx="1157842" cy="1088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3E0D23A-9B1C-0985-87E2-F33EC9BFED21}"/>
                </a:ext>
              </a:extLst>
            </p:cNvPr>
            <p:cNvSpPr/>
            <p:nvPr/>
          </p:nvSpPr>
          <p:spPr>
            <a:xfrm>
              <a:off x="2323604" y="3743695"/>
              <a:ext cx="781792" cy="653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8CAFA4D-4585-C51F-7D1B-070D08440567}"/>
              </a:ext>
            </a:extLst>
          </p:cNvPr>
          <p:cNvSpPr txBox="1"/>
          <p:nvPr/>
        </p:nvSpPr>
        <p:spPr>
          <a:xfrm>
            <a:off x="799978" y="5490728"/>
            <a:ext cx="40395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Mismatch higher in transistors</a:t>
            </a:r>
            <a:r>
              <a:rPr lang="en-US">
                <a:cs typeface="Calibri"/>
              </a:rPr>
              <a:t>, reset and comparator circuits more susceptible</a:t>
            </a:r>
          </a:p>
        </p:txBody>
      </p:sp>
      <p:sp>
        <p:nvSpPr>
          <p:cNvPr id="48" name="TextBox 47">
            <a:extLst>
              <a:ext uri="{FF2B5EF4-FFF2-40B4-BE49-F238E27FC236}">
                <a16:creationId xmlns:a16="http://schemas.microsoft.com/office/drawing/2014/main" id="{DBF62999-B8CC-0734-2D19-138E7920F2D1}"/>
              </a:ext>
            </a:extLst>
          </p:cNvPr>
          <p:cNvSpPr txBox="1"/>
          <p:nvPr/>
        </p:nvSpPr>
        <p:spPr>
          <a:xfrm>
            <a:off x="6975145" y="5490728"/>
            <a:ext cx="35348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Higher threshold = more severe mismatch</a:t>
            </a:r>
          </a:p>
        </p:txBody>
      </p:sp>
      <p:sp>
        <p:nvSpPr>
          <p:cNvPr id="28" name="תיבת טקסט 10">
            <a:extLst>
              <a:ext uri="{FF2B5EF4-FFF2-40B4-BE49-F238E27FC236}">
                <a16:creationId xmlns:a16="http://schemas.microsoft.com/office/drawing/2014/main" id="{3FB33A43-F343-84E8-8FB0-DA14DD20F3E8}"/>
              </a:ext>
            </a:extLst>
          </p:cNvPr>
          <p:cNvSpPr txBox="1"/>
          <p:nvPr/>
        </p:nvSpPr>
        <p:spPr>
          <a:xfrm>
            <a:off x="707094" y="6355767"/>
            <a:ext cx="10058400" cy="307777"/>
          </a:xfrm>
          <a:prstGeom prst="rect">
            <a:avLst/>
          </a:prstGeom>
          <a:noFill/>
        </p:spPr>
        <p:txBody>
          <a:bodyPr wrap="square" lIns="91440" tIns="45720" rIns="91440" bIns="45720" rtlCol="1" anchor="t">
            <a:spAutoFit/>
          </a:bodyPr>
          <a:lstStyle/>
          <a:p>
            <a:r>
              <a:rPr lang="en-US" sz="1400">
                <a:ea typeface="+mn-lt"/>
                <a:cs typeface="+mn-lt"/>
              </a:rPr>
              <a:t>Lichtsteiner, P; Posch, C; Delbruck, T</a:t>
            </a:r>
            <a:r>
              <a:rPr lang="en-US" sz="1400" dirty="0"/>
              <a:t>, “</a:t>
            </a:r>
            <a:r>
              <a:rPr lang="en-US" sz="1400" dirty="0">
                <a:ea typeface="+mn-lt"/>
                <a:cs typeface="+mn-lt"/>
              </a:rPr>
              <a:t>A 128× 128 120 dB 15 </a:t>
            </a:r>
            <a:r>
              <a:rPr lang="en-US" sz="1400" dirty="0" err="1">
                <a:ea typeface="+mn-lt"/>
                <a:cs typeface="+mn-lt"/>
              </a:rPr>
              <a:t>μs</a:t>
            </a:r>
            <a:r>
              <a:rPr lang="en-US" sz="1400" dirty="0">
                <a:ea typeface="+mn-lt"/>
                <a:cs typeface="+mn-lt"/>
              </a:rPr>
              <a:t> latency asynchronous temporal contrast vision sensor</a:t>
            </a:r>
            <a:r>
              <a:rPr lang="en-US" sz="1400" dirty="0"/>
              <a:t>”</a:t>
            </a:r>
            <a:endParaRPr lang="he-IL" sz="1400">
              <a:cs typeface="Arial"/>
            </a:endParaRPr>
          </a:p>
        </p:txBody>
      </p:sp>
    </p:spTree>
    <p:extLst>
      <p:ext uri="{BB962C8B-B14F-4D97-AF65-F5344CB8AC3E}">
        <p14:creationId xmlns:p14="http://schemas.microsoft.com/office/powerpoint/2010/main" val="173715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dirty="0"/>
              <a:t>Threshold Mismatch Filtering</a:t>
            </a:r>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14</a:t>
            </a:fld>
            <a:endParaRPr lang="en-US" dirty="0"/>
          </a:p>
        </p:txBody>
      </p:sp>
      <p:sp>
        <p:nvSpPr>
          <p:cNvPr id="6" name="Content Placeholder 5">
            <a:extLst>
              <a:ext uri="{FF2B5EF4-FFF2-40B4-BE49-F238E27FC236}">
                <a16:creationId xmlns:a16="http://schemas.microsoft.com/office/drawing/2014/main" id="{2E356F4D-5916-425E-1615-0E75416502DE}"/>
              </a:ext>
            </a:extLst>
          </p:cNvPr>
          <p:cNvSpPr>
            <a:spLocks noGrp="1"/>
          </p:cNvSpPr>
          <p:nvPr>
            <p:ph idx="1"/>
          </p:nvPr>
        </p:nvSpPr>
        <p:spPr/>
        <p:txBody>
          <a:bodyPr vert="horz" lIns="91440" tIns="45720" rIns="91440" bIns="45720" rtlCol="1" anchor="t">
            <a:normAutofit/>
          </a:bodyPr>
          <a:lstStyle/>
          <a:p>
            <a:r>
              <a:rPr lang="en-US" dirty="0">
                <a:ea typeface="+mn-lt"/>
                <a:cs typeface="+mn-lt"/>
              </a:rPr>
              <a:t>Changing threshold to minimize effect is not ideal.</a:t>
            </a:r>
          </a:p>
          <a:p>
            <a:r>
              <a:rPr lang="en-US" dirty="0">
                <a:ea typeface="+mn-lt"/>
                <a:cs typeface="+mn-lt"/>
              </a:rPr>
              <a:t>Designing a calibration process could assign a more precise threshold for each </a:t>
            </a:r>
            <a:r>
              <a:rPr lang="en-US">
                <a:ea typeface="+mn-lt"/>
                <a:cs typeface="+mn-lt"/>
              </a:rPr>
              <a:t>pixel.</a:t>
            </a:r>
          </a:p>
          <a:p>
            <a:r>
              <a:rPr lang="en-US">
                <a:ea typeface="+mn-lt"/>
                <a:cs typeface="+mn-lt"/>
              </a:rPr>
              <a:t>Even</a:t>
            </a:r>
            <a:r>
              <a:rPr lang="en-US" dirty="0">
                <a:cs typeface="Calibri"/>
              </a:rPr>
              <a:t> still filtering is a challenge (events are binary)</a:t>
            </a:r>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3852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dirty="0"/>
              <a:t>Hot Pixels</a:t>
            </a:r>
          </a:p>
        </p:txBody>
      </p:sp>
      <p:sp>
        <p:nvSpPr>
          <p:cNvPr id="3" name="מציין מיקום תוכן 2">
            <a:extLst>
              <a:ext uri="{FF2B5EF4-FFF2-40B4-BE49-F238E27FC236}">
                <a16:creationId xmlns:a16="http://schemas.microsoft.com/office/drawing/2014/main" id="{3317B6EC-668A-807A-4EDF-B78ABE258090}"/>
              </a:ext>
            </a:extLst>
          </p:cNvPr>
          <p:cNvSpPr>
            <a:spLocks noGrp="1"/>
          </p:cNvSpPr>
          <p:nvPr>
            <p:ph idx="1"/>
          </p:nvPr>
        </p:nvSpPr>
        <p:spPr/>
        <p:txBody>
          <a:bodyPr vert="horz" lIns="91440" tIns="45720" rIns="91440" bIns="45720" rtlCol="1" anchor="t">
            <a:normAutofit/>
          </a:bodyPr>
          <a:lstStyle/>
          <a:p>
            <a:pPr marL="0" indent="0">
              <a:buNone/>
            </a:pPr>
            <a:r>
              <a:rPr lang="en-US" sz="2800" u="sng" dirty="0"/>
              <a:t>Cause:</a:t>
            </a:r>
            <a:r>
              <a:rPr lang="en-US" sz="2800" dirty="0"/>
              <a:t> some pixels continuously trigger false events, even with no input. Defective thresholding / reset. </a:t>
            </a:r>
            <a:endParaRPr lang="en-US" sz="2800" dirty="0">
              <a:cs typeface="Calibri"/>
            </a:endParaRPr>
          </a:p>
          <a:p>
            <a:pPr marL="0" indent="0">
              <a:buNone/>
            </a:pPr>
            <a:endParaRPr lang="en-US" u="sng" dirty="0"/>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15</a:t>
            </a:fld>
            <a:endParaRPr lang="en-US" dirty="0"/>
          </a:p>
        </p:txBody>
      </p:sp>
      <p:sp>
        <p:nvSpPr>
          <p:cNvPr id="48" name="TextBox 47">
            <a:extLst>
              <a:ext uri="{FF2B5EF4-FFF2-40B4-BE49-F238E27FC236}">
                <a16:creationId xmlns:a16="http://schemas.microsoft.com/office/drawing/2014/main" id="{DBF62999-B8CC-0734-2D19-138E7920F2D1}"/>
              </a:ext>
            </a:extLst>
          </p:cNvPr>
          <p:cNvSpPr txBox="1"/>
          <p:nvPr/>
        </p:nvSpPr>
        <p:spPr>
          <a:xfrm>
            <a:off x="4659457" y="5381871"/>
            <a:ext cx="3534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Pixel firing across entire time frame</a:t>
            </a:r>
            <a:endParaRPr lang="en-US" dirty="0">
              <a:cs typeface="Calibri"/>
            </a:endParaRPr>
          </a:p>
        </p:txBody>
      </p:sp>
      <p:sp>
        <p:nvSpPr>
          <p:cNvPr id="28" name="תיבת טקסט 10">
            <a:extLst>
              <a:ext uri="{FF2B5EF4-FFF2-40B4-BE49-F238E27FC236}">
                <a16:creationId xmlns:a16="http://schemas.microsoft.com/office/drawing/2014/main" id="{3FB33A43-F343-84E8-8FB0-DA14DD20F3E8}"/>
              </a:ext>
            </a:extLst>
          </p:cNvPr>
          <p:cNvSpPr txBox="1"/>
          <p:nvPr/>
        </p:nvSpPr>
        <p:spPr>
          <a:xfrm>
            <a:off x="707094" y="6355767"/>
            <a:ext cx="10058400" cy="307777"/>
          </a:xfrm>
          <a:prstGeom prst="rect">
            <a:avLst/>
          </a:prstGeom>
          <a:noFill/>
        </p:spPr>
        <p:txBody>
          <a:bodyPr wrap="square" lIns="91440" tIns="45720" rIns="91440" bIns="45720" rtlCol="1" anchor="t">
            <a:spAutoFit/>
          </a:bodyPr>
          <a:lstStyle/>
          <a:p>
            <a:r>
              <a:rPr lang="en-US" sz="1400" dirty="0">
                <a:ea typeface="+mn-lt"/>
                <a:cs typeface="+mn-lt"/>
              </a:rPr>
              <a:t>Shasha Guo and Tobi Delbruck</a:t>
            </a:r>
            <a:r>
              <a:rPr lang="en-US" sz="1400" dirty="0"/>
              <a:t>, “</a:t>
            </a:r>
            <a:r>
              <a:rPr lang="en-US" sz="1400" dirty="0">
                <a:ea typeface="+mn-lt"/>
                <a:cs typeface="+mn-lt"/>
              </a:rPr>
              <a:t>Low Cost and Latency Event </a:t>
            </a:r>
            <a:r>
              <a:rPr lang="en-US" sz="1400" dirty="0" err="1">
                <a:ea typeface="+mn-lt"/>
                <a:cs typeface="+mn-lt"/>
              </a:rPr>
              <a:t>CameraBackground</a:t>
            </a:r>
            <a:r>
              <a:rPr lang="en-US" sz="1400" dirty="0">
                <a:ea typeface="+mn-lt"/>
                <a:cs typeface="+mn-lt"/>
              </a:rPr>
              <a:t> Activity Denoising</a:t>
            </a:r>
            <a:r>
              <a:rPr lang="en-US" sz="1400" dirty="0"/>
              <a:t>”</a:t>
            </a:r>
            <a:endParaRPr lang="he-IL" sz="1400">
              <a:cs typeface="Arial"/>
            </a:endParaRPr>
          </a:p>
        </p:txBody>
      </p:sp>
      <p:pic>
        <p:nvPicPr>
          <p:cNvPr id="5" name="Picture 5" descr="Diagram&#10;&#10;Description automatically generated">
            <a:extLst>
              <a:ext uri="{FF2B5EF4-FFF2-40B4-BE49-F238E27FC236}">
                <a16:creationId xmlns:a16="http://schemas.microsoft.com/office/drawing/2014/main" id="{2E382901-703D-6544-24AC-53B9D79B41A7}"/>
              </a:ext>
            </a:extLst>
          </p:cNvPr>
          <p:cNvPicPr>
            <a:picLocks noChangeAspect="1"/>
          </p:cNvPicPr>
          <p:nvPr/>
        </p:nvPicPr>
        <p:blipFill>
          <a:blip r:embed="rId2"/>
          <a:stretch>
            <a:fillRect/>
          </a:stretch>
        </p:blipFill>
        <p:spPr>
          <a:xfrm>
            <a:off x="4021776" y="2699040"/>
            <a:ext cx="4801589" cy="2687037"/>
          </a:xfrm>
          <a:prstGeom prst="rect">
            <a:avLst/>
          </a:prstGeom>
        </p:spPr>
      </p:pic>
    </p:spTree>
    <p:extLst>
      <p:ext uri="{BB962C8B-B14F-4D97-AF65-F5344CB8AC3E}">
        <p14:creationId xmlns:p14="http://schemas.microsoft.com/office/powerpoint/2010/main" val="260250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dirty="0"/>
              <a:t>Hot Pixels Filtering</a:t>
            </a:r>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16</a:t>
            </a:fld>
            <a:endParaRPr lang="en-US" dirty="0"/>
          </a:p>
        </p:txBody>
      </p:sp>
      <p:sp>
        <p:nvSpPr>
          <p:cNvPr id="6" name="Content Placeholder 5">
            <a:extLst>
              <a:ext uri="{FF2B5EF4-FFF2-40B4-BE49-F238E27FC236}">
                <a16:creationId xmlns:a16="http://schemas.microsoft.com/office/drawing/2014/main" id="{2E356F4D-5916-425E-1615-0E75416502DE}"/>
              </a:ext>
            </a:extLst>
          </p:cNvPr>
          <p:cNvSpPr>
            <a:spLocks noGrp="1"/>
          </p:cNvSpPr>
          <p:nvPr>
            <p:ph idx="1"/>
          </p:nvPr>
        </p:nvSpPr>
        <p:spPr/>
        <p:txBody>
          <a:bodyPr vert="horz" lIns="91440" tIns="45720" rIns="91440" bIns="45720" rtlCol="1" anchor="t">
            <a:normAutofit/>
          </a:bodyPr>
          <a:lstStyle/>
          <a:p>
            <a:r>
              <a:rPr lang="en-US">
                <a:ea typeface="+mn-lt"/>
                <a:cs typeface="+mn-lt"/>
              </a:rPr>
              <a:t>Easiest noise to detect and filter out.</a:t>
            </a:r>
            <a:endParaRPr lang="en-US" dirty="0">
              <a:ea typeface="+mn-lt"/>
              <a:cs typeface="+mn-lt"/>
            </a:endParaRPr>
          </a:p>
          <a:p>
            <a:r>
              <a:rPr lang="en-US">
                <a:cs typeface="Calibri"/>
              </a:rPr>
              <a:t>High pixel self-correlation across any time frame.</a:t>
            </a:r>
          </a:p>
          <a:p>
            <a:r>
              <a:rPr lang="en-US">
                <a:cs typeface="Calibri"/>
              </a:rPr>
              <a:t>Can be pre-filtered with calibration method.</a:t>
            </a:r>
          </a:p>
          <a:p>
            <a:r>
              <a:rPr lang="en-US">
                <a:cs typeface="Calibri"/>
              </a:rPr>
              <a:t>Real time filtering could have benefits (power), but large look-back window.</a:t>
            </a:r>
            <a:endParaRPr lang="en-US"/>
          </a:p>
          <a:p>
            <a:endParaRPr lang="en-US" dirty="0">
              <a:cs typeface="Calibri"/>
            </a:endParaRPr>
          </a:p>
          <a:p>
            <a:endParaRPr lang="en-US">
              <a:cs typeface="Calibri"/>
            </a:endParaRPr>
          </a:p>
        </p:txBody>
      </p:sp>
    </p:spTree>
    <p:extLst>
      <p:ext uri="{BB962C8B-B14F-4D97-AF65-F5344CB8AC3E}">
        <p14:creationId xmlns:p14="http://schemas.microsoft.com/office/powerpoint/2010/main" val="58615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a:t>Leak Noise Events</a:t>
            </a:r>
          </a:p>
        </p:txBody>
      </p:sp>
      <p:sp>
        <p:nvSpPr>
          <p:cNvPr id="3" name="מציין מיקום תוכן 2">
            <a:extLst>
              <a:ext uri="{FF2B5EF4-FFF2-40B4-BE49-F238E27FC236}">
                <a16:creationId xmlns:a16="http://schemas.microsoft.com/office/drawing/2014/main" id="{3317B6EC-668A-807A-4EDF-B78ABE258090}"/>
              </a:ext>
            </a:extLst>
          </p:cNvPr>
          <p:cNvSpPr>
            <a:spLocks noGrp="1"/>
          </p:cNvSpPr>
          <p:nvPr>
            <p:ph idx="1"/>
          </p:nvPr>
        </p:nvSpPr>
        <p:spPr/>
        <p:txBody>
          <a:bodyPr vert="horz" lIns="91440" tIns="45720" rIns="91440" bIns="45720" rtlCol="1" anchor="t">
            <a:normAutofit/>
          </a:bodyPr>
          <a:lstStyle/>
          <a:p>
            <a:pPr marL="0" indent="0">
              <a:buNone/>
            </a:pPr>
            <a:r>
              <a:rPr lang="en-US" sz="2800" u="sng"/>
              <a:t>Cause</a:t>
            </a:r>
            <a:r>
              <a:rPr lang="en-US" sz="2800" u="sng" dirty="0"/>
              <a:t> #1</a:t>
            </a:r>
            <a:r>
              <a:rPr lang="en-US" sz="2800" u="sng"/>
              <a:t>:</a:t>
            </a:r>
            <a:r>
              <a:rPr lang="en-US" sz="2800"/>
              <a:t> </a:t>
            </a:r>
            <a:r>
              <a:rPr lang="en-US" sz="2800" dirty="0"/>
              <a:t>Junction leak current amplified in </a:t>
            </a:r>
            <a:r>
              <a:rPr lang="en-US" sz="2800"/>
              <a:t>reset</a:t>
            </a:r>
            <a:r>
              <a:rPr lang="en-US" sz="2800" dirty="0"/>
              <a:t> circuit</a:t>
            </a:r>
            <a:r>
              <a:rPr lang="en-US" sz="2800"/>
              <a:t>.</a:t>
            </a:r>
            <a:endParaRPr lang="en-US" sz="2800" dirty="0">
              <a:cs typeface="Calibri"/>
            </a:endParaRPr>
          </a:p>
          <a:p>
            <a:pPr marL="0" indent="0">
              <a:buNone/>
            </a:pPr>
            <a:endParaRPr lang="en-US" sz="2800" dirty="0">
              <a:ea typeface="+mn-lt"/>
              <a:cs typeface="+mn-lt"/>
            </a:endParaRPr>
          </a:p>
          <a:p>
            <a:pPr marL="0" indent="0">
              <a:buNone/>
            </a:pPr>
            <a:r>
              <a:rPr lang="en-US" sz="2800" u="sng" dirty="0">
                <a:ea typeface="+mn-lt"/>
                <a:cs typeface="+mn-lt"/>
              </a:rPr>
              <a:t>Cause #2:</a:t>
            </a:r>
            <a:r>
              <a:rPr lang="en-US" sz="2800" dirty="0">
                <a:ea typeface="+mn-lt"/>
                <a:cs typeface="+mn-lt"/>
              </a:rPr>
              <a:t> Parasitic photocurrent in reset transistor (in non-ideal lighting conditions)</a:t>
            </a:r>
            <a:endParaRPr lang="en-US" sz="2800">
              <a:cs typeface="Calibri"/>
            </a:endParaRPr>
          </a:p>
          <a:p>
            <a:pPr marL="0" indent="0">
              <a:buNone/>
            </a:pPr>
            <a:endParaRPr lang="en-US" u="sng" dirty="0">
              <a:cs typeface="Calibri"/>
            </a:endParaRPr>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17</a:t>
            </a:fld>
            <a:endParaRPr lang="en-US"/>
          </a:p>
        </p:txBody>
      </p:sp>
      <p:sp>
        <p:nvSpPr>
          <p:cNvPr id="28" name="תיבת טקסט 10">
            <a:extLst>
              <a:ext uri="{FF2B5EF4-FFF2-40B4-BE49-F238E27FC236}">
                <a16:creationId xmlns:a16="http://schemas.microsoft.com/office/drawing/2014/main" id="{3FB33A43-F343-84E8-8FB0-DA14DD20F3E8}"/>
              </a:ext>
            </a:extLst>
          </p:cNvPr>
          <p:cNvSpPr txBox="1"/>
          <p:nvPr/>
        </p:nvSpPr>
        <p:spPr>
          <a:xfrm>
            <a:off x="707094" y="6355767"/>
            <a:ext cx="10058400" cy="307777"/>
          </a:xfrm>
          <a:prstGeom prst="rect">
            <a:avLst/>
          </a:prstGeom>
          <a:noFill/>
        </p:spPr>
        <p:txBody>
          <a:bodyPr wrap="square" lIns="91440" tIns="45720" rIns="91440" bIns="45720" rtlCol="1" anchor="t">
            <a:spAutoFit/>
          </a:bodyPr>
          <a:lstStyle/>
          <a:p>
            <a:r>
              <a:rPr lang="en-US" sz="1400" dirty="0">
                <a:ea typeface="+mn-lt"/>
                <a:cs typeface="+mn-lt"/>
              </a:rPr>
              <a:t>Yuji Nozaki </a:t>
            </a:r>
            <a:r>
              <a:rPr lang="en-US" sz="1400">
                <a:ea typeface="+mn-lt"/>
                <a:cs typeface="+mn-lt"/>
              </a:rPr>
              <a:t>and Tobi Delbruck</a:t>
            </a:r>
            <a:r>
              <a:rPr lang="en-US" sz="1400"/>
              <a:t>, “</a:t>
            </a:r>
            <a:r>
              <a:rPr lang="en-US" sz="1400" dirty="0">
                <a:ea typeface="+mn-lt"/>
                <a:cs typeface="+mn-lt"/>
              </a:rPr>
              <a:t>Temperature </a:t>
            </a:r>
            <a:r>
              <a:rPr lang="en-US" sz="1400">
                <a:ea typeface="+mn-lt"/>
                <a:cs typeface="+mn-lt"/>
              </a:rPr>
              <a:t>and </a:t>
            </a:r>
            <a:r>
              <a:rPr lang="en-US" sz="1400" dirty="0">
                <a:ea typeface="+mn-lt"/>
                <a:cs typeface="+mn-lt"/>
              </a:rPr>
              <a:t>Parasitic Photocurrent Effects in Dynamic Vision Sensors</a:t>
            </a:r>
            <a:r>
              <a:rPr lang="en-US" sz="1400"/>
              <a:t>”</a:t>
            </a:r>
            <a:endParaRPr lang="he-IL" sz="1400">
              <a:cs typeface="Arial"/>
            </a:endParaRPr>
          </a:p>
        </p:txBody>
      </p:sp>
      <p:grpSp>
        <p:nvGrpSpPr>
          <p:cNvPr id="13" name="Group 12">
            <a:extLst>
              <a:ext uri="{FF2B5EF4-FFF2-40B4-BE49-F238E27FC236}">
                <a16:creationId xmlns:a16="http://schemas.microsoft.com/office/drawing/2014/main" id="{452187C0-AC02-CF66-C39F-648073D073D7}"/>
              </a:ext>
            </a:extLst>
          </p:cNvPr>
          <p:cNvGrpSpPr/>
          <p:nvPr/>
        </p:nvGrpSpPr>
        <p:grpSpPr>
          <a:xfrm>
            <a:off x="795647" y="3565925"/>
            <a:ext cx="5227121" cy="2417889"/>
            <a:chOff x="1518062" y="3427379"/>
            <a:chExt cx="5227121" cy="2417889"/>
          </a:xfrm>
        </p:grpSpPr>
        <p:pic>
          <p:nvPicPr>
            <p:cNvPr id="11" name="Picture 11" descr="Diagram, schematic&#10;&#10;Description automatically generated">
              <a:extLst>
                <a:ext uri="{FF2B5EF4-FFF2-40B4-BE49-F238E27FC236}">
                  <a16:creationId xmlns:a16="http://schemas.microsoft.com/office/drawing/2014/main" id="{A208FC2C-3C50-10B9-544B-3E6051F65DDA}"/>
                </a:ext>
              </a:extLst>
            </p:cNvPr>
            <p:cNvPicPr>
              <a:picLocks noChangeAspect="1"/>
            </p:cNvPicPr>
            <p:nvPr/>
          </p:nvPicPr>
          <p:blipFill>
            <a:blip r:embed="rId2"/>
            <a:stretch>
              <a:fillRect/>
            </a:stretch>
          </p:blipFill>
          <p:spPr>
            <a:xfrm>
              <a:off x="1518062" y="3427379"/>
              <a:ext cx="5227121" cy="2417889"/>
            </a:xfrm>
            <a:prstGeom prst="rect">
              <a:avLst/>
            </a:prstGeom>
          </p:spPr>
        </p:pic>
        <p:sp>
          <p:nvSpPr>
            <p:cNvPr id="12" name="Rectangle 11">
              <a:extLst>
                <a:ext uri="{FF2B5EF4-FFF2-40B4-BE49-F238E27FC236}">
                  <a16:creationId xmlns:a16="http://schemas.microsoft.com/office/drawing/2014/main" id="{B9E90605-85CD-51E4-0F45-2D192F71C6F2}"/>
                </a:ext>
              </a:extLst>
            </p:cNvPr>
            <p:cNvSpPr/>
            <p:nvPr/>
          </p:nvSpPr>
          <p:spPr>
            <a:xfrm>
              <a:off x="3382489" y="3892137"/>
              <a:ext cx="1335972" cy="121721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6" descr="Chart, line chart&#10;&#10;Description automatically generated">
            <a:extLst>
              <a:ext uri="{FF2B5EF4-FFF2-40B4-BE49-F238E27FC236}">
                <a16:creationId xmlns:a16="http://schemas.microsoft.com/office/drawing/2014/main" id="{F719C1CE-38E7-14E2-14FA-561F41ECA60E}"/>
              </a:ext>
            </a:extLst>
          </p:cNvPr>
          <p:cNvPicPr>
            <a:picLocks noChangeAspect="1"/>
          </p:cNvPicPr>
          <p:nvPr/>
        </p:nvPicPr>
        <p:blipFill>
          <a:blip r:embed="rId3"/>
          <a:stretch>
            <a:fillRect/>
          </a:stretch>
        </p:blipFill>
        <p:spPr>
          <a:xfrm>
            <a:off x="6228607" y="3764259"/>
            <a:ext cx="5246914" cy="2169663"/>
          </a:xfrm>
          <a:prstGeom prst="rect">
            <a:avLst/>
          </a:prstGeom>
        </p:spPr>
      </p:pic>
      <p:pic>
        <p:nvPicPr>
          <p:cNvPr id="17" name="Picture 17" descr="Text&#10;&#10;Description automatically generated">
            <a:extLst>
              <a:ext uri="{FF2B5EF4-FFF2-40B4-BE49-F238E27FC236}">
                <a16:creationId xmlns:a16="http://schemas.microsoft.com/office/drawing/2014/main" id="{9B2BE035-2ADB-817E-3DBB-E32F42D496F8}"/>
              </a:ext>
            </a:extLst>
          </p:cNvPr>
          <p:cNvPicPr>
            <a:picLocks noChangeAspect="1"/>
          </p:cNvPicPr>
          <p:nvPr/>
        </p:nvPicPr>
        <p:blipFill>
          <a:blip r:embed="rId4"/>
          <a:stretch>
            <a:fillRect/>
          </a:stretch>
        </p:blipFill>
        <p:spPr>
          <a:xfrm>
            <a:off x="3012374" y="2105650"/>
            <a:ext cx="5593277" cy="627896"/>
          </a:xfrm>
          <a:prstGeom prst="rect">
            <a:avLst/>
          </a:prstGeom>
        </p:spPr>
      </p:pic>
    </p:spTree>
    <p:extLst>
      <p:ext uri="{BB962C8B-B14F-4D97-AF65-F5344CB8AC3E}">
        <p14:creationId xmlns:p14="http://schemas.microsoft.com/office/powerpoint/2010/main" val="8518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A96D48-E092-4DF3-DC84-28EEDDE60DDB}"/>
              </a:ext>
            </a:extLst>
          </p:cNvPr>
          <p:cNvSpPr>
            <a:spLocks noGrp="1"/>
          </p:cNvSpPr>
          <p:nvPr>
            <p:ph type="title"/>
          </p:nvPr>
        </p:nvSpPr>
        <p:spPr/>
        <p:txBody>
          <a:bodyPr/>
          <a:lstStyle/>
          <a:p>
            <a:r>
              <a:rPr lang="en-US" dirty="0"/>
              <a:t>Leak Noise Filtering</a:t>
            </a:r>
          </a:p>
        </p:txBody>
      </p:sp>
      <p:sp>
        <p:nvSpPr>
          <p:cNvPr id="4" name="מציין מיקום של מספר שקופית 3">
            <a:extLst>
              <a:ext uri="{FF2B5EF4-FFF2-40B4-BE49-F238E27FC236}">
                <a16:creationId xmlns:a16="http://schemas.microsoft.com/office/drawing/2014/main" id="{C1878C67-9BE0-3463-5D66-BFCA694336B9}"/>
              </a:ext>
            </a:extLst>
          </p:cNvPr>
          <p:cNvSpPr>
            <a:spLocks noGrp="1"/>
          </p:cNvSpPr>
          <p:nvPr>
            <p:ph type="sldNum" sz="quarter" idx="12"/>
          </p:nvPr>
        </p:nvSpPr>
        <p:spPr/>
        <p:txBody>
          <a:bodyPr/>
          <a:lstStyle/>
          <a:p>
            <a:fld id="{B01D9778-10B4-40FB-B4E4-44FA89A86639}" type="slidenum">
              <a:rPr lang="en-US" smtClean="0"/>
              <a:pPr/>
              <a:t>18</a:t>
            </a:fld>
            <a:endParaRPr lang="en-US" dirty="0"/>
          </a:p>
        </p:txBody>
      </p:sp>
      <p:sp>
        <p:nvSpPr>
          <p:cNvPr id="6" name="Content Placeholder 5">
            <a:extLst>
              <a:ext uri="{FF2B5EF4-FFF2-40B4-BE49-F238E27FC236}">
                <a16:creationId xmlns:a16="http://schemas.microsoft.com/office/drawing/2014/main" id="{2E356F4D-5916-425E-1615-0E75416502DE}"/>
              </a:ext>
            </a:extLst>
          </p:cNvPr>
          <p:cNvSpPr>
            <a:spLocks noGrp="1"/>
          </p:cNvSpPr>
          <p:nvPr>
            <p:ph idx="1"/>
          </p:nvPr>
        </p:nvSpPr>
        <p:spPr/>
        <p:txBody>
          <a:bodyPr vert="horz" lIns="91440" tIns="45720" rIns="91440" bIns="45720" rtlCol="1" anchor="t">
            <a:normAutofit/>
          </a:bodyPr>
          <a:lstStyle/>
          <a:p>
            <a:r>
              <a:rPr lang="en-US" dirty="0">
                <a:ea typeface="+mn-lt"/>
                <a:cs typeface="+mn-lt"/>
              </a:rPr>
              <a:t>Literature usually refers to leak noise as part of "Background Activity".</a:t>
            </a:r>
          </a:p>
          <a:p>
            <a:r>
              <a:rPr lang="en-US" dirty="0">
                <a:cs typeface="Calibri"/>
              </a:rPr>
              <a:t>Usually filtered out through low correlation with neighborhood look-back window.</a:t>
            </a:r>
          </a:p>
          <a:p>
            <a:pPr marL="0" indent="0">
              <a:buNone/>
            </a:pPr>
            <a:endParaRPr lang="en-US" dirty="0">
              <a:cs typeface="Calibri"/>
            </a:endParaRPr>
          </a:p>
          <a:p>
            <a:endParaRPr lang="en-US" dirty="0">
              <a:cs typeface="Calibri"/>
            </a:endParaRPr>
          </a:p>
          <a:p>
            <a:endParaRPr lang="en-US" dirty="0">
              <a:cs typeface="Calibri"/>
            </a:endParaRPr>
          </a:p>
        </p:txBody>
      </p:sp>
      <p:pic>
        <p:nvPicPr>
          <p:cNvPr id="3" name="Picture 4" descr="Graphical user interface&#10;&#10;Description automatically generated">
            <a:extLst>
              <a:ext uri="{FF2B5EF4-FFF2-40B4-BE49-F238E27FC236}">
                <a16:creationId xmlns:a16="http://schemas.microsoft.com/office/drawing/2014/main" id="{A5F8B9AB-EC8E-F2E3-0775-1693CEA97156}"/>
              </a:ext>
            </a:extLst>
          </p:cNvPr>
          <p:cNvPicPr>
            <a:picLocks noChangeAspect="1"/>
          </p:cNvPicPr>
          <p:nvPr/>
        </p:nvPicPr>
        <p:blipFill>
          <a:blip r:embed="rId2"/>
          <a:stretch>
            <a:fillRect/>
          </a:stretch>
        </p:blipFill>
        <p:spPr>
          <a:xfrm>
            <a:off x="5525984" y="3429320"/>
            <a:ext cx="4593771" cy="2700998"/>
          </a:xfrm>
          <a:prstGeom prst="rect">
            <a:avLst/>
          </a:prstGeom>
        </p:spPr>
      </p:pic>
    </p:spTree>
    <p:extLst>
      <p:ext uri="{BB962C8B-B14F-4D97-AF65-F5344CB8AC3E}">
        <p14:creationId xmlns:p14="http://schemas.microsoft.com/office/powerpoint/2010/main" val="18832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5B836E-D744-496E-4DFF-7CA40C0CD8AC}"/>
              </a:ext>
            </a:extLst>
          </p:cNvPr>
          <p:cNvSpPr>
            <a:spLocks noGrp="1"/>
          </p:cNvSpPr>
          <p:nvPr>
            <p:ph type="title"/>
          </p:nvPr>
        </p:nvSpPr>
        <p:spPr/>
        <p:txBody>
          <a:bodyPr/>
          <a:lstStyle/>
          <a:p>
            <a:r>
              <a:rPr lang="en-US" dirty="0"/>
              <a:t>Dark Current</a:t>
            </a:r>
            <a:endParaRPr lang="he-IL" dirty="0"/>
          </a:p>
        </p:txBody>
      </p:sp>
      <p:sp>
        <p:nvSpPr>
          <p:cNvPr id="3" name="מציין מיקום תוכן 2">
            <a:extLst>
              <a:ext uri="{FF2B5EF4-FFF2-40B4-BE49-F238E27FC236}">
                <a16:creationId xmlns:a16="http://schemas.microsoft.com/office/drawing/2014/main" id="{4114E57C-D505-8B37-216A-2E2FCC6E0362}"/>
              </a:ext>
            </a:extLst>
          </p:cNvPr>
          <p:cNvSpPr>
            <a:spLocks noGrp="1"/>
          </p:cNvSpPr>
          <p:nvPr>
            <p:ph idx="1"/>
          </p:nvPr>
        </p:nvSpPr>
        <p:spPr>
          <a:xfrm>
            <a:off x="609600" y="1361017"/>
            <a:ext cx="10972800" cy="4525963"/>
          </a:xfrm>
        </p:spPr>
        <p:txBody>
          <a:bodyPr/>
          <a:lstStyle/>
          <a:p>
            <a:pPr marL="0" indent="0">
              <a:buNone/>
            </a:pPr>
            <a:r>
              <a:rPr lang="en-US" sz="2800" u="sng" dirty="0"/>
              <a:t>Cause:</a:t>
            </a:r>
            <a:r>
              <a:rPr lang="en-US" sz="2800" dirty="0"/>
              <a:t> leakage current in the photodiode that causes the capacitor to charge and emit random noisy events.</a:t>
            </a:r>
          </a:p>
          <a:p>
            <a:pPr marL="0" indent="0">
              <a:buNone/>
            </a:pPr>
            <a:r>
              <a:rPr lang="en-US" sz="2800" dirty="0"/>
              <a:t>This noise has a smaller effect in brighter lighting conditions</a:t>
            </a:r>
            <a:r>
              <a:rPr lang="en-US" dirty="0"/>
              <a:t>.</a:t>
            </a:r>
          </a:p>
          <a:p>
            <a:pPr marL="0" indent="0">
              <a:buNone/>
            </a:pPr>
            <a:endParaRPr lang="en-US" dirty="0"/>
          </a:p>
        </p:txBody>
      </p:sp>
      <p:sp>
        <p:nvSpPr>
          <p:cNvPr id="4" name="מציין מיקום של מספר שקופית 3">
            <a:extLst>
              <a:ext uri="{FF2B5EF4-FFF2-40B4-BE49-F238E27FC236}">
                <a16:creationId xmlns:a16="http://schemas.microsoft.com/office/drawing/2014/main" id="{B4B83752-BC51-89F0-BBC9-AC59C326AD99}"/>
              </a:ext>
            </a:extLst>
          </p:cNvPr>
          <p:cNvSpPr>
            <a:spLocks noGrp="1"/>
          </p:cNvSpPr>
          <p:nvPr>
            <p:ph type="sldNum" sz="quarter" idx="12"/>
          </p:nvPr>
        </p:nvSpPr>
        <p:spPr/>
        <p:txBody>
          <a:bodyPr/>
          <a:lstStyle/>
          <a:p>
            <a:fld id="{B01D9778-10B4-40FB-B4E4-44FA89A86639}" type="slidenum">
              <a:rPr lang="en-US" smtClean="0"/>
              <a:pPr/>
              <a:t>19</a:t>
            </a:fld>
            <a:endParaRPr lang="en-US"/>
          </a:p>
        </p:txBody>
      </p:sp>
      <p:pic>
        <p:nvPicPr>
          <p:cNvPr id="6" name="תמונה 5">
            <a:extLst>
              <a:ext uri="{FF2B5EF4-FFF2-40B4-BE49-F238E27FC236}">
                <a16:creationId xmlns:a16="http://schemas.microsoft.com/office/drawing/2014/main" id="{5C1B2520-390A-5A70-FAAB-8D311F0C2410}"/>
              </a:ext>
            </a:extLst>
          </p:cNvPr>
          <p:cNvPicPr>
            <a:picLocks noChangeAspect="1"/>
          </p:cNvPicPr>
          <p:nvPr/>
        </p:nvPicPr>
        <p:blipFill>
          <a:blip r:embed="rId3"/>
          <a:stretch>
            <a:fillRect/>
          </a:stretch>
        </p:blipFill>
        <p:spPr>
          <a:xfrm>
            <a:off x="3385801" y="4008227"/>
            <a:ext cx="4568086" cy="1329443"/>
          </a:xfrm>
          <a:prstGeom prst="rect">
            <a:avLst/>
          </a:prstGeom>
        </p:spPr>
      </p:pic>
      <p:pic>
        <p:nvPicPr>
          <p:cNvPr id="8" name="תמונה 7">
            <a:extLst>
              <a:ext uri="{FF2B5EF4-FFF2-40B4-BE49-F238E27FC236}">
                <a16:creationId xmlns:a16="http://schemas.microsoft.com/office/drawing/2014/main" id="{39DAB559-9A29-FFAF-FCBF-E2F64E73CFA0}"/>
              </a:ext>
            </a:extLst>
          </p:cNvPr>
          <p:cNvPicPr>
            <a:picLocks noChangeAspect="1"/>
          </p:cNvPicPr>
          <p:nvPr/>
        </p:nvPicPr>
        <p:blipFill>
          <a:blip r:embed="rId4"/>
          <a:stretch>
            <a:fillRect/>
          </a:stretch>
        </p:blipFill>
        <p:spPr>
          <a:xfrm>
            <a:off x="8534400" y="2914057"/>
            <a:ext cx="2819400" cy="3517784"/>
          </a:xfrm>
          <a:prstGeom prst="rect">
            <a:avLst/>
          </a:prstGeom>
        </p:spPr>
      </p:pic>
      <p:sp>
        <p:nvSpPr>
          <p:cNvPr id="9" name="תיבת טקסט 8">
            <a:extLst>
              <a:ext uri="{FF2B5EF4-FFF2-40B4-BE49-F238E27FC236}">
                <a16:creationId xmlns:a16="http://schemas.microsoft.com/office/drawing/2014/main" id="{5DC30DE5-3AEC-1ECB-0612-3AD98ED44E32}"/>
              </a:ext>
            </a:extLst>
          </p:cNvPr>
          <p:cNvSpPr txBox="1"/>
          <p:nvPr/>
        </p:nvSpPr>
        <p:spPr>
          <a:xfrm>
            <a:off x="640644" y="6429472"/>
            <a:ext cx="10058400" cy="307777"/>
          </a:xfrm>
          <a:prstGeom prst="rect">
            <a:avLst/>
          </a:prstGeom>
          <a:noFill/>
        </p:spPr>
        <p:txBody>
          <a:bodyPr wrap="square" rtlCol="1">
            <a:spAutoFit/>
          </a:bodyPr>
          <a:lstStyle/>
          <a:p>
            <a:r>
              <a:rPr lang="en-US" sz="1400" dirty="0" err="1"/>
              <a:t>Jiangtao</a:t>
            </a:r>
            <a:r>
              <a:rPr lang="en-US" sz="1400" dirty="0"/>
              <a:t> Xu et al, “Analysis of Input-Dependent Noise in Self-Timed Reset Dynamic Vision Sensor and Its Impact on Data Quality”</a:t>
            </a:r>
            <a:endParaRPr lang="he-IL" sz="1400" dirty="0"/>
          </a:p>
        </p:txBody>
      </p:sp>
      <p:pic>
        <p:nvPicPr>
          <p:cNvPr id="7" name="תמונה 6">
            <a:extLst>
              <a:ext uri="{FF2B5EF4-FFF2-40B4-BE49-F238E27FC236}">
                <a16:creationId xmlns:a16="http://schemas.microsoft.com/office/drawing/2014/main" id="{AE607547-08F6-F2AF-4A92-604EBE673284}"/>
              </a:ext>
            </a:extLst>
          </p:cNvPr>
          <p:cNvPicPr>
            <a:picLocks noChangeAspect="1"/>
          </p:cNvPicPr>
          <p:nvPr/>
        </p:nvPicPr>
        <p:blipFill>
          <a:blip r:embed="rId5"/>
          <a:stretch>
            <a:fillRect/>
          </a:stretch>
        </p:blipFill>
        <p:spPr>
          <a:xfrm>
            <a:off x="1009467" y="3243006"/>
            <a:ext cx="3562533" cy="431822"/>
          </a:xfrm>
          <a:prstGeom prst="rect">
            <a:avLst/>
          </a:prstGeom>
        </p:spPr>
      </p:pic>
    </p:spTree>
    <p:extLst>
      <p:ext uri="{BB962C8B-B14F-4D97-AF65-F5344CB8AC3E}">
        <p14:creationId xmlns:p14="http://schemas.microsoft.com/office/powerpoint/2010/main" val="12440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Agenda</a:t>
            </a:r>
            <a:endParaRPr lang="he-IL" dirty="0">
              <a:solidFill>
                <a:srgbClr val="002060"/>
              </a:solidFill>
            </a:endParaRPr>
          </a:p>
        </p:txBody>
      </p:sp>
      <p:sp>
        <p:nvSpPr>
          <p:cNvPr id="3" name="Content Placeholder 2"/>
          <p:cNvSpPr>
            <a:spLocks noGrp="1"/>
          </p:cNvSpPr>
          <p:nvPr>
            <p:ph idx="1"/>
          </p:nvPr>
        </p:nvSpPr>
        <p:spPr/>
        <p:txBody>
          <a:bodyPr vert="horz" lIns="91440" tIns="45720" rIns="91440" bIns="45720" rtlCol="1" anchor="t">
            <a:normAutofit/>
          </a:bodyPr>
          <a:lstStyle/>
          <a:p>
            <a:r>
              <a:rPr lang="en-US" dirty="0">
                <a:solidFill>
                  <a:srgbClr val="002060"/>
                </a:solidFill>
                <a:ea typeface="Calibri"/>
                <a:cs typeface="Calibri"/>
              </a:rPr>
              <a:t>Background</a:t>
            </a:r>
          </a:p>
          <a:p>
            <a:pPr lvl="1"/>
            <a:r>
              <a:rPr lang="en-US" dirty="0">
                <a:solidFill>
                  <a:srgbClr val="002060"/>
                </a:solidFill>
                <a:ea typeface="Calibri"/>
                <a:cs typeface="Calibri"/>
              </a:rPr>
              <a:t>What is an Event Camera?</a:t>
            </a:r>
          </a:p>
          <a:p>
            <a:pPr lvl="1"/>
            <a:r>
              <a:rPr lang="en-US" dirty="0">
                <a:solidFill>
                  <a:srgbClr val="002060"/>
                </a:solidFill>
                <a:ea typeface="Calibri"/>
                <a:cs typeface="Calibri"/>
              </a:rPr>
              <a:t>Applications</a:t>
            </a:r>
          </a:p>
          <a:p>
            <a:r>
              <a:rPr lang="en-US" dirty="0">
                <a:solidFill>
                  <a:srgbClr val="002060"/>
                </a:solidFill>
                <a:ea typeface="Calibri"/>
                <a:cs typeface="Calibri"/>
              </a:rPr>
              <a:t>Project Goal</a:t>
            </a:r>
          </a:p>
          <a:p>
            <a:r>
              <a:rPr lang="en-US" dirty="0">
                <a:solidFill>
                  <a:srgbClr val="002060"/>
                </a:solidFill>
                <a:ea typeface="Calibri"/>
                <a:cs typeface="Calibri"/>
              </a:rPr>
              <a:t>Noise models</a:t>
            </a:r>
          </a:p>
          <a:p>
            <a:pPr lvl="1"/>
            <a:r>
              <a:rPr lang="en-US" dirty="0">
                <a:solidFill>
                  <a:srgbClr val="002060"/>
                </a:solidFill>
                <a:ea typeface="Calibri"/>
                <a:cs typeface="Calibri"/>
              </a:rPr>
              <a:t>Shot noise, hot pixels, dark current, etc.</a:t>
            </a:r>
          </a:p>
          <a:p>
            <a:pPr lvl="1"/>
            <a:r>
              <a:rPr lang="en-US" dirty="0">
                <a:solidFill>
                  <a:srgbClr val="002060"/>
                </a:solidFill>
                <a:ea typeface="Calibri"/>
                <a:cs typeface="Calibri"/>
              </a:rPr>
              <a:t>Suggested filtering method(s)</a:t>
            </a:r>
          </a:p>
          <a:p>
            <a:pPr marL="857250" lvl="1" indent="-457200"/>
            <a:endParaRPr lang="he-IL" dirty="0">
              <a:solidFill>
                <a:srgbClr val="002060"/>
              </a:solidFill>
              <a:ea typeface="Calibri"/>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406421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2F47D3-4FC3-F57C-89B0-FCCD0941AF65}"/>
              </a:ext>
            </a:extLst>
          </p:cNvPr>
          <p:cNvSpPr>
            <a:spLocks noGrp="1"/>
          </p:cNvSpPr>
          <p:nvPr>
            <p:ph type="title"/>
          </p:nvPr>
        </p:nvSpPr>
        <p:spPr/>
        <p:txBody>
          <a:bodyPr/>
          <a:lstStyle/>
          <a:p>
            <a:r>
              <a:rPr lang="en-US" dirty="0"/>
              <a:t>Dark Current Filtering </a:t>
            </a:r>
            <a:endParaRPr lang="he-IL" dirty="0"/>
          </a:p>
        </p:txBody>
      </p:sp>
      <p:sp>
        <p:nvSpPr>
          <p:cNvPr id="3" name="מציין מיקום תוכן 2">
            <a:extLst>
              <a:ext uri="{FF2B5EF4-FFF2-40B4-BE49-F238E27FC236}">
                <a16:creationId xmlns:a16="http://schemas.microsoft.com/office/drawing/2014/main" id="{E7EB5465-ED57-C351-D0D4-6FD6505DB458}"/>
              </a:ext>
            </a:extLst>
          </p:cNvPr>
          <p:cNvSpPr>
            <a:spLocks noGrp="1"/>
          </p:cNvSpPr>
          <p:nvPr>
            <p:ph idx="1"/>
          </p:nvPr>
        </p:nvSpPr>
        <p:spPr/>
        <p:txBody>
          <a:bodyPr>
            <a:normAutofit/>
          </a:bodyPr>
          <a:lstStyle/>
          <a:p>
            <a:r>
              <a:rPr lang="en-US" sz="2800" dirty="0"/>
              <a:t>Dark current falls into a category of background activity noise, therefore previously referred methods are useful.</a:t>
            </a:r>
            <a:endParaRPr lang="he-IL" sz="2800" dirty="0"/>
          </a:p>
        </p:txBody>
      </p:sp>
      <p:sp>
        <p:nvSpPr>
          <p:cNvPr id="4" name="מציין מיקום של מספר שקופית 3">
            <a:extLst>
              <a:ext uri="{FF2B5EF4-FFF2-40B4-BE49-F238E27FC236}">
                <a16:creationId xmlns:a16="http://schemas.microsoft.com/office/drawing/2014/main" id="{7E90085D-2BAC-2D7D-B2FC-E91A6F798DF0}"/>
              </a:ext>
            </a:extLst>
          </p:cNvPr>
          <p:cNvSpPr>
            <a:spLocks noGrp="1"/>
          </p:cNvSpPr>
          <p:nvPr>
            <p:ph type="sldNum" sz="quarter" idx="12"/>
          </p:nvPr>
        </p:nvSpPr>
        <p:spPr/>
        <p:txBody>
          <a:bodyPr/>
          <a:lstStyle/>
          <a:p>
            <a:fld id="{B01D9778-10B4-40FB-B4E4-44FA89A86639}" type="slidenum">
              <a:rPr lang="en-US" smtClean="0"/>
              <a:pPr/>
              <a:t>20</a:t>
            </a:fld>
            <a:endParaRPr lang="en-US"/>
          </a:p>
        </p:txBody>
      </p:sp>
    </p:spTree>
    <p:extLst>
      <p:ext uri="{BB962C8B-B14F-4D97-AF65-F5344CB8AC3E}">
        <p14:creationId xmlns:p14="http://schemas.microsoft.com/office/powerpoint/2010/main" val="138984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EBA56E-5C70-972C-43C0-59C921044F7A}"/>
              </a:ext>
            </a:extLst>
          </p:cNvPr>
          <p:cNvSpPr>
            <a:spLocks noGrp="1"/>
          </p:cNvSpPr>
          <p:nvPr>
            <p:ph type="title"/>
          </p:nvPr>
        </p:nvSpPr>
        <p:spPr/>
        <p:txBody>
          <a:bodyPr/>
          <a:lstStyle/>
          <a:p>
            <a:r>
              <a:rPr lang="en-US" dirty="0"/>
              <a:t>BA filtering example</a:t>
            </a:r>
            <a:endParaRPr lang="he-IL" dirty="0"/>
          </a:p>
        </p:txBody>
      </p:sp>
      <p:sp>
        <p:nvSpPr>
          <p:cNvPr id="3" name="מציין מיקום תוכן 2">
            <a:extLst>
              <a:ext uri="{FF2B5EF4-FFF2-40B4-BE49-F238E27FC236}">
                <a16:creationId xmlns:a16="http://schemas.microsoft.com/office/drawing/2014/main" id="{2428153B-15E0-5D11-6166-BB3D267085E0}"/>
              </a:ext>
            </a:extLst>
          </p:cNvPr>
          <p:cNvSpPr>
            <a:spLocks noGrp="1"/>
          </p:cNvSpPr>
          <p:nvPr>
            <p:ph idx="1"/>
          </p:nvPr>
        </p:nvSpPr>
        <p:spPr/>
        <p:txBody>
          <a:bodyPr/>
          <a:lstStyle/>
          <a:p>
            <a:r>
              <a:rPr lang="en-US" dirty="0"/>
              <a:t>We Assume that noisy events have low correlation with past events.</a:t>
            </a:r>
          </a:p>
          <a:p>
            <a:r>
              <a:rPr lang="en-US" dirty="0"/>
              <a:t>Go through all events and delete uncorrelated events</a:t>
            </a:r>
            <a:endParaRPr lang="he-IL" dirty="0"/>
          </a:p>
        </p:txBody>
      </p:sp>
      <p:sp>
        <p:nvSpPr>
          <p:cNvPr id="4" name="מציין מיקום של מספר שקופית 3">
            <a:extLst>
              <a:ext uri="{FF2B5EF4-FFF2-40B4-BE49-F238E27FC236}">
                <a16:creationId xmlns:a16="http://schemas.microsoft.com/office/drawing/2014/main" id="{0B9753CC-19B4-8274-9CB2-D184C7E64640}"/>
              </a:ext>
            </a:extLst>
          </p:cNvPr>
          <p:cNvSpPr>
            <a:spLocks noGrp="1"/>
          </p:cNvSpPr>
          <p:nvPr>
            <p:ph type="sldNum" sz="quarter" idx="12"/>
          </p:nvPr>
        </p:nvSpPr>
        <p:spPr/>
        <p:txBody>
          <a:bodyPr/>
          <a:lstStyle/>
          <a:p>
            <a:fld id="{B01D9778-10B4-40FB-B4E4-44FA89A86639}" type="slidenum">
              <a:rPr lang="en-US" smtClean="0"/>
              <a:pPr/>
              <a:t>21</a:t>
            </a:fld>
            <a:endParaRPr lang="en-US"/>
          </a:p>
        </p:txBody>
      </p:sp>
      <p:sp>
        <p:nvSpPr>
          <p:cNvPr id="5" name="תיבת טקסט 4">
            <a:extLst>
              <a:ext uri="{FF2B5EF4-FFF2-40B4-BE49-F238E27FC236}">
                <a16:creationId xmlns:a16="http://schemas.microsoft.com/office/drawing/2014/main" id="{0FBD51D7-BDB6-D776-91EF-69A35CA9A409}"/>
              </a:ext>
            </a:extLst>
          </p:cNvPr>
          <p:cNvSpPr txBox="1"/>
          <p:nvPr/>
        </p:nvSpPr>
        <p:spPr>
          <a:xfrm>
            <a:off x="640644" y="6429472"/>
            <a:ext cx="10058400" cy="307777"/>
          </a:xfrm>
          <a:prstGeom prst="rect">
            <a:avLst/>
          </a:prstGeom>
          <a:noFill/>
        </p:spPr>
        <p:txBody>
          <a:bodyPr wrap="square" rtlCol="1">
            <a:spAutoFit/>
          </a:bodyPr>
          <a:lstStyle/>
          <a:p>
            <a:r>
              <a:rPr lang="en-US" sz="1400" dirty="0"/>
              <a:t>Alireza </a:t>
            </a:r>
            <a:r>
              <a:rPr lang="en-US" sz="1400" dirty="0" err="1"/>
              <a:t>Khodamoradi</a:t>
            </a:r>
            <a:r>
              <a:rPr lang="en-US" sz="1400" dirty="0"/>
              <a:t> et al, “O(N) Space Spatiotemporal Filter for Reducing Noise in Neuromorphic Vision Sensors”</a:t>
            </a:r>
            <a:endParaRPr lang="he-IL" sz="1400" dirty="0"/>
          </a:p>
        </p:txBody>
      </p:sp>
      <p:pic>
        <p:nvPicPr>
          <p:cNvPr id="6" name="תמונה 5">
            <a:extLst>
              <a:ext uri="{FF2B5EF4-FFF2-40B4-BE49-F238E27FC236}">
                <a16:creationId xmlns:a16="http://schemas.microsoft.com/office/drawing/2014/main" id="{ACA59651-D10C-AB3C-C4E1-2B2618EBDDF2}"/>
              </a:ext>
            </a:extLst>
          </p:cNvPr>
          <p:cNvPicPr>
            <a:picLocks noChangeAspect="1"/>
          </p:cNvPicPr>
          <p:nvPr/>
        </p:nvPicPr>
        <p:blipFill>
          <a:blip r:embed="rId3"/>
          <a:stretch>
            <a:fillRect/>
          </a:stretch>
        </p:blipFill>
        <p:spPr>
          <a:xfrm>
            <a:off x="8362123" y="3984049"/>
            <a:ext cx="3420655" cy="1972602"/>
          </a:xfrm>
          <a:prstGeom prst="rect">
            <a:avLst/>
          </a:prstGeom>
        </p:spPr>
      </p:pic>
      <p:pic>
        <p:nvPicPr>
          <p:cNvPr id="8" name="תמונה 7">
            <a:extLst>
              <a:ext uri="{FF2B5EF4-FFF2-40B4-BE49-F238E27FC236}">
                <a16:creationId xmlns:a16="http://schemas.microsoft.com/office/drawing/2014/main" id="{FCD7C3C0-9DBF-6692-AAC6-2E8BBD2A0F22}"/>
              </a:ext>
            </a:extLst>
          </p:cNvPr>
          <p:cNvPicPr>
            <a:picLocks noChangeAspect="1"/>
          </p:cNvPicPr>
          <p:nvPr/>
        </p:nvPicPr>
        <p:blipFill>
          <a:blip r:embed="rId4"/>
          <a:stretch>
            <a:fillRect/>
          </a:stretch>
        </p:blipFill>
        <p:spPr>
          <a:xfrm>
            <a:off x="4885670" y="4202706"/>
            <a:ext cx="3571153" cy="838200"/>
          </a:xfrm>
          <a:prstGeom prst="rect">
            <a:avLst/>
          </a:prstGeom>
        </p:spPr>
      </p:pic>
      <p:pic>
        <p:nvPicPr>
          <p:cNvPr id="12" name="תמונה 11">
            <a:extLst>
              <a:ext uri="{FF2B5EF4-FFF2-40B4-BE49-F238E27FC236}">
                <a16:creationId xmlns:a16="http://schemas.microsoft.com/office/drawing/2014/main" id="{62020EF8-7210-969E-40C3-BD5A88AEFD7D}"/>
              </a:ext>
            </a:extLst>
          </p:cNvPr>
          <p:cNvPicPr>
            <a:picLocks noChangeAspect="1"/>
          </p:cNvPicPr>
          <p:nvPr/>
        </p:nvPicPr>
        <p:blipFill>
          <a:blip r:embed="rId5"/>
          <a:stretch>
            <a:fillRect/>
          </a:stretch>
        </p:blipFill>
        <p:spPr>
          <a:xfrm>
            <a:off x="838200" y="3581400"/>
            <a:ext cx="3818870" cy="2438400"/>
          </a:xfrm>
          <a:prstGeom prst="rect">
            <a:avLst/>
          </a:prstGeom>
        </p:spPr>
      </p:pic>
    </p:spTree>
    <p:extLst>
      <p:ext uri="{BB962C8B-B14F-4D97-AF65-F5344CB8AC3E}">
        <p14:creationId xmlns:p14="http://schemas.microsoft.com/office/powerpoint/2010/main" val="246553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8E4906-8444-44A9-81FE-A10138959722}"/>
              </a:ext>
            </a:extLst>
          </p:cNvPr>
          <p:cNvSpPr>
            <a:spLocks noGrp="1"/>
          </p:cNvSpPr>
          <p:nvPr>
            <p:ph type="title"/>
          </p:nvPr>
        </p:nvSpPr>
        <p:spPr/>
        <p:txBody>
          <a:bodyPr/>
          <a:lstStyle/>
          <a:p>
            <a:r>
              <a:rPr lang="en-US"/>
              <a:t>Filtered Frame - Bike</a:t>
            </a:r>
            <a:endParaRPr lang="he-IL"/>
          </a:p>
        </p:txBody>
      </p:sp>
      <p:sp>
        <p:nvSpPr>
          <p:cNvPr id="4" name="מציין מיקום של מספר שקופית 3">
            <a:extLst>
              <a:ext uri="{FF2B5EF4-FFF2-40B4-BE49-F238E27FC236}">
                <a16:creationId xmlns:a16="http://schemas.microsoft.com/office/drawing/2014/main" id="{AB828C65-06D2-F73E-024E-7974D2A46F22}"/>
              </a:ext>
            </a:extLst>
          </p:cNvPr>
          <p:cNvSpPr>
            <a:spLocks noGrp="1"/>
          </p:cNvSpPr>
          <p:nvPr>
            <p:ph type="sldNum" sz="quarter" idx="12"/>
          </p:nvPr>
        </p:nvSpPr>
        <p:spPr/>
        <p:txBody>
          <a:bodyPr/>
          <a:lstStyle/>
          <a:p>
            <a:fld id="{B01D9778-10B4-40FB-B4E4-44FA89A86639}" type="slidenum">
              <a:rPr lang="en-US" smtClean="0"/>
              <a:pPr/>
              <a:t>22</a:t>
            </a:fld>
            <a:endParaRPr lang="en-US"/>
          </a:p>
        </p:txBody>
      </p:sp>
      <p:sp>
        <p:nvSpPr>
          <p:cNvPr id="7" name="תיבת טקסט 6">
            <a:extLst>
              <a:ext uri="{FF2B5EF4-FFF2-40B4-BE49-F238E27FC236}">
                <a16:creationId xmlns:a16="http://schemas.microsoft.com/office/drawing/2014/main" id="{4A99EC27-25C7-6921-256F-3E7DA96D1CDB}"/>
              </a:ext>
            </a:extLst>
          </p:cNvPr>
          <p:cNvSpPr txBox="1"/>
          <p:nvPr/>
        </p:nvSpPr>
        <p:spPr>
          <a:xfrm>
            <a:off x="2362200" y="1417638"/>
            <a:ext cx="2590800" cy="369332"/>
          </a:xfrm>
          <a:prstGeom prst="rect">
            <a:avLst/>
          </a:prstGeom>
          <a:noFill/>
        </p:spPr>
        <p:txBody>
          <a:bodyPr wrap="square" rtlCol="1">
            <a:spAutoFit/>
          </a:bodyPr>
          <a:lstStyle/>
          <a:p>
            <a:r>
              <a:rPr lang="en-US" b="1">
                <a:solidFill>
                  <a:srgbClr val="0070C0"/>
                </a:solidFill>
              </a:rPr>
              <a:t>Raw Data</a:t>
            </a:r>
          </a:p>
        </p:txBody>
      </p:sp>
      <p:sp>
        <p:nvSpPr>
          <p:cNvPr id="8" name="תיבת טקסט 7">
            <a:extLst>
              <a:ext uri="{FF2B5EF4-FFF2-40B4-BE49-F238E27FC236}">
                <a16:creationId xmlns:a16="http://schemas.microsoft.com/office/drawing/2014/main" id="{5FB0742C-A1FE-BB66-055A-734958A9D386}"/>
              </a:ext>
            </a:extLst>
          </p:cNvPr>
          <p:cNvSpPr txBox="1"/>
          <p:nvPr/>
        </p:nvSpPr>
        <p:spPr>
          <a:xfrm>
            <a:off x="8229600" y="1396421"/>
            <a:ext cx="2590800" cy="369332"/>
          </a:xfrm>
          <a:prstGeom prst="rect">
            <a:avLst/>
          </a:prstGeom>
          <a:noFill/>
        </p:spPr>
        <p:txBody>
          <a:bodyPr wrap="square" rtlCol="1">
            <a:spAutoFit/>
          </a:bodyPr>
          <a:lstStyle/>
          <a:p>
            <a:r>
              <a:rPr lang="en-US" b="1">
                <a:solidFill>
                  <a:srgbClr val="9E5ECE"/>
                </a:solidFill>
              </a:rPr>
              <a:t>Filtered Data</a:t>
            </a:r>
          </a:p>
        </p:txBody>
      </p:sp>
      <p:pic>
        <p:nvPicPr>
          <p:cNvPr id="10" name="Picture 10" descr="A picture containing shape&#10;&#10;Description automatically generated">
            <a:extLst>
              <a:ext uri="{FF2B5EF4-FFF2-40B4-BE49-F238E27FC236}">
                <a16:creationId xmlns:a16="http://schemas.microsoft.com/office/drawing/2014/main" id="{7B22088C-162F-879E-665B-D71D5916A7CA}"/>
              </a:ext>
            </a:extLst>
          </p:cNvPr>
          <p:cNvPicPr>
            <a:picLocks noChangeAspect="1"/>
          </p:cNvPicPr>
          <p:nvPr/>
        </p:nvPicPr>
        <p:blipFill>
          <a:blip r:embed="rId3"/>
          <a:stretch>
            <a:fillRect/>
          </a:stretch>
        </p:blipFill>
        <p:spPr>
          <a:xfrm>
            <a:off x="6408393" y="1827304"/>
            <a:ext cx="5493026" cy="3655544"/>
          </a:xfrm>
          <a:prstGeom prst="rect">
            <a:avLst/>
          </a:prstGeom>
        </p:spPr>
      </p:pic>
      <p:pic>
        <p:nvPicPr>
          <p:cNvPr id="11" name="Picture 11" descr="A picture containing background pattern&#10;&#10;Description automatically generated">
            <a:extLst>
              <a:ext uri="{FF2B5EF4-FFF2-40B4-BE49-F238E27FC236}">
                <a16:creationId xmlns:a16="http://schemas.microsoft.com/office/drawing/2014/main" id="{B92C7610-1D2C-D4B7-4D76-43D74F7F9B37}"/>
              </a:ext>
            </a:extLst>
          </p:cNvPr>
          <p:cNvPicPr>
            <a:picLocks noChangeAspect="1"/>
          </p:cNvPicPr>
          <p:nvPr/>
        </p:nvPicPr>
        <p:blipFill>
          <a:blip r:embed="rId4"/>
          <a:stretch>
            <a:fillRect/>
          </a:stretch>
        </p:blipFill>
        <p:spPr>
          <a:xfrm>
            <a:off x="297484" y="1825821"/>
            <a:ext cx="5493026" cy="3659418"/>
          </a:xfrm>
          <a:prstGeom prst="rect">
            <a:avLst/>
          </a:prstGeom>
        </p:spPr>
      </p:pic>
    </p:spTree>
    <p:extLst>
      <p:ext uri="{BB962C8B-B14F-4D97-AF65-F5344CB8AC3E}">
        <p14:creationId xmlns:p14="http://schemas.microsoft.com/office/powerpoint/2010/main" val="285606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1251-AF82-C71C-A5E1-793C3DF9049C}"/>
              </a:ext>
            </a:extLst>
          </p:cNvPr>
          <p:cNvSpPr>
            <a:spLocks noGrp="1"/>
          </p:cNvSpPr>
          <p:nvPr>
            <p:ph type="title"/>
          </p:nvPr>
        </p:nvSpPr>
        <p:spPr/>
        <p:txBody>
          <a:bodyPr/>
          <a:lstStyle/>
          <a:p>
            <a:r>
              <a:rPr lang="en-US" dirty="0"/>
              <a:t>Future Work – Option 1</a:t>
            </a:r>
          </a:p>
        </p:txBody>
      </p:sp>
      <p:sp>
        <p:nvSpPr>
          <p:cNvPr id="3" name="Content Placeholder 2">
            <a:extLst>
              <a:ext uri="{FF2B5EF4-FFF2-40B4-BE49-F238E27FC236}">
                <a16:creationId xmlns:a16="http://schemas.microsoft.com/office/drawing/2014/main" id="{21B268ED-9A53-9D9E-3A38-4FBCC88DCC5D}"/>
              </a:ext>
            </a:extLst>
          </p:cNvPr>
          <p:cNvSpPr>
            <a:spLocks noGrp="1"/>
          </p:cNvSpPr>
          <p:nvPr>
            <p:ph idx="1"/>
          </p:nvPr>
        </p:nvSpPr>
        <p:spPr/>
        <p:txBody>
          <a:bodyPr/>
          <a:lstStyle/>
          <a:p>
            <a:r>
              <a:rPr lang="en-US" dirty="0"/>
              <a:t>Develop statistical models for noise </a:t>
            </a:r>
          </a:p>
          <a:p>
            <a:pPr lvl="1"/>
            <a:r>
              <a:rPr lang="en-US" dirty="0"/>
              <a:t>More focus is needed here some noises require deeper understanding of circuits and physics</a:t>
            </a:r>
          </a:p>
          <a:p>
            <a:pPr lvl="1"/>
            <a:r>
              <a:rPr lang="en-US" dirty="0"/>
              <a:t>Theoretical approach </a:t>
            </a:r>
          </a:p>
          <a:p>
            <a:pPr lvl="1"/>
            <a:r>
              <a:rPr lang="en-US" dirty="0"/>
              <a:t>More effort required in literature survey</a:t>
            </a:r>
          </a:p>
          <a:p>
            <a:pPr lvl="1"/>
            <a:r>
              <a:rPr lang="en-US" dirty="0"/>
              <a:t>Less practical results</a:t>
            </a:r>
          </a:p>
        </p:txBody>
      </p:sp>
      <p:sp>
        <p:nvSpPr>
          <p:cNvPr id="4" name="Slide Number Placeholder 3">
            <a:extLst>
              <a:ext uri="{FF2B5EF4-FFF2-40B4-BE49-F238E27FC236}">
                <a16:creationId xmlns:a16="http://schemas.microsoft.com/office/drawing/2014/main" id="{48A177AF-CD89-78BE-34F3-2F8331061A66}"/>
              </a:ext>
            </a:extLst>
          </p:cNvPr>
          <p:cNvSpPr>
            <a:spLocks noGrp="1"/>
          </p:cNvSpPr>
          <p:nvPr>
            <p:ph type="sldNum" sz="quarter" idx="12"/>
          </p:nvPr>
        </p:nvSpPr>
        <p:spPr/>
        <p:txBody>
          <a:bodyPr/>
          <a:lstStyle/>
          <a:p>
            <a:fld id="{B01D9778-10B4-40FB-B4E4-44FA89A86639}" type="slidenum">
              <a:rPr lang="en-US" smtClean="0"/>
              <a:pPr/>
              <a:t>23</a:t>
            </a:fld>
            <a:endParaRPr lang="en-US"/>
          </a:p>
        </p:txBody>
      </p:sp>
    </p:spTree>
    <p:extLst>
      <p:ext uri="{BB962C8B-B14F-4D97-AF65-F5344CB8AC3E}">
        <p14:creationId xmlns:p14="http://schemas.microsoft.com/office/powerpoint/2010/main" val="2443849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06BBC1-3DFD-2EE4-6A38-518A1BC4556D}"/>
              </a:ext>
            </a:extLst>
          </p:cNvPr>
          <p:cNvSpPr>
            <a:spLocks noGrp="1"/>
          </p:cNvSpPr>
          <p:nvPr>
            <p:ph type="title"/>
          </p:nvPr>
        </p:nvSpPr>
        <p:spPr/>
        <p:txBody>
          <a:bodyPr/>
          <a:lstStyle/>
          <a:p>
            <a:r>
              <a:rPr lang="en-US" dirty="0"/>
              <a:t>Future Work – Option 2</a:t>
            </a:r>
            <a:endParaRPr lang="he-IL" dirty="0"/>
          </a:p>
        </p:txBody>
      </p:sp>
      <p:sp>
        <p:nvSpPr>
          <p:cNvPr id="3" name="מציין מיקום תוכן 2">
            <a:extLst>
              <a:ext uri="{FF2B5EF4-FFF2-40B4-BE49-F238E27FC236}">
                <a16:creationId xmlns:a16="http://schemas.microsoft.com/office/drawing/2014/main" id="{543560DB-BADD-C29D-F3F5-194139CF1085}"/>
              </a:ext>
            </a:extLst>
          </p:cNvPr>
          <p:cNvSpPr>
            <a:spLocks noGrp="1"/>
          </p:cNvSpPr>
          <p:nvPr>
            <p:ph idx="1"/>
          </p:nvPr>
        </p:nvSpPr>
        <p:spPr/>
        <p:txBody>
          <a:bodyPr/>
          <a:lstStyle/>
          <a:p>
            <a:r>
              <a:rPr lang="en-US" dirty="0"/>
              <a:t>Focus on denoising algorithms</a:t>
            </a:r>
          </a:p>
          <a:p>
            <a:pPr lvl="1"/>
            <a:r>
              <a:rPr lang="en-US" dirty="0"/>
              <a:t>More hands on </a:t>
            </a:r>
          </a:p>
          <a:p>
            <a:pPr lvl="1"/>
            <a:r>
              <a:rPr lang="en-US" dirty="0"/>
              <a:t>Develop performance criteria (like PSNR, SSIM, etc.)</a:t>
            </a:r>
          </a:p>
          <a:p>
            <a:pPr lvl="1"/>
            <a:r>
              <a:rPr lang="en-US" dirty="0"/>
              <a:t>Use statical knowledge to tune filter parameters </a:t>
            </a:r>
          </a:p>
          <a:p>
            <a:pPr lvl="1"/>
            <a:r>
              <a:rPr lang="en-US" dirty="0"/>
              <a:t>Focus on one noise source\type</a:t>
            </a:r>
          </a:p>
          <a:p>
            <a:pPr lvl="1"/>
            <a:r>
              <a:rPr lang="en-US" dirty="0"/>
              <a:t>For Hot pixels and threshold mismatch working with physical camera to develop calibration process</a:t>
            </a:r>
            <a:endParaRPr lang="he-IL" dirty="0"/>
          </a:p>
        </p:txBody>
      </p:sp>
      <p:sp>
        <p:nvSpPr>
          <p:cNvPr id="4" name="מציין מיקום של מספר שקופית 3">
            <a:extLst>
              <a:ext uri="{FF2B5EF4-FFF2-40B4-BE49-F238E27FC236}">
                <a16:creationId xmlns:a16="http://schemas.microsoft.com/office/drawing/2014/main" id="{00374E51-C2F8-6F1F-71B8-72F9E4F26391}"/>
              </a:ext>
            </a:extLst>
          </p:cNvPr>
          <p:cNvSpPr>
            <a:spLocks noGrp="1"/>
          </p:cNvSpPr>
          <p:nvPr>
            <p:ph type="sldNum" sz="quarter" idx="12"/>
          </p:nvPr>
        </p:nvSpPr>
        <p:spPr/>
        <p:txBody>
          <a:bodyPr/>
          <a:lstStyle/>
          <a:p>
            <a:fld id="{B01D9778-10B4-40FB-B4E4-44FA89A86639}" type="slidenum">
              <a:rPr lang="en-US" smtClean="0"/>
              <a:pPr/>
              <a:t>24</a:t>
            </a:fld>
            <a:endParaRPr lang="en-US"/>
          </a:p>
        </p:txBody>
      </p:sp>
    </p:spTree>
    <p:extLst>
      <p:ext uri="{BB962C8B-B14F-4D97-AF65-F5344CB8AC3E}">
        <p14:creationId xmlns:p14="http://schemas.microsoft.com/office/powerpoint/2010/main" val="325133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D3BA19-BD96-ACC7-7EA7-D7353037D7A6}"/>
              </a:ext>
            </a:extLst>
          </p:cNvPr>
          <p:cNvSpPr>
            <a:spLocks noGrp="1"/>
          </p:cNvSpPr>
          <p:nvPr>
            <p:ph type="title"/>
          </p:nvPr>
        </p:nvSpPr>
        <p:spPr/>
        <p:txBody>
          <a:bodyPr/>
          <a:lstStyle/>
          <a:p>
            <a:r>
              <a:rPr lang="en-US" dirty="0"/>
              <a:t>Thank You!</a:t>
            </a:r>
            <a:endParaRPr lang="he-IL" dirty="0"/>
          </a:p>
        </p:txBody>
      </p:sp>
      <p:pic>
        <p:nvPicPr>
          <p:cNvPr id="14" name="מציין מיקום תוכן 13" descr="Thank You Teodor the Cat">
            <a:extLst>
              <a:ext uri="{FF2B5EF4-FFF2-40B4-BE49-F238E27FC236}">
                <a16:creationId xmlns:a16="http://schemas.microsoft.com/office/drawing/2014/main" id="{8E823B30-4CF6-693B-FE42-0EE9CD2A9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1905000"/>
            <a:ext cx="3048000" cy="3048000"/>
          </a:xfrm>
        </p:spPr>
      </p:pic>
      <p:sp>
        <p:nvSpPr>
          <p:cNvPr id="4" name="מציין מיקום של מספר שקופית 3">
            <a:extLst>
              <a:ext uri="{FF2B5EF4-FFF2-40B4-BE49-F238E27FC236}">
                <a16:creationId xmlns:a16="http://schemas.microsoft.com/office/drawing/2014/main" id="{CDB01BD6-79A7-CD86-B8CB-8964DED43049}"/>
              </a:ext>
            </a:extLst>
          </p:cNvPr>
          <p:cNvSpPr>
            <a:spLocks noGrp="1"/>
          </p:cNvSpPr>
          <p:nvPr>
            <p:ph type="sldNum" sz="quarter" idx="12"/>
          </p:nvPr>
        </p:nvSpPr>
        <p:spPr/>
        <p:txBody>
          <a:bodyPr/>
          <a:lstStyle/>
          <a:p>
            <a:fld id="{B01D9778-10B4-40FB-B4E4-44FA89A86639}" type="slidenum">
              <a:rPr lang="en-US" smtClean="0"/>
              <a:pPr/>
              <a:t>25</a:t>
            </a:fld>
            <a:endParaRPr lang="en-US"/>
          </a:p>
        </p:txBody>
      </p:sp>
    </p:spTree>
    <p:extLst>
      <p:ext uri="{BB962C8B-B14F-4D97-AF65-F5344CB8AC3E}">
        <p14:creationId xmlns:p14="http://schemas.microsoft.com/office/powerpoint/2010/main" val="255248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0636F3-5753-E737-AEB9-3D65F57E3A07}"/>
              </a:ext>
            </a:extLst>
          </p:cNvPr>
          <p:cNvSpPr>
            <a:spLocks noGrp="1"/>
          </p:cNvSpPr>
          <p:nvPr>
            <p:ph type="title"/>
          </p:nvPr>
        </p:nvSpPr>
        <p:spPr>
          <a:xfrm>
            <a:off x="609600" y="2857500"/>
            <a:ext cx="10972800" cy="1143000"/>
          </a:xfrm>
        </p:spPr>
        <p:txBody>
          <a:bodyPr>
            <a:normAutofit/>
          </a:bodyPr>
          <a:lstStyle/>
          <a:p>
            <a:r>
              <a:rPr lang="en-US" sz="6600" dirty="0"/>
              <a:t>Background</a:t>
            </a:r>
            <a:endParaRPr lang="he-IL" dirty="0"/>
          </a:p>
        </p:txBody>
      </p:sp>
      <p:sp>
        <p:nvSpPr>
          <p:cNvPr id="4" name="מציין מיקום של מספר שקופית 3">
            <a:extLst>
              <a:ext uri="{FF2B5EF4-FFF2-40B4-BE49-F238E27FC236}">
                <a16:creationId xmlns:a16="http://schemas.microsoft.com/office/drawing/2014/main" id="{71482A95-2F6F-06A2-AE22-7A9F2DF57A50}"/>
              </a:ext>
            </a:extLst>
          </p:cNvPr>
          <p:cNvSpPr>
            <a:spLocks noGrp="1"/>
          </p:cNvSpPr>
          <p:nvPr>
            <p:ph type="sldNum" sz="quarter" idx="12"/>
          </p:nvPr>
        </p:nvSpPr>
        <p:spPr/>
        <p:txBody>
          <a:bodyPr/>
          <a:lstStyle/>
          <a:p>
            <a:fld id="{B01D9778-10B4-40FB-B4E4-44FA89A86639}" type="slidenum">
              <a:rPr lang="en-US" smtClean="0"/>
              <a:pPr/>
              <a:t>3</a:t>
            </a:fld>
            <a:endParaRPr lang="en-US"/>
          </a:p>
        </p:txBody>
      </p:sp>
    </p:spTree>
    <p:extLst>
      <p:ext uri="{BB962C8B-B14F-4D97-AF65-F5344CB8AC3E}">
        <p14:creationId xmlns:p14="http://schemas.microsoft.com/office/powerpoint/2010/main" val="292852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953C98-21B6-2954-BF6A-6C0C0A266DD6}"/>
              </a:ext>
            </a:extLst>
          </p:cNvPr>
          <p:cNvSpPr>
            <a:spLocks noGrp="1"/>
          </p:cNvSpPr>
          <p:nvPr>
            <p:ph type="title"/>
          </p:nvPr>
        </p:nvSpPr>
        <p:spPr/>
        <p:txBody>
          <a:bodyPr/>
          <a:lstStyle/>
          <a:p>
            <a:r>
              <a:rPr lang="en-US" dirty="0"/>
              <a:t>What is an Event Camera?</a:t>
            </a:r>
            <a:endParaRPr lang="he-IL" dirty="0"/>
          </a:p>
        </p:txBody>
      </p:sp>
      <p:sp>
        <p:nvSpPr>
          <p:cNvPr id="4" name="מציין מיקום של מספר שקופית 3">
            <a:extLst>
              <a:ext uri="{FF2B5EF4-FFF2-40B4-BE49-F238E27FC236}">
                <a16:creationId xmlns:a16="http://schemas.microsoft.com/office/drawing/2014/main" id="{632E3145-14D4-7303-1EAE-054F0225F79B}"/>
              </a:ext>
            </a:extLst>
          </p:cNvPr>
          <p:cNvSpPr>
            <a:spLocks noGrp="1"/>
          </p:cNvSpPr>
          <p:nvPr>
            <p:ph type="sldNum" sz="quarter" idx="12"/>
          </p:nvPr>
        </p:nvSpPr>
        <p:spPr/>
        <p:txBody>
          <a:bodyPr/>
          <a:lstStyle/>
          <a:p>
            <a:fld id="{B01D9778-10B4-40FB-B4E4-44FA89A86639}" type="slidenum">
              <a:rPr lang="en-US" smtClean="0"/>
              <a:pPr/>
              <a:t>4</a:t>
            </a:fld>
            <a:endParaRPr lang="en-US"/>
          </a:p>
        </p:txBody>
      </p:sp>
      <p:pic>
        <p:nvPicPr>
          <p:cNvPr id="6" name="תמונה 5">
            <a:extLst>
              <a:ext uri="{FF2B5EF4-FFF2-40B4-BE49-F238E27FC236}">
                <a16:creationId xmlns:a16="http://schemas.microsoft.com/office/drawing/2014/main" id="{1F801388-45F3-B630-D270-F37E93362A30}"/>
              </a:ext>
            </a:extLst>
          </p:cNvPr>
          <p:cNvPicPr>
            <a:picLocks noChangeAspect="1"/>
          </p:cNvPicPr>
          <p:nvPr/>
        </p:nvPicPr>
        <p:blipFill rotWithShape="1">
          <a:blip r:embed="rId2"/>
          <a:srcRect l="15542" r="3633"/>
          <a:stretch/>
        </p:blipFill>
        <p:spPr>
          <a:xfrm>
            <a:off x="457200" y="2975455"/>
            <a:ext cx="6547556" cy="1759431"/>
          </a:xfrm>
          <a:prstGeom prst="rect">
            <a:avLst/>
          </a:prstGeom>
        </p:spPr>
      </p:pic>
      <p:sp>
        <p:nvSpPr>
          <p:cNvPr id="5" name="TextBox 4">
            <a:extLst>
              <a:ext uri="{FF2B5EF4-FFF2-40B4-BE49-F238E27FC236}">
                <a16:creationId xmlns:a16="http://schemas.microsoft.com/office/drawing/2014/main" id="{5B5AB02D-491F-A2E7-6B5B-16ECEA508E10}"/>
              </a:ext>
            </a:extLst>
          </p:cNvPr>
          <p:cNvSpPr txBox="1"/>
          <p:nvPr/>
        </p:nvSpPr>
        <p:spPr>
          <a:xfrm>
            <a:off x="609600" y="1589315"/>
            <a:ext cx="92528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e-IL" sz="2000" dirty="0" err="1">
                <a:cs typeface="Calibri"/>
              </a:rPr>
              <a:t>Event</a:t>
            </a:r>
            <a:r>
              <a:rPr lang="he-IL" sz="2000" dirty="0">
                <a:cs typeface="Calibri"/>
              </a:rPr>
              <a:t> </a:t>
            </a:r>
            <a:r>
              <a:rPr lang="he-IL" sz="2000" dirty="0" err="1">
                <a:cs typeface="Calibri"/>
              </a:rPr>
              <a:t>Cameras</a:t>
            </a:r>
            <a:r>
              <a:rPr lang="he-IL" sz="2000" dirty="0">
                <a:cs typeface="Calibri"/>
              </a:rPr>
              <a:t> </a:t>
            </a:r>
            <a:r>
              <a:rPr lang="he-IL" sz="2000" dirty="0" err="1">
                <a:cs typeface="Calibri"/>
              </a:rPr>
              <a:t>detect</a:t>
            </a:r>
            <a:r>
              <a:rPr lang="he-IL" sz="2000" dirty="0">
                <a:cs typeface="Calibri"/>
              </a:rPr>
              <a:t> </a:t>
            </a:r>
            <a:r>
              <a:rPr lang="he-IL" sz="2000" dirty="0" err="1">
                <a:cs typeface="Calibri"/>
              </a:rPr>
              <a:t>changes</a:t>
            </a:r>
            <a:r>
              <a:rPr lang="he-IL" sz="2000" dirty="0">
                <a:cs typeface="Calibri"/>
              </a:rPr>
              <a:t> </a:t>
            </a:r>
            <a:r>
              <a:rPr lang="he-IL" sz="2000" dirty="0" err="1">
                <a:cs typeface="Calibri"/>
              </a:rPr>
              <a:t>in</a:t>
            </a:r>
            <a:r>
              <a:rPr lang="he-IL" sz="2000" dirty="0">
                <a:cs typeface="Calibri"/>
              </a:rPr>
              <a:t> </a:t>
            </a:r>
            <a:r>
              <a:rPr lang="he-IL" sz="2000" dirty="0" err="1">
                <a:cs typeface="Calibri"/>
              </a:rPr>
              <a:t>brightness</a:t>
            </a:r>
            <a:r>
              <a:rPr lang="he-IL" sz="2000" dirty="0">
                <a:cs typeface="Calibri"/>
              </a:rPr>
              <a:t> </a:t>
            </a:r>
            <a:r>
              <a:rPr lang="he-IL" sz="2000" dirty="0" err="1">
                <a:cs typeface="Calibri"/>
              </a:rPr>
              <a:t>levels</a:t>
            </a:r>
            <a:r>
              <a:rPr lang="he-IL" sz="2000" dirty="0">
                <a:cs typeface="Calibri"/>
              </a:rPr>
              <a:t>, </a:t>
            </a:r>
            <a:r>
              <a:rPr lang="he-IL" sz="2000" dirty="0" err="1">
                <a:cs typeface="Calibri"/>
              </a:rPr>
              <a:t>allow</a:t>
            </a:r>
            <a:r>
              <a:rPr lang="he-IL" sz="2000" dirty="0">
                <a:cs typeface="Calibri"/>
              </a:rPr>
              <a:t> </a:t>
            </a:r>
            <a:r>
              <a:rPr lang="en-US" sz="2000" dirty="0">
                <a:cs typeface="Calibri"/>
              </a:rPr>
              <a:t>fine</a:t>
            </a:r>
            <a:r>
              <a:rPr lang="he-IL" sz="2000" dirty="0">
                <a:cs typeface="Calibri"/>
              </a:rPr>
              <a:t> </a:t>
            </a:r>
            <a:r>
              <a:rPr lang="he-IL" sz="2000" dirty="0" err="1">
                <a:cs typeface="Calibri"/>
              </a:rPr>
              <a:t>temporal</a:t>
            </a:r>
            <a:r>
              <a:rPr lang="he-IL" sz="2000" dirty="0">
                <a:cs typeface="Calibri"/>
              </a:rPr>
              <a:t> </a:t>
            </a:r>
            <a:r>
              <a:rPr lang="he-IL" sz="2000" dirty="0" err="1">
                <a:cs typeface="Calibri"/>
              </a:rPr>
              <a:t>resolution</a:t>
            </a:r>
            <a:r>
              <a:rPr lang="he-IL" sz="2000" dirty="0">
                <a:cs typeface="Calibri"/>
              </a:rPr>
              <a:t> </a:t>
            </a:r>
            <a:r>
              <a:rPr lang="he-IL" sz="2000" dirty="0" err="1">
                <a:cs typeface="Calibri"/>
              </a:rPr>
              <a:t>and</a:t>
            </a:r>
            <a:r>
              <a:rPr lang="he-IL" sz="2000" dirty="0">
                <a:cs typeface="Calibri"/>
              </a:rPr>
              <a:t> </a:t>
            </a:r>
            <a:r>
              <a:rPr lang="he-IL" sz="2000" dirty="0" err="1">
                <a:cs typeface="Calibri"/>
              </a:rPr>
              <a:t>high</a:t>
            </a:r>
            <a:r>
              <a:rPr lang="he-IL" sz="2000" dirty="0">
                <a:cs typeface="Calibri"/>
              </a:rPr>
              <a:t> </a:t>
            </a:r>
            <a:r>
              <a:rPr lang="he-IL" sz="2000" dirty="0" err="1">
                <a:cs typeface="Calibri"/>
              </a:rPr>
              <a:t>dynamic</a:t>
            </a:r>
            <a:r>
              <a:rPr lang="he-IL" sz="2000" dirty="0">
                <a:cs typeface="Calibri"/>
              </a:rPr>
              <a:t> </a:t>
            </a:r>
            <a:r>
              <a:rPr lang="he-IL" sz="2000" dirty="0" err="1">
                <a:cs typeface="Calibri"/>
              </a:rPr>
              <a:t>range</a:t>
            </a:r>
            <a:endParaRPr lang="he-IL" sz="2000" dirty="0">
              <a:ea typeface="Calibri"/>
              <a:cs typeface="Calibri"/>
            </a:endParaRPr>
          </a:p>
        </p:txBody>
      </p:sp>
      <p:sp>
        <p:nvSpPr>
          <p:cNvPr id="11" name="תיבת טקסט 10">
            <a:extLst>
              <a:ext uri="{FF2B5EF4-FFF2-40B4-BE49-F238E27FC236}">
                <a16:creationId xmlns:a16="http://schemas.microsoft.com/office/drawing/2014/main" id="{998859D2-1734-F862-7C96-E5FA7FD12FDE}"/>
              </a:ext>
            </a:extLst>
          </p:cNvPr>
          <p:cNvSpPr txBox="1"/>
          <p:nvPr/>
        </p:nvSpPr>
        <p:spPr>
          <a:xfrm>
            <a:off x="746678" y="6246910"/>
            <a:ext cx="10058400" cy="307777"/>
          </a:xfrm>
          <a:prstGeom prst="rect">
            <a:avLst/>
          </a:prstGeom>
          <a:noFill/>
        </p:spPr>
        <p:txBody>
          <a:bodyPr wrap="square" rtlCol="1">
            <a:spAutoFit/>
          </a:bodyPr>
          <a:lstStyle/>
          <a:p>
            <a:r>
              <a:rPr lang="en-US" sz="1400" dirty="0" err="1"/>
              <a:t>Yuhuang</a:t>
            </a:r>
            <a:r>
              <a:rPr lang="en-US" sz="1400" dirty="0"/>
              <a:t> Hu et al, “v2e: From Video Frames to Realistic DVS Events”</a:t>
            </a:r>
            <a:endParaRPr lang="he-IL" sz="1400" dirty="0"/>
          </a:p>
        </p:txBody>
      </p:sp>
      <p:sp>
        <p:nvSpPr>
          <p:cNvPr id="12" name="תיבת טקסט 11">
            <a:extLst>
              <a:ext uri="{FF2B5EF4-FFF2-40B4-BE49-F238E27FC236}">
                <a16:creationId xmlns:a16="http://schemas.microsoft.com/office/drawing/2014/main" id="{0110C75F-0C1A-4748-EE89-1A96C2C91075}"/>
              </a:ext>
            </a:extLst>
          </p:cNvPr>
          <p:cNvSpPr txBox="1"/>
          <p:nvPr/>
        </p:nvSpPr>
        <p:spPr>
          <a:xfrm>
            <a:off x="1981200" y="2700134"/>
            <a:ext cx="1371600" cy="369332"/>
          </a:xfrm>
          <a:prstGeom prst="rect">
            <a:avLst/>
          </a:prstGeom>
          <a:noFill/>
        </p:spPr>
        <p:txBody>
          <a:bodyPr wrap="square" rtlCol="1">
            <a:spAutoFit/>
          </a:bodyPr>
          <a:lstStyle/>
          <a:p>
            <a:r>
              <a:rPr lang="en-US" b="1" dirty="0"/>
              <a:t>Mechanism</a:t>
            </a:r>
            <a:endParaRPr lang="he-IL" b="1" dirty="0"/>
          </a:p>
        </p:txBody>
      </p:sp>
      <p:pic>
        <p:nvPicPr>
          <p:cNvPr id="15" name="Picture 15" descr="Graphical user interface&#10;&#10;Description automatically generated">
            <a:extLst>
              <a:ext uri="{FF2B5EF4-FFF2-40B4-BE49-F238E27FC236}">
                <a16:creationId xmlns:a16="http://schemas.microsoft.com/office/drawing/2014/main" id="{ADC16B43-250F-5950-D7B7-96A24E2612F9}"/>
              </a:ext>
            </a:extLst>
          </p:cNvPr>
          <p:cNvPicPr>
            <a:picLocks noChangeAspect="1"/>
          </p:cNvPicPr>
          <p:nvPr/>
        </p:nvPicPr>
        <p:blipFill>
          <a:blip r:embed="rId3"/>
          <a:stretch>
            <a:fillRect/>
          </a:stretch>
        </p:blipFill>
        <p:spPr>
          <a:xfrm>
            <a:off x="7282542" y="4020768"/>
            <a:ext cx="4452258" cy="1769250"/>
          </a:xfrm>
          <a:prstGeom prst="rect">
            <a:avLst/>
          </a:prstGeom>
        </p:spPr>
      </p:pic>
      <p:sp>
        <p:nvSpPr>
          <p:cNvPr id="16" name="תיבת טקסט 11">
            <a:extLst>
              <a:ext uri="{FF2B5EF4-FFF2-40B4-BE49-F238E27FC236}">
                <a16:creationId xmlns:a16="http://schemas.microsoft.com/office/drawing/2014/main" id="{A0852433-BC1B-55AA-060F-24F635F8BA3C}"/>
              </a:ext>
            </a:extLst>
          </p:cNvPr>
          <p:cNvSpPr txBox="1"/>
          <p:nvPr/>
        </p:nvSpPr>
        <p:spPr>
          <a:xfrm>
            <a:off x="8240485" y="3668962"/>
            <a:ext cx="2536371" cy="369332"/>
          </a:xfrm>
          <a:prstGeom prst="rect">
            <a:avLst/>
          </a:prstGeom>
          <a:noFill/>
        </p:spPr>
        <p:txBody>
          <a:bodyPr wrap="square" lIns="91440" tIns="45720" rIns="91440" bIns="45720" rtlCol="1" anchor="t">
            <a:spAutoFit/>
          </a:bodyPr>
          <a:lstStyle/>
          <a:p>
            <a:pPr algn="ctr"/>
            <a:r>
              <a:rPr lang="en-US" b="1"/>
              <a:t>Example of Data</a:t>
            </a:r>
            <a:endParaRPr lang="en-US">
              <a:ea typeface="Calibri"/>
              <a:cs typeface="Calibri"/>
            </a:endParaRPr>
          </a:p>
        </p:txBody>
      </p:sp>
    </p:spTree>
    <p:extLst>
      <p:ext uri="{BB962C8B-B14F-4D97-AF65-F5344CB8AC3E}">
        <p14:creationId xmlns:p14="http://schemas.microsoft.com/office/powerpoint/2010/main" val="100802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0616C4-28FA-B712-5896-CED30C6CA209}"/>
              </a:ext>
            </a:extLst>
          </p:cNvPr>
          <p:cNvSpPr>
            <a:spLocks noGrp="1"/>
          </p:cNvSpPr>
          <p:nvPr>
            <p:ph type="title"/>
          </p:nvPr>
        </p:nvSpPr>
        <p:spPr/>
        <p:txBody>
          <a:bodyPr/>
          <a:lstStyle/>
          <a:p>
            <a:r>
              <a:rPr lang="en-US" dirty="0"/>
              <a:t>Advantages</a:t>
            </a:r>
            <a:endParaRPr lang="he-IL" dirty="0"/>
          </a:p>
        </p:txBody>
      </p:sp>
      <p:sp>
        <p:nvSpPr>
          <p:cNvPr id="3" name="מציין מיקום תוכן 2">
            <a:extLst>
              <a:ext uri="{FF2B5EF4-FFF2-40B4-BE49-F238E27FC236}">
                <a16:creationId xmlns:a16="http://schemas.microsoft.com/office/drawing/2014/main" id="{84496C71-C612-1D8F-0CB0-D95C2BD6721E}"/>
              </a:ext>
            </a:extLst>
          </p:cNvPr>
          <p:cNvSpPr>
            <a:spLocks noGrp="1"/>
          </p:cNvSpPr>
          <p:nvPr>
            <p:ph idx="1"/>
          </p:nvPr>
        </p:nvSpPr>
        <p:spPr/>
        <p:txBody>
          <a:bodyPr/>
          <a:lstStyle/>
          <a:p>
            <a:r>
              <a:rPr lang="en-US" dirty="0"/>
              <a:t>High temporal resolution</a:t>
            </a:r>
          </a:p>
          <a:p>
            <a:r>
              <a:rPr lang="en-US" dirty="0"/>
              <a:t>Sparse data Representation</a:t>
            </a:r>
          </a:p>
          <a:p>
            <a:r>
              <a:rPr lang="en-US" dirty="0"/>
              <a:t>Low power vision sensing</a:t>
            </a:r>
          </a:p>
          <a:p>
            <a:r>
              <a:rPr lang="en-US" dirty="0"/>
              <a:t>High Dynamic Range</a:t>
            </a:r>
          </a:p>
          <a:p>
            <a:endParaRPr lang="he-IL" dirty="0"/>
          </a:p>
        </p:txBody>
      </p:sp>
      <p:sp>
        <p:nvSpPr>
          <p:cNvPr id="4" name="מציין מיקום של מספר שקופית 3">
            <a:extLst>
              <a:ext uri="{FF2B5EF4-FFF2-40B4-BE49-F238E27FC236}">
                <a16:creationId xmlns:a16="http://schemas.microsoft.com/office/drawing/2014/main" id="{00C91552-9481-D8FB-EFF5-03BCADF5852D}"/>
              </a:ext>
            </a:extLst>
          </p:cNvPr>
          <p:cNvSpPr>
            <a:spLocks noGrp="1"/>
          </p:cNvSpPr>
          <p:nvPr>
            <p:ph type="sldNum" sz="quarter" idx="12"/>
          </p:nvPr>
        </p:nvSpPr>
        <p:spPr/>
        <p:txBody>
          <a:bodyPr/>
          <a:lstStyle/>
          <a:p>
            <a:fld id="{B01D9778-10B4-40FB-B4E4-44FA89A86639}" type="slidenum">
              <a:rPr lang="en-US" smtClean="0"/>
              <a:pPr/>
              <a:t>5</a:t>
            </a:fld>
            <a:endParaRPr lang="en-US"/>
          </a:p>
        </p:txBody>
      </p:sp>
      <p:sp>
        <p:nvSpPr>
          <p:cNvPr id="5" name="תיבת טקסט 4">
            <a:extLst>
              <a:ext uri="{FF2B5EF4-FFF2-40B4-BE49-F238E27FC236}">
                <a16:creationId xmlns:a16="http://schemas.microsoft.com/office/drawing/2014/main" id="{87BE4A9C-97B4-CA52-6E84-54A60786F0B3}"/>
              </a:ext>
            </a:extLst>
          </p:cNvPr>
          <p:cNvSpPr txBox="1"/>
          <p:nvPr/>
        </p:nvSpPr>
        <p:spPr>
          <a:xfrm>
            <a:off x="609600" y="6332992"/>
            <a:ext cx="10058400" cy="307777"/>
          </a:xfrm>
          <a:prstGeom prst="rect">
            <a:avLst/>
          </a:prstGeom>
          <a:noFill/>
        </p:spPr>
        <p:txBody>
          <a:bodyPr wrap="square" rtlCol="1">
            <a:spAutoFit/>
          </a:bodyPr>
          <a:lstStyle/>
          <a:p>
            <a:r>
              <a:rPr lang="en-US" sz="1400" dirty="0"/>
              <a:t>Guillermo Gallego  et al, “Event-Based Vision: A Survey”</a:t>
            </a:r>
            <a:endParaRPr lang="he-IL" sz="1400" dirty="0"/>
          </a:p>
        </p:txBody>
      </p:sp>
      <p:pic>
        <p:nvPicPr>
          <p:cNvPr id="7" name="תמונה 6">
            <a:extLst>
              <a:ext uri="{FF2B5EF4-FFF2-40B4-BE49-F238E27FC236}">
                <a16:creationId xmlns:a16="http://schemas.microsoft.com/office/drawing/2014/main" id="{0C422F2D-313B-CB19-70E4-443AE2FD2389}"/>
              </a:ext>
            </a:extLst>
          </p:cNvPr>
          <p:cNvPicPr>
            <a:picLocks noChangeAspect="1"/>
          </p:cNvPicPr>
          <p:nvPr/>
        </p:nvPicPr>
        <p:blipFill>
          <a:blip r:embed="rId2"/>
          <a:stretch>
            <a:fillRect/>
          </a:stretch>
        </p:blipFill>
        <p:spPr>
          <a:xfrm>
            <a:off x="6085114" y="1919437"/>
            <a:ext cx="5664491" cy="1498677"/>
          </a:xfrm>
          <a:prstGeom prst="rect">
            <a:avLst/>
          </a:prstGeom>
        </p:spPr>
      </p:pic>
    </p:spTree>
    <p:extLst>
      <p:ext uri="{BB962C8B-B14F-4D97-AF65-F5344CB8AC3E}">
        <p14:creationId xmlns:p14="http://schemas.microsoft.com/office/powerpoint/2010/main" val="45332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40C3C5-A0C8-067F-F086-B06E45E49A82}"/>
              </a:ext>
            </a:extLst>
          </p:cNvPr>
          <p:cNvSpPr>
            <a:spLocks noGrp="1"/>
          </p:cNvSpPr>
          <p:nvPr>
            <p:ph type="title"/>
          </p:nvPr>
        </p:nvSpPr>
        <p:spPr/>
        <p:txBody>
          <a:bodyPr/>
          <a:lstStyle/>
          <a:p>
            <a:r>
              <a:rPr lang="en-US" dirty="0"/>
              <a:t>Applications</a:t>
            </a:r>
            <a:endParaRPr lang="he-IL" dirty="0"/>
          </a:p>
        </p:txBody>
      </p:sp>
      <p:sp>
        <p:nvSpPr>
          <p:cNvPr id="3" name="מציין מיקום תוכן 2">
            <a:extLst>
              <a:ext uri="{FF2B5EF4-FFF2-40B4-BE49-F238E27FC236}">
                <a16:creationId xmlns:a16="http://schemas.microsoft.com/office/drawing/2014/main" id="{224D83A8-640D-1F58-DD0F-0C270B45B635}"/>
              </a:ext>
            </a:extLst>
          </p:cNvPr>
          <p:cNvSpPr>
            <a:spLocks noGrp="1"/>
          </p:cNvSpPr>
          <p:nvPr>
            <p:ph idx="1"/>
          </p:nvPr>
        </p:nvSpPr>
        <p:spPr/>
        <p:txBody>
          <a:bodyPr vert="horz" lIns="91440" tIns="45720" rIns="91440" bIns="45720" rtlCol="1" anchor="t">
            <a:normAutofit/>
          </a:bodyPr>
          <a:lstStyle/>
          <a:p>
            <a:r>
              <a:rPr lang="en-US" dirty="0"/>
              <a:t>Autonomous vehicles </a:t>
            </a:r>
          </a:p>
          <a:p>
            <a:r>
              <a:rPr lang="en-US" dirty="0"/>
              <a:t>Object recognition</a:t>
            </a:r>
          </a:p>
          <a:p>
            <a:r>
              <a:rPr lang="en-US" dirty="0">
                <a:ea typeface="Calibri"/>
                <a:cs typeface="Calibri"/>
              </a:rPr>
              <a:t>Object Tracking</a:t>
            </a:r>
          </a:p>
          <a:p>
            <a:r>
              <a:rPr lang="en-US" dirty="0"/>
              <a:t>Robotics </a:t>
            </a:r>
            <a:endParaRPr lang="en-US" dirty="0">
              <a:ea typeface="Calibri"/>
              <a:cs typeface="Calibri"/>
            </a:endParaRPr>
          </a:p>
          <a:p>
            <a:r>
              <a:rPr lang="en-US" dirty="0"/>
              <a:t>Surveillance </a:t>
            </a:r>
            <a:endParaRPr lang="he-IL" dirty="0"/>
          </a:p>
        </p:txBody>
      </p:sp>
      <p:sp>
        <p:nvSpPr>
          <p:cNvPr id="4" name="מציין מיקום של מספר שקופית 3">
            <a:extLst>
              <a:ext uri="{FF2B5EF4-FFF2-40B4-BE49-F238E27FC236}">
                <a16:creationId xmlns:a16="http://schemas.microsoft.com/office/drawing/2014/main" id="{FB8BA361-F95D-649A-ADA5-8FA0E26C9F6E}"/>
              </a:ext>
            </a:extLst>
          </p:cNvPr>
          <p:cNvSpPr>
            <a:spLocks noGrp="1"/>
          </p:cNvSpPr>
          <p:nvPr>
            <p:ph type="sldNum" sz="quarter" idx="12"/>
          </p:nvPr>
        </p:nvSpPr>
        <p:spPr/>
        <p:txBody>
          <a:bodyPr/>
          <a:lstStyle/>
          <a:p>
            <a:fld id="{B01D9778-10B4-40FB-B4E4-44FA89A86639}" type="slidenum">
              <a:rPr lang="en-US" smtClean="0"/>
              <a:pPr/>
              <a:t>6</a:t>
            </a:fld>
            <a:endParaRPr lang="en-US"/>
          </a:p>
        </p:txBody>
      </p:sp>
      <p:pic>
        <p:nvPicPr>
          <p:cNvPr id="5" name="Picture 5" descr="A picture containing text&#10;&#10;Description automatically generated">
            <a:extLst>
              <a:ext uri="{FF2B5EF4-FFF2-40B4-BE49-F238E27FC236}">
                <a16:creationId xmlns:a16="http://schemas.microsoft.com/office/drawing/2014/main" id="{EE91B4FD-2E78-0A49-DD80-76272B34743F}"/>
              </a:ext>
            </a:extLst>
          </p:cNvPr>
          <p:cNvPicPr>
            <a:picLocks noChangeAspect="1"/>
          </p:cNvPicPr>
          <p:nvPr/>
        </p:nvPicPr>
        <p:blipFill>
          <a:blip r:embed="rId2"/>
          <a:stretch>
            <a:fillRect/>
          </a:stretch>
        </p:blipFill>
        <p:spPr>
          <a:xfrm>
            <a:off x="4909457" y="2714303"/>
            <a:ext cx="6335486" cy="2909850"/>
          </a:xfrm>
          <a:prstGeom prst="rect">
            <a:avLst/>
          </a:prstGeom>
        </p:spPr>
      </p:pic>
    </p:spTree>
    <p:extLst>
      <p:ext uri="{BB962C8B-B14F-4D97-AF65-F5344CB8AC3E}">
        <p14:creationId xmlns:p14="http://schemas.microsoft.com/office/powerpoint/2010/main" val="356934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C6C458-F0F8-3C60-F479-98F9AE2465E3}"/>
              </a:ext>
            </a:extLst>
          </p:cNvPr>
          <p:cNvSpPr>
            <a:spLocks noGrp="1"/>
          </p:cNvSpPr>
          <p:nvPr>
            <p:ph type="title"/>
          </p:nvPr>
        </p:nvSpPr>
        <p:spPr/>
        <p:txBody>
          <a:bodyPr/>
          <a:lstStyle/>
          <a:p>
            <a:r>
              <a:rPr lang="en-US" dirty="0"/>
              <a:t>Challenges</a:t>
            </a:r>
            <a:endParaRPr lang="he-IL" dirty="0"/>
          </a:p>
        </p:txBody>
      </p:sp>
      <p:sp>
        <p:nvSpPr>
          <p:cNvPr id="3" name="מציין מיקום תוכן 2">
            <a:extLst>
              <a:ext uri="{FF2B5EF4-FFF2-40B4-BE49-F238E27FC236}">
                <a16:creationId xmlns:a16="http://schemas.microsoft.com/office/drawing/2014/main" id="{4A17A565-B7A1-E6B3-5AA6-D85BED5A5682}"/>
              </a:ext>
            </a:extLst>
          </p:cNvPr>
          <p:cNvSpPr>
            <a:spLocks noGrp="1"/>
          </p:cNvSpPr>
          <p:nvPr>
            <p:ph idx="1"/>
          </p:nvPr>
        </p:nvSpPr>
        <p:spPr/>
        <p:txBody>
          <a:bodyPr vert="horz" lIns="91440" tIns="45720" rIns="91440" bIns="45720" rtlCol="1" anchor="t">
            <a:normAutofit/>
          </a:bodyPr>
          <a:lstStyle/>
          <a:p>
            <a:r>
              <a:rPr lang="en-US" dirty="0"/>
              <a:t>Limited research was done</a:t>
            </a:r>
          </a:p>
          <a:p>
            <a:r>
              <a:rPr lang="en-US" dirty="0"/>
              <a:t>Lacking Noise models (our project)</a:t>
            </a:r>
            <a:endParaRPr lang="en-US">
              <a:cs typeface="Calibri"/>
            </a:endParaRPr>
          </a:p>
          <a:p>
            <a:r>
              <a:rPr lang="en-US" dirty="0"/>
              <a:t>Different representation does not allow reuse of VIS algorithms</a:t>
            </a:r>
            <a:endParaRPr lang="en-US">
              <a:cs typeface="Calibri"/>
            </a:endParaRPr>
          </a:p>
          <a:p>
            <a:r>
              <a:rPr lang="en-US">
                <a:cs typeface="Calibri"/>
              </a:rPr>
              <a:t>Difficult to Synchronize with traditional visual sensors</a:t>
            </a:r>
          </a:p>
          <a:p>
            <a:endParaRPr lang="he-IL" dirty="0"/>
          </a:p>
        </p:txBody>
      </p:sp>
      <p:sp>
        <p:nvSpPr>
          <p:cNvPr id="4" name="מציין מיקום של מספר שקופית 3">
            <a:extLst>
              <a:ext uri="{FF2B5EF4-FFF2-40B4-BE49-F238E27FC236}">
                <a16:creationId xmlns:a16="http://schemas.microsoft.com/office/drawing/2014/main" id="{0E7BE824-FC54-F92C-4409-02586BA1A9D4}"/>
              </a:ext>
            </a:extLst>
          </p:cNvPr>
          <p:cNvSpPr>
            <a:spLocks noGrp="1"/>
          </p:cNvSpPr>
          <p:nvPr>
            <p:ph type="sldNum" sz="quarter" idx="12"/>
          </p:nvPr>
        </p:nvSpPr>
        <p:spPr/>
        <p:txBody>
          <a:bodyPr/>
          <a:lstStyle/>
          <a:p>
            <a:fld id="{B01D9778-10B4-40FB-B4E4-44FA89A86639}" type="slidenum">
              <a:rPr lang="en-US" smtClean="0"/>
              <a:pPr/>
              <a:t>7</a:t>
            </a:fld>
            <a:endParaRPr lang="en-US"/>
          </a:p>
        </p:txBody>
      </p:sp>
    </p:spTree>
    <p:extLst>
      <p:ext uri="{BB962C8B-B14F-4D97-AF65-F5344CB8AC3E}">
        <p14:creationId xmlns:p14="http://schemas.microsoft.com/office/powerpoint/2010/main" val="365502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Project Goal</a:t>
            </a:r>
            <a:endParaRPr lang="he-IL" dirty="0">
              <a:solidFill>
                <a:srgbClr val="002060"/>
              </a:solidFill>
            </a:endParaRPr>
          </a:p>
        </p:txBody>
      </p:sp>
      <p:graphicFrame>
        <p:nvGraphicFramePr>
          <p:cNvPr id="7" name="מציין מיקום תוכן 6">
            <a:extLst>
              <a:ext uri="{FF2B5EF4-FFF2-40B4-BE49-F238E27FC236}">
                <a16:creationId xmlns:a16="http://schemas.microsoft.com/office/drawing/2014/main" id="{3BF199C5-4DF7-6364-1FED-E1ACD7673065}"/>
              </a:ext>
            </a:extLst>
          </p:cNvPr>
          <p:cNvGraphicFramePr>
            <a:graphicFrameLocks noGrp="1"/>
          </p:cNvGraphicFramePr>
          <p:nvPr>
            <p:ph idx="1"/>
            <p:extLst>
              <p:ext uri="{D42A27DB-BD31-4B8C-83A1-F6EECF244321}">
                <p14:modId xmlns:p14="http://schemas.microsoft.com/office/powerpoint/2010/main" val="384735683"/>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B01D9778-10B4-40FB-B4E4-44FA89A86639}" type="slidenum">
              <a:rPr lang="en-US" smtClean="0"/>
              <a:pPr/>
              <a:t>8</a:t>
            </a:fld>
            <a:endParaRPr lang="en-US"/>
          </a:p>
        </p:txBody>
      </p:sp>
    </p:spTree>
    <p:extLst>
      <p:ext uri="{BB962C8B-B14F-4D97-AF65-F5344CB8AC3E}">
        <p14:creationId xmlns:p14="http://schemas.microsoft.com/office/powerpoint/2010/main" val="33487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750BED-2367-83A0-22AF-D8613DE40226}"/>
              </a:ext>
            </a:extLst>
          </p:cNvPr>
          <p:cNvSpPr>
            <a:spLocks noGrp="1"/>
          </p:cNvSpPr>
          <p:nvPr>
            <p:ph type="title"/>
          </p:nvPr>
        </p:nvSpPr>
        <p:spPr/>
        <p:txBody>
          <a:bodyPr/>
          <a:lstStyle/>
          <a:p>
            <a:r>
              <a:rPr lang="en-US" dirty="0"/>
              <a:t>Noise Sources</a:t>
            </a:r>
            <a:endParaRPr lang="he-IL" dirty="0"/>
          </a:p>
        </p:txBody>
      </p:sp>
      <p:sp>
        <p:nvSpPr>
          <p:cNvPr id="3" name="מציין מיקום תוכן 2">
            <a:extLst>
              <a:ext uri="{FF2B5EF4-FFF2-40B4-BE49-F238E27FC236}">
                <a16:creationId xmlns:a16="http://schemas.microsoft.com/office/drawing/2014/main" id="{5A17B509-B5ED-5096-9B44-86B6B4055773}"/>
              </a:ext>
            </a:extLst>
          </p:cNvPr>
          <p:cNvSpPr>
            <a:spLocks noGrp="1"/>
          </p:cNvSpPr>
          <p:nvPr>
            <p:ph idx="1"/>
          </p:nvPr>
        </p:nvSpPr>
        <p:spPr/>
        <p:txBody>
          <a:bodyPr/>
          <a:lstStyle/>
          <a:p>
            <a:r>
              <a:rPr lang="en-US" dirty="0"/>
              <a:t>Shot noise</a:t>
            </a:r>
          </a:p>
          <a:p>
            <a:r>
              <a:rPr lang="en-US" dirty="0"/>
              <a:t>Threshold mismatch</a:t>
            </a:r>
          </a:p>
          <a:p>
            <a:r>
              <a:rPr lang="en-US" dirty="0"/>
              <a:t>Hot pixels</a:t>
            </a:r>
          </a:p>
          <a:p>
            <a:r>
              <a:rPr lang="en-US" dirty="0"/>
              <a:t>Leak noise events</a:t>
            </a:r>
          </a:p>
          <a:p>
            <a:r>
              <a:rPr lang="en-US" dirty="0"/>
              <a:t>Dark current</a:t>
            </a:r>
          </a:p>
        </p:txBody>
      </p:sp>
      <p:sp>
        <p:nvSpPr>
          <p:cNvPr id="4" name="מציין מיקום של מספר שקופית 3">
            <a:extLst>
              <a:ext uri="{FF2B5EF4-FFF2-40B4-BE49-F238E27FC236}">
                <a16:creationId xmlns:a16="http://schemas.microsoft.com/office/drawing/2014/main" id="{CE8B113D-F435-2956-A3D4-2A846C5474F3}"/>
              </a:ext>
            </a:extLst>
          </p:cNvPr>
          <p:cNvSpPr>
            <a:spLocks noGrp="1"/>
          </p:cNvSpPr>
          <p:nvPr>
            <p:ph type="sldNum" sz="quarter" idx="12"/>
          </p:nvPr>
        </p:nvSpPr>
        <p:spPr/>
        <p:txBody>
          <a:bodyPr/>
          <a:lstStyle/>
          <a:p>
            <a:fld id="{B01D9778-10B4-40FB-B4E4-44FA89A86639}" type="slidenum">
              <a:rPr lang="en-US" smtClean="0"/>
              <a:pPr/>
              <a:t>9</a:t>
            </a:fld>
            <a:endParaRPr lang="en-US"/>
          </a:p>
        </p:txBody>
      </p:sp>
    </p:spTree>
    <p:extLst>
      <p:ext uri="{BB962C8B-B14F-4D97-AF65-F5344CB8AC3E}">
        <p14:creationId xmlns:p14="http://schemas.microsoft.com/office/powerpoint/2010/main" val="2147908635"/>
      </p:ext>
    </p:extLst>
  </p:cSld>
  <p:clrMapOvr>
    <a:masterClrMapping/>
  </p:clrMapOvr>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51498</TotalTime>
  <Words>899</Words>
  <Application>Microsoft Office PowerPoint</Application>
  <PresentationFormat>מסך רחב</PresentationFormat>
  <Paragraphs>169</Paragraphs>
  <Slides>25</Slides>
  <Notes>10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25</vt:i4>
      </vt:variant>
    </vt:vector>
  </HeadingPairs>
  <TitlesOfParts>
    <vt:vector size="28" baseType="lpstr">
      <vt:lpstr>Arial</vt:lpstr>
      <vt:lpstr>Calibri</vt:lpstr>
      <vt:lpstr>Office Theme</vt:lpstr>
      <vt:lpstr>Midterm Presentation  Denoising Event Cameras</vt:lpstr>
      <vt:lpstr>Agenda</vt:lpstr>
      <vt:lpstr>Background</vt:lpstr>
      <vt:lpstr>What is an Event Camera?</vt:lpstr>
      <vt:lpstr>Advantages</vt:lpstr>
      <vt:lpstr>Applications</vt:lpstr>
      <vt:lpstr>Challenges</vt:lpstr>
      <vt:lpstr>Project Goal</vt:lpstr>
      <vt:lpstr>Noise Sources</vt:lpstr>
      <vt:lpstr>Shot Noise</vt:lpstr>
      <vt:lpstr>Shot Noise Effects</vt:lpstr>
      <vt:lpstr>Shot Noise filtering idea</vt:lpstr>
      <vt:lpstr>Threshold Mismatch</vt:lpstr>
      <vt:lpstr>Threshold Mismatch Filtering</vt:lpstr>
      <vt:lpstr>Hot Pixels</vt:lpstr>
      <vt:lpstr>Hot Pixels Filtering</vt:lpstr>
      <vt:lpstr>Leak Noise Events</vt:lpstr>
      <vt:lpstr>Leak Noise Filtering</vt:lpstr>
      <vt:lpstr>Dark Current</vt:lpstr>
      <vt:lpstr>Dark Current Filtering </vt:lpstr>
      <vt:lpstr>BA filtering example</vt:lpstr>
      <vt:lpstr>Filtered Frame - Bike</vt:lpstr>
      <vt:lpstr>Future Work – Option 1</vt:lpstr>
      <vt:lpstr>Future Work – Option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Presentation Template</dc:title>
  <dc:creator>yair@ee.technion.ac.il</dc:creator>
  <cp:lastModifiedBy>bar weiss</cp:lastModifiedBy>
  <cp:revision>661</cp:revision>
  <cp:lastPrinted>2014-09-21T12:04:19Z</cp:lastPrinted>
  <dcterms:created xsi:type="dcterms:W3CDTF">2012-05-28T18:42:10Z</dcterms:created>
  <dcterms:modified xsi:type="dcterms:W3CDTF">2022-06-22T06:55:35Z</dcterms:modified>
</cp:coreProperties>
</file>