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2" r:id="rId8"/>
    <p:sldId id="260" r:id="rId9"/>
    <p:sldId id="261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75676F-72B4-4188-8256-CDD6DF11E0AB}">
          <p14:sldIdLst>
            <p14:sldId id="256"/>
            <p14:sldId id="257"/>
            <p14:sldId id="258"/>
            <p14:sldId id="259"/>
            <p14:sldId id="266"/>
            <p14:sldId id="267"/>
          </p14:sldIdLst>
        </p14:section>
        <p14:section name="Untitled Section" id="{B92B3C1B-3EE2-466B-96C2-EC3FF34340FC}">
          <p14:sldIdLst>
            <p14:sldId id="262"/>
            <p14:sldId id="260"/>
            <p14:sldId id="261"/>
            <p14:sldId id="263"/>
            <p14:sldId id="264"/>
            <p14:sldId id="265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6666FF"/>
    <a:srgbClr val="3A6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9E49-E385-0CB0-2CB0-DEA5651FC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F52D5-4A54-C86A-1469-4349C2B2C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41EA-625D-1BE7-E702-9857D415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F08-3D5D-4E71-B60D-153B917089BD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B3F14-1D44-A444-FC42-A9CBEE96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8B7B3-62FF-E1E9-EC3D-25686F58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7186-B601-4547-BEAA-FF2E663F87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49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867F-6822-51A0-EE75-FC7C7156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A72A9-40D8-FDA5-0EEF-6A849A74B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3F53-E154-DDFC-991D-E4DA4D31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F08-3D5D-4E71-B60D-153B917089BD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FC2A-4032-B26F-FF97-FBD78C34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24D6-3BDA-73C9-A7E6-D05E3618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7186-B601-4547-BEAA-FF2E663F87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07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A3CD9-08A1-E5E4-77BB-D87F3D20D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956A1-4BA2-A58D-2065-BCBC5975C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118F-0267-4B2C-8085-E296D40A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F08-3D5D-4E71-B60D-153B917089BD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74795-97B8-6E70-2DFB-FEF695C2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5968-7CAA-553F-06E6-CD66E5FB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7186-B601-4547-BEAA-FF2E663F87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89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1BD-04F2-D893-16EC-CC0DCBC4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3AD8-BC70-44E2-10CB-C53AE5BB5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3F5E-9F16-4789-555D-0AEE9475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F08-3D5D-4E71-B60D-153B917089BD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A059-E1FF-E70C-F6C0-7CD4204A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8E24-AB60-7167-A72D-A5AA0E90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7186-B601-4547-BEAA-FF2E663F87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56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C225-E59B-BB3B-C41C-6F71A556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12E4F-4012-0F69-A807-7B6D5C789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BA6FF-FBE6-FD2D-96F4-480C9B59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F08-3D5D-4E71-B60D-153B917089BD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8128-4E59-7DB0-9594-24E12E2F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70A54-F54B-5657-4485-A21055A2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7186-B601-4547-BEAA-FF2E663F87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09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6B5D-2035-4676-A7AD-9CD35E7D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C40D-8875-D6CF-B908-9AF8E0A19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112C6-8DCE-576D-894C-F4D11C654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D6080-8CE1-6FFA-788F-EA0DC997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F08-3D5D-4E71-B60D-153B917089BD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12B8F-FDF0-3391-5841-1B59E6BA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4579-06F8-311C-B152-9ACB89D2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7186-B601-4547-BEAA-FF2E663F87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43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FDB8-9F49-A3DC-ACD1-98829330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54A9B-6DD8-E96E-AD2E-498B6B2A3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36032-20F4-4079-338E-04BAF5557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DA0EE-48D4-7A22-E942-8CBC201BF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BCA7D-7BEA-A244-AA05-0EE804FE0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400CD-1C7D-CF30-59B5-F03475EF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F08-3D5D-4E71-B60D-153B917089BD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E064C-3526-D06A-9D22-F804B780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EC3BC-EECB-5DE9-1C75-0605BE38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7186-B601-4547-BEAA-FF2E663F87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12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4EFA-D9B9-9E30-F80E-EE9D7A5D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5E413-B27E-ED22-4881-5D095440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F08-3D5D-4E71-B60D-153B917089BD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551B4-756B-F194-B252-1511C9F3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06803-4192-AE2B-071B-4981482D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7186-B601-4547-BEAA-FF2E663F87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15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5E6CC-06DA-DC77-6F08-646EC0CC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F08-3D5D-4E71-B60D-153B917089BD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D116B-3E8E-0380-D1D0-8254EE0E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F13FD-C5C7-89A0-DEE2-6CDB5C6E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7186-B601-4547-BEAA-FF2E663F87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02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2198-B65A-FE16-F6B7-85066454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33A0-B16A-DA2E-85C3-BE0671D2B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F16DA-B671-BC7C-EDC1-996772D29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D5976-3D51-2C54-29CF-F5E35DE7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F08-3D5D-4E71-B60D-153B917089BD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48143-5567-55DB-A2F2-CC00A758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9323D-FFAE-66AF-EEE5-07EF3A90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7186-B601-4547-BEAA-FF2E663F87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68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EEB9-6812-168F-59BB-149683DF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8F725-A3CD-963A-DDC7-7847FEA83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2964F-B194-EB78-1C91-64512E75D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05A3F-61DB-4310-69B2-F4DA6C96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FF08-3D5D-4E71-B60D-153B917089BD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74CDE-D692-C68F-60FC-BA17767D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F0243-F887-31EF-3573-B061C8A4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7186-B601-4547-BEAA-FF2E663F87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15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4EB1F-FDD8-3F38-9C2D-04E953BF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3ADC2-20D4-279A-8AF9-9C60B6C9B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F39FB-CBA4-D6C4-B783-1509B6D7A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EFF08-3D5D-4E71-B60D-153B917089BD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EE16-0636-215F-07FB-2A8C2F5D5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F5AB8-1277-78EF-2D96-E65F737D7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7186-B601-4547-BEAA-FF2E663F87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99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850D-1FF4-65F0-FB9A-805FAB6CE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Buses 4 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73403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EA72-034A-925D-1961-332DC960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61" y="65345"/>
            <a:ext cx="10515600" cy="1325563"/>
          </a:xfrm>
        </p:spPr>
        <p:txBody>
          <a:bodyPr/>
          <a:lstStyle/>
          <a:p>
            <a:r>
              <a:rPr lang="en-US" dirty="0" err="1"/>
              <a:t>add_bus</a:t>
            </a:r>
            <a:r>
              <a:rPr lang="en-US" dirty="0"/>
              <a:t> 3 0 4 7 11 ( 0-&gt;4, 0-&gt;7, 0-&gt;11)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F901C-4620-E9FB-68F6-31CF0C8EB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62" y="1433235"/>
            <a:ext cx="4643390" cy="5091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Our program will have this output</a:t>
            </a:r>
            <a:br>
              <a:rPr lang="en-US" sz="2000" dirty="0"/>
            </a:br>
            <a:br>
              <a:rPr lang="en-US" sz="2000" dirty="0"/>
            </a:br>
            <a:r>
              <a:rPr lang="fr-FR" sz="2000" dirty="0"/>
              <a:t>Bus 0 </a:t>
            </a:r>
            <a:r>
              <a:rPr lang="fr-FR" sz="2000" dirty="0" err="1"/>
              <a:t>updated</a:t>
            </a:r>
            <a:r>
              <a:rPr lang="fr-FR" sz="2000" dirty="0"/>
              <a:t> destinations and durations:</a:t>
            </a:r>
          </a:p>
          <a:p>
            <a:pPr marL="0" indent="0">
              <a:buNone/>
            </a:pPr>
            <a:r>
              <a:rPr lang="fr-FR" sz="2000" dirty="0"/>
              <a:t>Destination: 4, Duration: 22</a:t>
            </a:r>
          </a:p>
          <a:p>
            <a:pPr marL="0" indent="0">
              <a:buNone/>
            </a:pPr>
            <a:r>
              <a:rPr lang="fr-FR" sz="2000" dirty="0"/>
              <a:t>Destination: 7, Duration: 28</a:t>
            </a:r>
          </a:p>
          <a:p>
            <a:pPr marL="0" indent="0">
              <a:buNone/>
            </a:pPr>
            <a:r>
              <a:rPr lang="fr-FR" sz="2000" dirty="0"/>
              <a:t>Destination: 11, Duration: 32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5A44F2-7EED-C59F-62D6-49866052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938" y="1230758"/>
            <a:ext cx="72390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3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5B2D5FD-47A2-00A4-54C2-E9C5F630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61" y="65345"/>
            <a:ext cx="10515600" cy="1325563"/>
          </a:xfrm>
        </p:spPr>
        <p:txBody>
          <a:bodyPr/>
          <a:lstStyle/>
          <a:p>
            <a:r>
              <a:rPr lang="en-US" dirty="0" err="1"/>
              <a:t>add_bus</a:t>
            </a:r>
            <a:r>
              <a:rPr lang="en-US" dirty="0"/>
              <a:t> 3 0 9 3 8 ( 0-&gt;9, 0-&gt;3, 0-&gt;8)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D8E934-B19B-7CA0-E18E-F10695F0E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226" y="1175782"/>
            <a:ext cx="7239000" cy="530542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E8EFA39-54F7-D864-BC13-F144D83A3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62" y="1433235"/>
            <a:ext cx="4643390" cy="5091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Our program will have this output</a:t>
            </a:r>
            <a:br>
              <a:rPr lang="en-US" sz="2000" dirty="0"/>
            </a:br>
            <a:br>
              <a:rPr lang="en-US" sz="2000" dirty="0"/>
            </a:br>
            <a:r>
              <a:rPr lang="fr-FR" sz="2000" dirty="0"/>
              <a:t>Bus 1 </a:t>
            </a:r>
            <a:r>
              <a:rPr lang="fr-FR" sz="2000" dirty="0" err="1"/>
              <a:t>updated</a:t>
            </a:r>
            <a:r>
              <a:rPr lang="fr-FR" sz="2000" dirty="0"/>
              <a:t> destinations and durations:</a:t>
            </a:r>
          </a:p>
          <a:p>
            <a:pPr marL="0" indent="0">
              <a:buNone/>
            </a:pPr>
            <a:r>
              <a:rPr lang="fr-FR" sz="2000" dirty="0"/>
              <a:t>Destination: 9, Duration: 12</a:t>
            </a:r>
          </a:p>
          <a:p>
            <a:pPr marL="0" indent="0">
              <a:buNone/>
            </a:pPr>
            <a:r>
              <a:rPr lang="fr-FR" sz="2000" dirty="0"/>
              <a:t>Destination: 3, Duration: 13</a:t>
            </a:r>
          </a:p>
          <a:p>
            <a:pPr marL="0" indent="0">
              <a:buNone/>
            </a:pPr>
            <a:r>
              <a:rPr lang="fr-FR" sz="2000" dirty="0"/>
              <a:t>Destination: 8, Duration: 16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4323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E9DD4F-9D44-EB7B-56F3-843D8718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154"/>
            <a:ext cx="10515600" cy="1100332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 Crossroad operation</a:t>
            </a:r>
            <a:endParaRPr lang="ru-RU" dirty="0"/>
          </a:p>
        </p:txBody>
      </p:sp>
      <p:sp>
        <p:nvSpPr>
          <p:cNvPr id="5" name="Content Placeholder 3" descr="&#10;">
            <a:extLst>
              <a:ext uri="{FF2B5EF4-FFF2-40B4-BE49-F238E27FC236}">
                <a16:creationId xmlns:a16="http://schemas.microsoft.com/office/drawing/2014/main" id="{5AE49075-2F27-5335-5C34-C4A416D9254A}"/>
              </a:ext>
            </a:extLst>
          </p:cNvPr>
          <p:cNvSpPr txBox="1">
            <a:spLocks/>
          </p:cNvSpPr>
          <p:nvPr/>
        </p:nvSpPr>
        <p:spPr>
          <a:xfrm>
            <a:off x="838200" y="1118586"/>
            <a:ext cx="10515600" cy="5641260"/>
          </a:xfrm>
          <a:custGeom>
            <a:avLst>
              <a:gd name="f0" fmla="val 192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5000" rIns="90000" bIns="45000" rtlCol="0" anchor="t" anchorCtr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if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(operation == "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construct_crossroad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{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int k;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&gt;&gt; k;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Input number of crossroads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vector&lt;int&gt;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newCrossRoad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(k * 3);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Vector to store crossroads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// Input crossroads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1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3 * k;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&gt;&gt;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newCrossRoad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Update graph with new crossroads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1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(int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k;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int u =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newCrossRoad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3];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int v =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newCrossRoad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3 + 1];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int duration =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newCrossRoad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3 + 2];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graph[u].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push_back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({v, duration});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Add directed edge from u to v with weight duration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 hangingPunct="0">
              <a:lnSpc>
                <a:spcPct val="100000"/>
              </a:lnSpc>
              <a:buNone/>
              <a:defRPr sz="1600">
                <a:latin typeface="Cascadia Mono" pitchFamily="49"/>
              </a:defRPr>
            </a:pPr>
            <a:endParaRPr lang="en-US" sz="1100" dirty="0">
              <a:solidFill>
                <a:srgbClr val="006600"/>
              </a:solidFill>
              <a:latin typeface="Cascadia Mono" pitchFamily="49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4768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 descr="&#10;">
            <a:extLst>
              <a:ext uri="{FF2B5EF4-FFF2-40B4-BE49-F238E27FC236}">
                <a16:creationId xmlns:a16="http://schemas.microsoft.com/office/drawing/2014/main" id="{47B818A6-C4DD-22F9-963C-ED9E4F432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984"/>
            <a:ext cx="10515600" cy="5812979"/>
          </a:xfrm>
          <a:custGeom>
            <a:avLst>
              <a:gd name="f0" fmla="val 192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Recompute all pairs shortest paths using Floyd </a:t>
            </a:r>
            <a:r>
              <a:rPr lang="en-US" sz="1400" dirty="0" err="1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Warshall</a:t>
            </a:r>
            <a:r>
              <a:rPr lang="en-US" sz="14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</a:t>
            </a:r>
            <a:endParaRPr lang="ru-RU" sz="14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shortestPaths.assign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(N, vector&lt;int&gt;(N, 0));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shortestPaths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floydWarshall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(graph, N);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Print updated destinations and durations for each bus</a:t>
            </a:r>
            <a:endParaRPr lang="ru-RU" sz="14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(const auto&amp; bus : buses) {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"Bus " &lt;&lt; (&amp;bus - &amp;buses[0]) &lt;&lt; " updated destinations and durations:" &lt;&lt;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4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(const auto&amp;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dest_time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bus) {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int destination =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dest_time.first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int duration =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shortestPaths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dest_time.second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][destination</a:t>
            </a:r>
            <a:r>
              <a:rPr lang="en-US" sz="14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];  // Duration from source to destination</a:t>
            </a:r>
            <a:endParaRPr lang="ru-RU" sz="14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"Destination: " &lt;&lt; destination &lt;&lt; ", Duration: " &lt;&lt; duration &lt;&lt;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300" b="0" i="0" u="none" strike="noStrike" kern="1200" dirty="0">
              <a:ln>
                <a:noFill/>
              </a:ln>
              <a:solidFill>
                <a:srgbClr val="006600"/>
              </a:solidFill>
              <a:latin typeface="Cascadia Mono" pitchFamily="49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986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88863F-4674-19FE-7C8A-CF1AF4C4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60" y="65345"/>
            <a:ext cx="11745527" cy="1603657"/>
          </a:xfrm>
        </p:spPr>
        <p:txBody>
          <a:bodyPr>
            <a:noAutofit/>
          </a:bodyPr>
          <a:lstStyle/>
          <a:p>
            <a:r>
              <a:rPr lang="en-US" sz="2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construct_crossroad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2 0 9 10 0 7 4 </a:t>
            </a:r>
            <a:b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means 2 new roads 0-&gt;9 with 10 duration and 0-&gt;7 with 4 duration</a:t>
            </a:r>
            <a:b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graph will look like this</a:t>
            </a:r>
            <a:endParaRPr lang="ru-RU" sz="2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D75B7F5-6157-1F4E-C46A-61964D4C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385" y="1397261"/>
            <a:ext cx="65627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0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7B21-9B8A-E181-7DFC-79AD7A9C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49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now we should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recalculate the shortest paths for all buses with new destinations</a:t>
            </a: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for bus 0 (0-&gt;4, 0-&gt;7, 0-&gt;11) 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will have this scene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1455BC-A816-3A8E-3EE1-5616381CA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49" y="1877118"/>
            <a:ext cx="4643390" cy="5091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Our program will have this output</a:t>
            </a:r>
            <a:br>
              <a:rPr lang="en-US" sz="2000" dirty="0"/>
            </a:br>
            <a:br>
              <a:rPr lang="en-US" sz="2000" dirty="0"/>
            </a:br>
            <a:r>
              <a:rPr lang="fr-FR" sz="2000" dirty="0"/>
              <a:t>Bus 0 </a:t>
            </a:r>
            <a:r>
              <a:rPr lang="fr-FR" sz="2000" dirty="0" err="1"/>
              <a:t>updated</a:t>
            </a:r>
            <a:r>
              <a:rPr lang="fr-FR" sz="2000" dirty="0"/>
              <a:t> destinations and durations:</a:t>
            </a:r>
          </a:p>
          <a:p>
            <a:pPr marL="0" indent="0">
              <a:buNone/>
            </a:pPr>
            <a:r>
              <a:rPr lang="fr-FR" sz="2000" dirty="0"/>
              <a:t>Destination: 4, Duration: 20</a:t>
            </a:r>
          </a:p>
          <a:p>
            <a:pPr marL="0" indent="0">
              <a:buNone/>
            </a:pPr>
            <a:r>
              <a:rPr lang="fr-FR" sz="2000" dirty="0"/>
              <a:t>Destination: 7, Duration: 4</a:t>
            </a:r>
          </a:p>
          <a:p>
            <a:pPr marL="0" indent="0">
              <a:buNone/>
            </a:pPr>
            <a:r>
              <a:rPr lang="fr-FR" sz="2000" dirty="0"/>
              <a:t>Destination: 11, Duration: 8</a:t>
            </a:r>
            <a:endParaRPr lang="ru-RU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BB5065-EC7D-CCF4-B108-54CE7B03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816" y="1690688"/>
            <a:ext cx="65627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216F-D76D-9018-1550-0E1FCAF4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49" y="32961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bus 1 (0-&gt;9, 0-&gt;3, 0-&gt;8) we will have this scene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395385-B5DE-6767-52E3-35BC4058C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49" y="1877118"/>
            <a:ext cx="4643390" cy="5091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Our program will have this output</a:t>
            </a:r>
            <a:br>
              <a:rPr lang="en-US" sz="2000" dirty="0"/>
            </a:br>
            <a:br>
              <a:rPr lang="en-US" sz="2000" dirty="0"/>
            </a:br>
            <a:r>
              <a:rPr lang="fr-FR" sz="2000" dirty="0"/>
              <a:t>Bus 1 </a:t>
            </a:r>
            <a:r>
              <a:rPr lang="fr-FR" sz="2000" dirty="0" err="1"/>
              <a:t>updated</a:t>
            </a:r>
            <a:r>
              <a:rPr lang="fr-FR" sz="2000" dirty="0"/>
              <a:t> destinations and durations:</a:t>
            </a:r>
          </a:p>
          <a:p>
            <a:pPr marL="0" indent="0">
              <a:buNone/>
            </a:pPr>
            <a:r>
              <a:rPr lang="fr-FR" sz="2000" dirty="0"/>
              <a:t>Destination: 9, Duration: 10</a:t>
            </a:r>
          </a:p>
          <a:p>
            <a:pPr marL="0" indent="0">
              <a:buNone/>
            </a:pPr>
            <a:r>
              <a:rPr lang="fr-FR" sz="2000" dirty="0"/>
              <a:t>Destination: 3, Duration: 13</a:t>
            </a:r>
          </a:p>
          <a:p>
            <a:pPr marL="0" indent="0">
              <a:buNone/>
            </a:pPr>
            <a:r>
              <a:rPr lang="fr-FR" sz="2000" dirty="0"/>
              <a:t>Destination: 8, Duration: 14</a:t>
            </a:r>
            <a:endParaRPr lang="ru-RU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37F503-C5D3-C4D2-36E8-046ABC307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026" y="1470611"/>
            <a:ext cx="65627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41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8DFC-939B-14AC-2B32-B53E50BF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6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for operation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common_streets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 need two functions, this is their implementation.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528F3-B4CD-5BA5-77E9-9F21E92E77F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37926"/>
            <a:ext cx="10515600" cy="5438081"/>
          </a:xfrm>
          <a:custGeom>
            <a:avLst>
              <a:gd name="f0" fmla="val 192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5000" rIns="90000" bIns="45000" rtlCol="0" anchor="t" anchorCtr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Function to find shortest paths from a source node to multiple destinations in a graph</a:t>
            </a:r>
            <a:endParaRPr lang="ru-RU" sz="10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vector&lt;vector&lt;int&gt;&gt; </a:t>
            </a:r>
            <a:r>
              <a:rPr lang="en-US" sz="1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findShortestPaths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(const vector&lt;vector&lt;Edge&gt;&gt;&amp; graph, const vector&lt;vector&lt;int&gt;&gt;&amp;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all_destinations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int n =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graph.size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 </a:t>
            </a:r>
            <a:r>
              <a:rPr lang="en-US" sz="10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Number of vertices in the graph</a:t>
            </a:r>
            <a:endParaRPr lang="ru-RU" sz="10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vector&lt;vector&lt;int&gt;&gt;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shortestPaths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 </a:t>
            </a:r>
            <a:r>
              <a:rPr lang="en-US" sz="10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Vector to store shortest paths</a:t>
            </a:r>
            <a:endParaRPr lang="ru-RU" sz="10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0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// Iterate over all sets of destinations</a:t>
            </a:r>
            <a:endParaRPr lang="ru-RU" sz="10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(const auto&amp; destinations :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all_destinations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 destination = destinations[0];  </a:t>
            </a:r>
            <a:r>
              <a:rPr lang="en-US" sz="10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First destination</a:t>
            </a:r>
            <a:endParaRPr lang="ru-RU" sz="10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 source = 0;                      </a:t>
            </a:r>
            <a:r>
              <a:rPr lang="en-US" sz="10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Source node</a:t>
            </a:r>
            <a:endParaRPr lang="ru-RU" sz="10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0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Initialize distance, previous node, and visited arrays</a:t>
            </a:r>
            <a:endParaRPr lang="ru-RU" sz="10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vector&lt;int&gt;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(n, INF);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vector&lt;int&gt;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(n, -1);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vector&lt;bool&gt; visited(n, false);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[source] = 0;  </a:t>
            </a:r>
            <a:r>
              <a:rPr lang="en-US" sz="10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Distance from source to itself is 0</a:t>
            </a:r>
            <a:endParaRPr lang="ru-RU" sz="10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0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Priority queue to store vertices based on their distances</a:t>
            </a:r>
            <a:endParaRPr lang="ru-RU" sz="10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priority_queue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&lt;pair&lt;int, int&gt;, vector&lt;pair&lt;int, int&gt;&gt;, greater&lt;pair&lt;int, int&gt;&gt;&gt;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pq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pq.push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({0, source});  </a:t>
            </a:r>
            <a:r>
              <a:rPr lang="en-US" sz="10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Push source vertex with distance 0</a:t>
            </a:r>
            <a:endParaRPr lang="ru-RU" sz="10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44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 descr="&#10;">
            <a:extLst>
              <a:ext uri="{FF2B5EF4-FFF2-40B4-BE49-F238E27FC236}">
                <a16:creationId xmlns:a16="http://schemas.microsoft.com/office/drawing/2014/main" id="{A4692339-D659-8362-7A36-9DDDF91AC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64"/>
            <a:ext cx="10515600" cy="6489577"/>
          </a:xfrm>
          <a:custGeom>
            <a:avLst>
              <a:gd name="f0" fmla="val 192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Dijkstra's algorithm to find shortest paths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(!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pq.empty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 {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int u =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pq.top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().second;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Extract vertex with smallest distance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pq.pop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1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(visited[u]) continue;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Skip if already visited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visited[u] = true;       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Mark vertex as visited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Relax edges from the current vertex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1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(const auto&amp; neighbor : graph[u]) {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int v = neighbor.to;    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Destination vertex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int weight =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neighbor.weight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Weight of the edge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Update distance and previous node if shorter path is found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[u] + weight &lt;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[v]) {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[v] =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[u] + weight;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[v] = u;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pq.push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({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[v], v});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Push updated distance and vertex to priority queue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100" b="0" i="0" u="none" strike="noStrike" kern="1200" dirty="0">
              <a:ln>
                <a:noFill/>
              </a:ln>
              <a:solidFill>
                <a:srgbClr val="006600"/>
              </a:solidFill>
              <a:latin typeface="Cascadia Mono" pitchFamily="49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5191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 descr="&#10;">
            <a:extLst>
              <a:ext uri="{FF2B5EF4-FFF2-40B4-BE49-F238E27FC236}">
                <a16:creationId xmlns:a16="http://schemas.microsoft.com/office/drawing/2014/main" id="{45932D72-BEB9-6A7D-7621-4BDD92C51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64"/>
            <a:ext cx="10515600" cy="6489577"/>
          </a:xfrm>
          <a:custGeom>
            <a:avLst>
              <a:gd name="f0" fmla="val 192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// Reconstruct shortest path from source to destination</a:t>
            </a:r>
            <a:endParaRPr lang="ru-RU" sz="14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vector&lt;int&gt; path;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 current = destination;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while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(current != source) {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path.push_back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(current);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current =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[current];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path.push_back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(source); </a:t>
            </a:r>
            <a:r>
              <a:rPr lang="en-US" sz="14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// Add source node to the path</a:t>
            </a:r>
            <a:endParaRPr lang="ru-RU" sz="14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reverse(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path.begin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path.end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());  </a:t>
            </a:r>
            <a:r>
              <a:rPr lang="en-US" sz="14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Reverse the path to get source-to-destination order</a:t>
            </a:r>
            <a:endParaRPr lang="ru-RU" sz="14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shortestPaths.push_back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(path);  </a:t>
            </a:r>
            <a:r>
              <a:rPr lang="en-US" sz="14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Add shortest path to the result vector</a:t>
            </a:r>
            <a:endParaRPr lang="ru-RU" sz="14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shortestPaths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700" b="0" i="0" u="none" strike="noStrike" kern="1200" dirty="0">
              <a:ln>
                <a:noFill/>
              </a:ln>
              <a:solidFill>
                <a:srgbClr val="006600"/>
              </a:solidFill>
              <a:latin typeface="Cascadia Mono" pitchFamily="49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5999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A5EB-B959-1F7F-9F1B-BCFAC851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 of our program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722BA-E5FC-ABF8-70C9-835CBDCB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are building a new city, which obviously will have buses. We want to understand the optimal pathing's for the buses. The city can be represented as an ordered graph with N vertices as crossroads and M edges as the streets, where each street has an assigned number to it - the time it takes to drive through that street in minutes. The program should support several operations.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1.Find and Construct the shortest pathing for a new bus starting at crossroad A and with potential destinations at crossroads B1, B2, …, Bk. The operation should have O(k) complexity.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Add a new crossroad A with corresponding streets. All existing paths for buses should be updated accordingly and the operation should have O(N^2) complexity. Note that the destination may also change. After updating the paths, you need to select the best destination for each bus from their initial list.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Common streets between I-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J-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bus paths. The operation should have O(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MlogN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complexity.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369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C11D-603F-669F-EA49-46FC82669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977"/>
            <a:ext cx="105156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Common Segment function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 descr="&#10;">
            <a:extLst>
              <a:ext uri="{FF2B5EF4-FFF2-40B4-BE49-F238E27FC236}">
                <a16:creationId xmlns:a16="http://schemas.microsoft.com/office/drawing/2014/main" id="{26D32411-26A6-EA59-A964-985D91365E5C}"/>
              </a:ext>
            </a:extLst>
          </p:cNvPr>
          <p:cNvSpPr txBox="1">
            <a:spLocks/>
          </p:cNvSpPr>
          <p:nvPr/>
        </p:nvSpPr>
        <p:spPr>
          <a:xfrm>
            <a:off x="838200" y="816745"/>
            <a:ext cx="10515600" cy="5974671"/>
          </a:xfrm>
          <a:custGeom>
            <a:avLst>
              <a:gd name="f0" fmla="val 192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5000" rIns="90000" bIns="45000" rtlCol="0" anchor="t" anchorCtr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Function to find common segments between paths of two buses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sz="1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findCommonSegments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(const vector&lt;vector&lt;int&gt;&gt;&amp; bus1Paths, const vector&lt;vector&lt;int&gt;&gt;&amp; bus2Paths) {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Iterate over paths of both buses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(const auto&amp; path1 : bus1Paths) {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(const auto&amp; path2 : bus2Paths) {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int path1Index = 0, path2Index = 0;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Index for each path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bool printed = false;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Flag to track if anything is printed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bool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firstSegmentPrinted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false;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Flag to track if the first segment is printed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Traverse both paths simultaneously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1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(path1Index &lt; path1.size() &amp;&amp; path2Index &lt; path2.size()) {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(path1[path1Index] == path2[path2Index]) {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If vertices match, print the common vertex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1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firstSegmentPrinted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"-&gt;";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Print arrow separator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} </a:t>
            </a:r>
            <a:r>
              <a:rPr lang="en-US" sz="11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firstSegmentPrinted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true;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Mark first segment as printed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}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19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 descr="&#10;">
            <a:extLst>
              <a:ext uri="{FF2B5EF4-FFF2-40B4-BE49-F238E27FC236}">
                <a16:creationId xmlns:a16="http://schemas.microsoft.com/office/drawing/2014/main" id="{F44E333D-3C2C-A8F1-7653-515F01FEA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64"/>
            <a:ext cx="10515600" cy="6489577"/>
          </a:xfrm>
          <a:custGeom>
            <a:avLst>
              <a:gd name="f0" fmla="val 192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path1[path1Index];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Print common vertex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++path1Index;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// Move to next vertex in path1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++path2Index;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Move to next vertex in path2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printed = true;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Mark something as printed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 </a:t>
            </a:r>
            <a:r>
              <a:rPr lang="en-US" sz="11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1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(printed) {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 ";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Print space separator if something was printed before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Move to next line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printed = false;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Reset printed flag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}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Move index of path1 or path2 based on which vertex is smaller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1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(path1[path1Index] &lt; path2[path2Index]) {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++path1Index;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} </a:t>
            </a:r>
            <a:r>
              <a:rPr lang="en-US" sz="11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++path2Index;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}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en-US" sz="1100" b="0" i="0" u="none" strike="noStrike" kern="1200" dirty="0">
              <a:ln>
                <a:noFill/>
              </a:ln>
              <a:solidFill>
                <a:srgbClr val="006600"/>
              </a:solidFill>
              <a:latin typeface="Cascadia Mono" pitchFamily="49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98372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 descr="&#10;">
            <a:extLst>
              <a:ext uri="{FF2B5EF4-FFF2-40B4-BE49-F238E27FC236}">
                <a16:creationId xmlns:a16="http://schemas.microsoft.com/office/drawing/2014/main" id="{11D15995-A170-993F-B578-49BB0C98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6347534"/>
          </a:xfrm>
          <a:custGeom>
            <a:avLst>
              <a:gd name="f0" fmla="val 192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path1[path1Index];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Print common vertex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++path1Index;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// Move to next vertex in path1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++path2Index;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Move to next vertex in path2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printed = true;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Mark something as printed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 </a:t>
            </a:r>
            <a:r>
              <a:rPr lang="en-US" sz="11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1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(printed) {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 ";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Print space separator if something was printed before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Move to next line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printed = false;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Reset printed flag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}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1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Move index of path1 or path2 based on which vertex is smaller</a:t>
            </a:r>
            <a:endParaRPr lang="ru-RU" sz="11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1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(path1[path1Index] &lt; path2[path2Index]) {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++path1Index;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} </a:t>
            </a:r>
            <a:r>
              <a:rPr lang="en-US" sz="11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++path2Index;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}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100" b="0" i="0" u="none" strike="noStrike" kern="1200" dirty="0">
              <a:ln>
                <a:noFill/>
              </a:ln>
              <a:solidFill>
                <a:srgbClr val="006600"/>
              </a:solidFill>
              <a:latin typeface="Cascadia Mono" pitchFamily="49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2233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 descr="&#10;">
            <a:extLst>
              <a:ext uri="{FF2B5EF4-FFF2-40B4-BE49-F238E27FC236}">
                <a16:creationId xmlns:a16="http://schemas.microsoft.com/office/drawing/2014/main" id="{BA65C4B4-D190-1201-D875-47519C96A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08"/>
            <a:ext cx="10515600" cy="6347534"/>
          </a:xfrm>
          <a:custGeom>
            <a:avLst>
              <a:gd name="f0" fmla="val 192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(printed) {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 ";  </a:t>
            </a:r>
            <a:r>
              <a:rPr lang="en-US" sz="14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Print space separator if something was printed before</a:t>
            </a:r>
            <a:endParaRPr lang="ru-RU" sz="14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 </a:t>
            </a:r>
            <a:r>
              <a:rPr lang="en-US" sz="14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Move to next line</a:t>
            </a:r>
            <a:endParaRPr lang="ru-RU" sz="14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474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8304-9BD0-57B3-C66F-59E06F3A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Streets Operation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0DADA-3E07-9FDA-AC11-CCB06461626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173245"/>
            <a:ext cx="10515600" cy="5174289"/>
          </a:xfrm>
          <a:custGeom>
            <a:avLst>
              <a:gd name="f0" fmla="val 192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5000" rIns="90000" bIns="45000" rtlCol="0" anchor="t" anchorCtr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if 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(operation == "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common_streets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{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int I, J;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&gt;&gt; I &gt;&gt; J;  </a:t>
            </a:r>
            <a:r>
              <a:rPr lang="en-US" sz="10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Input bus indices</a:t>
            </a:r>
            <a:endParaRPr lang="ru-RU" sz="10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0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Get destinations for buses I and J</a:t>
            </a:r>
            <a:endParaRPr lang="ru-RU" sz="10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vector&lt;vector&lt;int&gt;&gt;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destinationsI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destinationsJ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0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(const auto&amp;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dest_time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buses[I]) {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int destination =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dest_time.first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destinationsI.push_back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({destination});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0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(const auto&amp;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dest_time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buses[J]) {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int destination =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dest_time.first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destinationsJ.push_back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({destination});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455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8D31B-0255-D1C8-4FCD-D7091B7D10E4}"/>
              </a:ext>
            </a:extLst>
          </p:cNvPr>
          <p:cNvSpPr txBox="1">
            <a:spLocks/>
          </p:cNvSpPr>
          <p:nvPr/>
        </p:nvSpPr>
        <p:spPr>
          <a:xfrm>
            <a:off x="838200" y="400888"/>
            <a:ext cx="10515600" cy="5174289"/>
          </a:xfrm>
          <a:custGeom>
            <a:avLst>
              <a:gd name="f0" fmla="val 192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5000" rIns="90000" bIns="45000" rtlCol="0" anchor="t" anchorCtr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// Find shortest paths for destinations of buses I and J</a:t>
            </a:r>
            <a:endParaRPr lang="ru-RU" sz="18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vector&lt;vector&lt;int&gt;&gt;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shortestPathsI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findShortestPaths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(graph,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vector&lt;vector&lt;int&gt;&gt;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shortestPathsJ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findShortestPaths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destinationsJ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Find and print common segments between paths of buses I and J</a:t>
            </a:r>
            <a:endParaRPr lang="ru-RU" sz="18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findCommonSegments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shortestPathsI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shortestPathsJ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440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F5D2-D786-3DF0-903E-D2BB7C1A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97" y="114146"/>
            <a:ext cx="10515600" cy="719091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common_streets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 1 ( bus 0 and bus 1 common streets)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438A3-0A25-777B-C555-D30FB95B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2539"/>
            <a:ext cx="10515600" cy="4736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                  Bus 0                                                             Bus 1                              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1D8E5-9029-43FF-3C49-7155C5BFE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97" y="1597981"/>
            <a:ext cx="5593303" cy="5053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6A249C-99C9-F5BC-753E-6807A23FD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97981"/>
            <a:ext cx="5593303" cy="505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97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7A91-8947-8590-DE96-EB0A1A23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1" y="133165"/>
            <a:ext cx="11354538" cy="15358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are comparing bus 0 all destinations paths with bus 1 all destinations path, after this operation we will have this output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5568-180C-F86A-2116-56DF23E0A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51" y="1825625"/>
            <a:ext cx="1085664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0-&gt;6-&gt;9 </a:t>
            </a:r>
          </a:p>
          <a:p>
            <a:pPr marL="0" indent="0">
              <a:buNone/>
            </a:pPr>
            <a:r>
              <a:rPr lang="ru-RU" dirty="0"/>
              <a:t>0</a:t>
            </a:r>
            <a:r>
              <a:rPr lang="en-US" dirty="0"/>
              <a:t> (no common thing)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0-&gt;6-&gt;9-&gt;8 </a:t>
            </a:r>
          </a:p>
          <a:p>
            <a:pPr marL="0" indent="0">
              <a:buNone/>
            </a:pPr>
            <a:r>
              <a:rPr lang="ru-RU" dirty="0"/>
              <a:t>0 </a:t>
            </a:r>
            <a:r>
              <a:rPr lang="en-US" dirty="0"/>
              <a:t>(no common thing)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0-&gt;1-&gt;2-&gt;3 </a:t>
            </a:r>
          </a:p>
          <a:p>
            <a:pPr marL="0" indent="0">
              <a:buNone/>
            </a:pPr>
            <a:r>
              <a:rPr lang="ru-RU" dirty="0"/>
              <a:t>0 </a:t>
            </a:r>
            <a:r>
              <a:rPr lang="en-US" dirty="0"/>
              <a:t>(no common thing)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0 </a:t>
            </a:r>
            <a:r>
              <a:rPr lang="en-US" dirty="0"/>
              <a:t>(no common thing)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0-&gt;1-&gt;2-&gt;3 </a:t>
            </a:r>
          </a:p>
          <a:p>
            <a:pPr marL="0" indent="0">
              <a:buNone/>
            </a:pPr>
            <a:r>
              <a:rPr lang="ru-RU" dirty="0"/>
              <a:t>0 </a:t>
            </a:r>
            <a:r>
              <a:rPr lang="en-US" dirty="0"/>
              <a:t>(no common thing)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36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41D9-1597-FF6C-39F2-7A385491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Libraries, structures and defining variables that we will use in our program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E26FB2-47E6-6D52-A833-DA950799294E}"/>
              </a:ext>
            </a:extLst>
          </p:cNvPr>
          <p:cNvSpPr/>
          <p:nvPr/>
        </p:nvSpPr>
        <p:spPr>
          <a:xfrm>
            <a:off x="838200" y="1690688"/>
            <a:ext cx="10515600" cy="4665724"/>
          </a:xfrm>
          <a:custGeom>
            <a:avLst>
              <a:gd name="f0" fmla="val 192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lvl="1" hangingPunct="0">
              <a:defRPr sz="1600">
                <a:latin typeface="Cascadia Mono" pitchFamily="49"/>
              </a:defRPr>
            </a:pPr>
            <a:r>
              <a:rPr lang="de-DE" sz="1600" dirty="0">
                <a:solidFill>
                  <a:srgbClr val="000000"/>
                </a:solidFill>
                <a:latin typeface="Cascadia Mono" pitchFamily="49"/>
                <a:ea typeface="Andale Sans UI" pitchFamily="2"/>
                <a:cs typeface="Tahoma" pitchFamily="2"/>
              </a:rPr>
              <a:t>#include &lt;iostream&gt;</a:t>
            </a:r>
          </a:p>
          <a:p>
            <a:pPr lvl="1" hangingPunct="0">
              <a:defRPr sz="1600">
                <a:latin typeface="Cascadia Mono" pitchFamily="49"/>
              </a:defRPr>
            </a:pPr>
            <a:r>
              <a:rPr lang="de-DE" sz="1600" dirty="0">
                <a:solidFill>
                  <a:srgbClr val="000000"/>
                </a:solidFill>
                <a:latin typeface="Cascadia Mono" pitchFamily="49"/>
                <a:ea typeface="Andale Sans UI" pitchFamily="2"/>
                <a:cs typeface="Tahoma" pitchFamily="2"/>
              </a:rPr>
              <a:t>#include &lt;vector&gt;</a:t>
            </a:r>
          </a:p>
          <a:p>
            <a:pPr lvl="1" hangingPunct="0">
              <a:defRPr sz="1600">
                <a:latin typeface="Cascadia Mono" pitchFamily="49"/>
              </a:defRPr>
            </a:pPr>
            <a:r>
              <a:rPr lang="de-DE" sz="16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ascadia Mono" pitchFamily="49"/>
                <a:ea typeface="Andale Sans UI" pitchFamily="2"/>
                <a:cs typeface="Tahoma" pitchFamily="2"/>
              </a:rPr>
              <a:t>#include &lt;limits&gt;</a:t>
            </a:r>
          </a:p>
          <a:p>
            <a:pPr lvl="1" hangingPunct="0">
              <a:defRPr sz="1600">
                <a:latin typeface="Cascadia Mono" pitchFamily="49"/>
              </a:defRPr>
            </a:pPr>
            <a:r>
              <a:rPr lang="de-DE" sz="16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ascadia Mono" pitchFamily="49"/>
                <a:ea typeface="Andale Sans UI" pitchFamily="2"/>
                <a:cs typeface="Tahoma" pitchFamily="2"/>
              </a:rPr>
              <a:t>#include &lt;algorithm&gt;</a:t>
            </a:r>
            <a:endParaRPr lang="de-DE" sz="1600" dirty="0">
              <a:solidFill>
                <a:srgbClr val="000000"/>
              </a:solidFill>
              <a:latin typeface="Cascadia Mono" pitchFamily="49"/>
              <a:ea typeface="Andale Sans UI" pitchFamily="2"/>
              <a:cs typeface="Tahoma" pitchFamily="2"/>
            </a:endParaRPr>
          </a:p>
          <a:p>
            <a:pPr lvl="1" hangingPunct="0">
              <a:defRPr sz="1600">
                <a:latin typeface="Cascadia Mono" pitchFamily="49"/>
              </a:defRPr>
            </a:pPr>
            <a:r>
              <a:rPr lang="de-DE" sz="16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ascadia Mono" pitchFamily="49"/>
                <a:ea typeface="Andale Sans UI" pitchFamily="2"/>
                <a:cs typeface="Tahoma" pitchFamily="2"/>
              </a:rPr>
              <a:t>#include &lt;queue&gt;</a:t>
            </a:r>
          </a:p>
          <a:p>
            <a:pPr lvl="1" hangingPunct="0">
              <a:defRPr sz="1600">
                <a:latin typeface="Cascadia Mono" pitchFamily="49"/>
              </a:defRPr>
            </a:pPr>
            <a:endParaRPr lang="de-DE" sz="1600" dirty="0">
              <a:solidFill>
                <a:srgbClr val="000000"/>
              </a:solidFill>
              <a:latin typeface="Cascadia Mono" pitchFamily="49"/>
              <a:ea typeface="Andale Sans UI" pitchFamily="2"/>
              <a:cs typeface="Tahoma" pitchFamily="2"/>
            </a:endParaRPr>
          </a:p>
          <a:p>
            <a:pPr lvl="1" hangingPunct="0">
              <a:defRPr sz="1600">
                <a:latin typeface="Cascadia Mono" pitchFamily="49"/>
              </a:defRPr>
            </a:pPr>
            <a:r>
              <a:rPr lang="de-DE" sz="16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ascadia Mono" pitchFamily="49"/>
                <a:ea typeface="Andale Sans UI" pitchFamily="2"/>
                <a:cs typeface="Tahoma" pitchFamily="2"/>
              </a:rPr>
              <a:t>using namespace std;</a:t>
            </a:r>
          </a:p>
          <a:p>
            <a:pPr lvl="1" hangingPunct="0">
              <a:defRPr sz="1600">
                <a:latin typeface="Cascadia Mono" pitchFamily="49"/>
              </a:defRPr>
            </a:pPr>
            <a:endParaRPr lang="de-DE" sz="1600" dirty="0">
              <a:solidFill>
                <a:srgbClr val="000000"/>
              </a:solidFill>
              <a:latin typeface="Cascadia Mono" pitchFamily="49"/>
              <a:ea typeface="Andale Sans UI" pitchFamily="2"/>
              <a:cs typeface="Tahoma" pitchFamily="2"/>
            </a:endParaRPr>
          </a:p>
          <a:p>
            <a:pPr lvl="1" hangingPunct="0">
              <a:defRPr sz="1600">
                <a:latin typeface="Cascadia Mono" pitchFamily="49"/>
              </a:defRPr>
            </a:pPr>
            <a:r>
              <a:rPr lang="en-US" sz="16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ascadia Mono" pitchFamily="49"/>
                <a:ea typeface="Andale Sans UI" pitchFamily="2"/>
                <a:cs typeface="Tahoma" pitchFamily="2"/>
              </a:rPr>
              <a:t>const int INF = </a:t>
            </a:r>
            <a:r>
              <a:rPr lang="en-US" sz="1600" b="0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ascadia Mono" pitchFamily="49"/>
                <a:ea typeface="Andale Sans UI" pitchFamily="2"/>
                <a:cs typeface="Tahoma" pitchFamily="2"/>
              </a:rPr>
              <a:t>numeric_limits</a:t>
            </a:r>
            <a:r>
              <a:rPr lang="en-US" sz="16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ascadia Mono" pitchFamily="49"/>
                <a:ea typeface="Andale Sans UI" pitchFamily="2"/>
                <a:cs typeface="Tahoma" pitchFamily="2"/>
              </a:rPr>
              <a:t>&lt;int&gt;::max();</a:t>
            </a:r>
          </a:p>
          <a:p>
            <a:pPr lvl="1" hangingPunct="0">
              <a:defRPr sz="1600">
                <a:latin typeface="Cascadia Mono" pitchFamily="49"/>
              </a:defRPr>
            </a:pPr>
            <a:endParaRPr lang="en-US" sz="1600" dirty="0">
              <a:solidFill>
                <a:srgbClr val="000000"/>
              </a:solidFill>
              <a:latin typeface="Cascadia Mono" pitchFamily="49"/>
              <a:ea typeface="Andale Sans UI" pitchFamily="2"/>
              <a:cs typeface="Tahoma" pitchFamily="2"/>
            </a:endParaRPr>
          </a:p>
          <a:p>
            <a:pPr lvl="1" hangingPunct="0">
              <a:defRPr sz="1600">
                <a:latin typeface="Cascadia Mono" pitchFamily="49"/>
              </a:defRPr>
            </a:pPr>
            <a:r>
              <a:rPr lang="en-US" sz="16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ascadia Mono" pitchFamily="49"/>
                <a:ea typeface="Andale Sans UI" pitchFamily="2"/>
                <a:cs typeface="Tahoma" pitchFamily="2"/>
              </a:rPr>
              <a:t>struct Edge {    </a:t>
            </a:r>
          </a:p>
          <a:p>
            <a:pPr lvl="1" hangingPunct="0">
              <a:defRPr sz="1600">
                <a:latin typeface="Cascadia Mono" pitchFamily="49"/>
              </a:defRPr>
            </a:pPr>
            <a:r>
              <a:rPr lang="en-US" sz="16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ascadia Mono" pitchFamily="49"/>
                <a:ea typeface="Andale Sans UI" pitchFamily="2"/>
                <a:cs typeface="Tahoma" pitchFamily="2"/>
              </a:rPr>
              <a:t>int to;	</a:t>
            </a:r>
            <a:r>
              <a:rPr lang="de-DE" sz="1600" b="0" i="0" u="none" strike="noStrike" kern="1200" dirty="0">
                <a:ln>
                  <a:noFill/>
                </a:ln>
                <a:solidFill>
                  <a:srgbClr val="006600"/>
                </a:solidFill>
                <a:latin typeface="Cascadia Mono" pitchFamily="49"/>
                <a:ea typeface="Andale Sans UI" pitchFamily="2"/>
                <a:cs typeface="Tahoma" pitchFamily="2"/>
              </a:rPr>
              <a:t>// Destination vertex</a:t>
            </a:r>
          </a:p>
          <a:p>
            <a:pPr lvl="1" hangingPunct="0">
              <a:defRPr sz="1600">
                <a:latin typeface="Cascadia Mono" pitchFamily="49"/>
              </a:defRPr>
            </a:pPr>
            <a:r>
              <a:rPr lang="en-US" sz="16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ascadia Mono" pitchFamily="49"/>
                <a:ea typeface="Andale Sans UI" pitchFamily="2"/>
                <a:cs typeface="Tahoma" pitchFamily="2"/>
              </a:rPr>
              <a:t>int weight; 	</a:t>
            </a:r>
            <a:r>
              <a:rPr lang="de-DE" sz="1600" b="0" i="0" u="none" strike="noStrike" kern="1200" dirty="0">
                <a:ln>
                  <a:noFill/>
                </a:ln>
                <a:solidFill>
                  <a:srgbClr val="006600"/>
                </a:solidFill>
                <a:latin typeface="Cascadia Mono" pitchFamily="49"/>
                <a:ea typeface="Andale Sans UI" pitchFamily="2"/>
                <a:cs typeface="Tahoma" pitchFamily="2"/>
              </a:rPr>
              <a:t>// Weight of the edge</a:t>
            </a:r>
          </a:p>
          <a:p>
            <a:pPr lvl="1" hangingPunct="0">
              <a:defRPr sz="1600">
                <a:latin typeface="Cascadia Mono" pitchFamily="49"/>
              </a:defRPr>
            </a:pPr>
            <a:r>
              <a:rPr lang="en-US" sz="16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ascadia Mono" pitchFamily="49"/>
                <a:ea typeface="Andale Sans UI" pitchFamily="2"/>
                <a:cs typeface="Tahoma" pitchFamily="2"/>
              </a:rPr>
              <a:t>};</a:t>
            </a:r>
            <a:endParaRPr lang="de-DE" sz="1600" b="0" i="0" u="none" strike="noStrike" kern="1200" dirty="0">
              <a:ln>
                <a:noFill/>
              </a:ln>
              <a:solidFill>
                <a:srgbClr val="000000"/>
              </a:solidFill>
              <a:latin typeface="Cascadia Mono" pitchFamily="49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4355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D767-0DF6-0E38-7A06-F81A80B6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implementation</a:t>
            </a:r>
            <a:endParaRPr lang="ru-RU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DD0E1-FDDB-89C6-8761-25FC4859C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custGeom>
            <a:avLst>
              <a:gd name="f0" fmla="val 192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457200" lvl="1" indent="0" hangingPunct="0">
              <a:lnSpc>
                <a:spcPct val="100000"/>
              </a:lnSpc>
              <a:buNone/>
              <a:defRPr sz="1600">
                <a:latin typeface="Cascadia Mono" pitchFamily="49"/>
              </a:defRPr>
            </a:pPr>
            <a:r>
              <a:rPr lang="de-DE" sz="16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ascadia Mono" pitchFamily="49"/>
                <a:ea typeface="Andale Sans UI" pitchFamily="2"/>
                <a:cs typeface="Tahoma" pitchFamily="2"/>
              </a:rPr>
              <a:t>int N, M;</a:t>
            </a:r>
          </a:p>
          <a:p>
            <a:pPr marL="457200" lvl="1" indent="0" hangingPunct="0">
              <a:buNone/>
              <a:defRPr sz="1600">
                <a:latin typeface="Cascadia Mono" pitchFamily="49"/>
              </a:defRPr>
            </a:pPr>
            <a:r>
              <a:rPr lang="en-US" sz="1600" b="0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ascadia Mono" pitchFamily="49"/>
                <a:ea typeface="Andale Sans UI" pitchFamily="2"/>
                <a:cs typeface="Tahoma" pitchFamily="2"/>
              </a:rPr>
              <a:t>cin</a:t>
            </a:r>
            <a:r>
              <a:rPr lang="en-US" sz="16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ascadia Mono" pitchFamily="49"/>
                <a:ea typeface="Andale Sans UI" pitchFamily="2"/>
                <a:cs typeface="Tahoma" pitchFamily="2"/>
              </a:rPr>
              <a:t> &gt;&gt; N &gt;&gt; M; 	</a:t>
            </a:r>
            <a:r>
              <a:rPr lang="de-DE" sz="1600" b="0" i="0" u="none" strike="noStrike" kern="1200" dirty="0">
                <a:ln>
                  <a:noFill/>
                </a:ln>
                <a:solidFill>
                  <a:srgbClr val="006600"/>
                </a:solidFill>
                <a:latin typeface="Cascadia Mono" pitchFamily="49"/>
                <a:ea typeface="Andale Sans UI" pitchFamily="2"/>
                <a:cs typeface="Tahoma" pitchFamily="2"/>
              </a:rPr>
              <a:t>// </a:t>
            </a:r>
            <a:r>
              <a:rPr lang="en-US" sz="1600" b="0" i="0" u="none" strike="noStrike" kern="1200" dirty="0">
                <a:ln>
                  <a:noFill/>
                </a:ln>
                <a:solidFill>
                  <a:srgbClr val="006600"/>
                </a:solidFill>
                <a:latin typeface="Cascadia Mono" pitchFamily="49"/>
                <a:ea typeface="Andale Sans UI" pitchFamily="2"/>
                <a:cs typeface="Tahoma" pitchFamily="2"/>
              </a:rPr>
              <a:t>Input number of vertices and edges</a:t>
            </a:r>
          </a:p>
          <a:p>
            <a:pPr marL="457200" lvl="1" indent="0" hangingPunct="0">
              <a:buNone/>
              <a:defRPr sz="1600">
                <a:latin typeface="Cascadia Mono" pitchFamily="49"/>
              </a:defRPr>
            </a:pPr>
            <a:endParaRPr lang="en-US" sz="1600" dirty="0">
              <a:solidFill>
                <a:srgbClr val="000000"/>
              </a:solidFill>
              <a:latin typeface="Cascadia Mono" pitchFamily="49"/>
              <a:ea typeface="Andale Sans UI" pitchFamily="2"/>
              <a:cs typeface="Tahoma" pitchFamily="2"/>
            </a:endParaRPr>
          </a:p>
          <a:p>
            <a:pPr marL="457200" lvl="1" indent="0" hangingPunct="0">
              <a:lnSpc>
                <a:spcPct val="100000"/>
              </a:lnSpc>
              <a:buNone/>
              <a:defRPr sz="1600">
                <a:latin typeface="Cascadia Mono" pitchFamily="49"/>
              </a:defRPr>
            </a:pPr>
            <a:r>
              <a:rPr lang="en-US" sz="16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ascadia Mono" pitchFamily="49"/>
                <a:ea typeface="Andale Sans UI" pitchFamily="2"/>
                <a:cs typeface="Tahoma" pitchFamily="2"/>
              </a:rPr>
              <a:t>vector&lt;vector&lt;Edge&gt;&gt; graph(N); </a:t>
            </a:r>
            <a:r>
              <a:rPr lang="de-DE" sz="1600" b="0" i="0" u="none" strike="noStrike" kern="1200" dirty="0">
                <a:ln>
                  <a:noFill/>
                </a:ln>
                <a:solidFill>
                  <a:srgbClr val="006600"/>
                </a:solidFill>
                <a:latin typeface="Cascadia Mono" pitchFamily="49"/>
                <a:ea typeface="Andale Sans UI" pitchFamily="2"/>
                <a:cs typeface="Tahoma" pitchFamily="2"/>
              </a:rPr>
              <a:t>// </a:t>
            </a:r>
            <a:r>
              <a:rPr lang="en-US" sz="1600" b="0" i="0" u="none" strike="noStrike" kern="1200" dirty="0">
                <a:ln>
                  <a:noFill/>
                </a:ln>
                <a:solidFill>
                  <a:srgbClr val="006600"/>
                </a:solidFill>
                <a:latin typeface="Cascadia Mono" pitchFamily="49"/>
                <a:ea typeface="Andale Sans UI" pitchFamily="2"/>
                <a:cs typeface="Tahoma" pitchFamily="2"/>
              </a:rPr>
              <a:t>Adjacency list representation of the graph</a:t>
            </a:r>
            <a:endParaRPr lang="en-US" sz="1600" b="0" i="0" u="none" strike="noStrike" kern="1200" dirty="0">
              <a:ln>
                <a:noFill/>
              </a:ln>
              <a:solidFill>
                <a:srgbClr val="000000"/>
              </a:solidFill>
              <a:latin typeface="Cascadia Mono" pitchFamily="49"/>
              <a:ea typeface="Andale Sans UI" pitchFamily="2"/>
              <a:cs typeface="Tahoma" pitchFamily="2"/>
            </a:endParaRPr>
          </a:p>
          <a:p>
            <a:pPr marL="457200" lvl="1" indent="0" hangingPunct="0">
              <a:lnSpc>
                <a:spcPct val="100000"/>
              </a:lnSpc>
              <a:buNone/>
              <a:defRPr sz="1600">
                <a:latin typeface="Cascadia Mono" pitchFamily="49"/>
              </a:defRPr>
            </a:pPr>
            <a:r>
              <a:rPr lang="en-US" sz="16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ascadia Mono" pitchFamily="49"/>
                <a:ea typeface="Andale Sans UI" pitchFamily="2"/>
                <a:cs typeface="Tahoma" pitchFamily="2"/>
              </a:rPr>
              <a:t>	</a:t>
            </a:r>
            <a:endParaRPr lang="en-US" sz="1600" dirty="0">
              <a:solidFill>
                <a:srgbClr val="000000"/>
              </a:solidFill>
              <a:latin typeface="Cascadia Mono" pitchFamily="49"/>
              <a:ea typeface="Andale Sans UI" pitchFamily="2"/>
              <a:cs typeface="Tahoma" pitchFamily="2"/>
            </a:endParaRPr>
          </a:p>
          <a:p>
            <a:pPr marL="457200" lvl="1" indent="0" hangingPunct="0">
              <a:lnSpc>
                <a:spcPct val="100000"/>
              </a:lnSpc>
              <a:buNone/>
              <a:defRPr sz="1600">
                <a:latin typeface="Cascadia Mono" pitchFamily="49"/>
              </a:defRPr>
            </a:pPr>
            <a:r>
              <a:rPr lang="de-DE" sz="1600" b="0" i="0" u="none" strike="noStrike" kern="1200" dirty="0">
                <a:ln>
                  <a:noFill/>
                </a:ln>
                <a:solidFill>
                  <a:srgbClr val="006600"/>
                </a:solidFill>
                <a:latin typeface="Cascadia Mono" pitchFamily="49"/>
                <a:ea typeface="Andale Sans UI" pitchFamily="2"/>
                <a:cs typeface="Tahoma" pitchFamily="2"/>
              </a:rPr>
              <a:t>// </a:t>
            </a:r>
            <a:r>
              <a:rPr lang="en-US" sz="1600" b="0" i="0" u="none" strike="noStrike" kern="1200" dirty="0">
                <a:ln>
                  <a:noFill/>
                </a:ln>
                <a:solidFill>
                  <a:srgbClr val="006600"/>
                </a:solidFill>
                <a:latin typeface="Cascadia Mono" pitchFamily="49"/>
                <a:ea typeface="Andale Sans UI" pitchFamily="2"/>
                <a:cs typeface="Tahoma" pitchFamily="2"/>
              </a:rPr>
              <a:t>Input edges and weights</a:t>
            </a:r>
          </a:p>
          <a:p>
            <a:pPr marL="457200" lvl="1" indent="0" hangingPunct="0">
              <a:lnSpc>
                <a:spcPct val="100000"/>
              </a:lnSpc>
              <a:buNone/>
              <a:defRPr sz="1600">
                <a:latin typeface="Cascadia Mono" pitchFamily="49"/>
              </a:defRPr>
            </a:pPr>
            <a:r>
              <a:rPr lang="de-DE" sz="1600" b="0" i="1" u="none" strike="noStrike" kern="1200" dirty="0">
                <a:ln>
                  <a:noFill/>
                </a:ln>
                <a:solidFill>
                  <a:srgbClr val="6666FF"/>
                </a:solidFill>
                <a:latin typeface="Liberation Mono" pitchFamily="49"/>
                <a:ea typeface="Andale Sans UI" pitchFamily="2"/>
                <a:cs typeface="Tahoma" pitchFamily="2"/>
              </a:rPr>
              <a:t>for</a:t>
            </a:r>
            <a:r>
              <a:rPr lang="en-US" sz="16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(int </a:t>
            </a:r>
            <a:r>
              <a:rPr lang="en-US" sz="1600" dirty="0" err="1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600" dirty="0" err="1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&lt; M; ++</a:t>
            </a:r>
            <a:r>
              <a:rPr lang="en-US" sz="1600" dirty="0" err="1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600" dirty="0">
              <a:effectLst/>
              <a:latin typeface="Cascadia Mon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       int u, v, k;</a:t>
            </a:r>
            <a:endParaRPr lang="ru-RU" sz="1600" dirty="0">
              <a:effectLst/>
              <a:latin typeface="Cascadia Mon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US" sz="16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&gt;&gt; u &gt;&gt; v &gt;&gt; k;</a:t>
            </a:r>
            <a:endParaRPr lang="ru-RU" sz="1600" dirty="0">
              <a:effectLst/>
              <a:latin typeface="Cascadia Mon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       graph[u].</a:t>
            </a:r>
            <a:r>
              <a:rPr lang="en-US" sz="1600" dirty="0" err="1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push_back</a:t>
            </a:r>
            <a:r>
              <a:rPr lang="en-US" sz="16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({v, k}); </a:t>
            </a:r>
            <a:r>
              <a:rPr lang="en-US" sz="1600" b="0" i="0" u="none" strike="noStrike" kern="1200" dirty="0">
                <a:ln>
                  <a:noFill/>
                </a:ln>
                <a:solidFill>
                  <a:srgbClr val="006600"/>
                </a:solidFill>
                <a:latin typeface="Cascadia Mono" pitchFamily="49"/>
                <a:ea typeface="Andale Sans UI" pitchFamily="2"/>
                <a:cs typeface="Tahoma" pitchFamily="2"/>
              </a:rPr>
              <a:t>// Add directed edge from u to v with weight k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600" dirty="0">
              <a:effectLst/>
              <a:latin typeface="Cascadia Mono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9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078A-4438-AA1D-C3A4-82FA06B8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8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shortest path we will use Floyd-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Warshall’s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algorithm. Algorithm implementation</a:t>
            </a:r>
            <a:endParaRPr lang="ru-RU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29866-A8C7-9370-22E4-BAA4A5249F23}"/>
              </a:ext>
            </a:extLst>
          </p:cNvPr>
          <p:cNvSpPr txBox="1">
            <a:spLocks/>
          </p:cNvSpPr>
          <p:nvPr/>
        </p:nvSpPr>
        <p:spPr>
          <a:xfrm>
            <a:off x="990600" y="1566400"/>
            <a:ext cx="10515600" cy="5050761"/>
          </a:xfrm>
          <a:custGeom>
            <a:avLst>
              <a:gd name="f0" fmla="val 192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5000" rIns="90000" bIns="45000" rtlCol="0" anchor="t" anchorCtr="0" compatLnSpc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Function to compute all pairs shortest paths using Floyd </a:t>
            </a:r>
            <a:r>
              <a:rPr lang="en-US" sz="1600" dirty="0" err="1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Warshall</a:t>
            </a:r>
            <a:r>
              <a:rPr lang="en-US" sz="16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</a:t>
            </a:r>
            <a:endParaRPr lang="ru-RU" sz="16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vector&lt;vector&lt;int&gt;&gt; </a:t>
            </a:r>
            <a:r>
              <a:rPr lang="en-US" sz="1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floydWarshall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(const vector&lt;vector&lt;Edge&gt;&gt;&amp; graph, int n) {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Initialize distance matrix with maximum values</a:t>
            </a:r>
            <a:endParaRPr lang="ru-RU" sz="16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vector&lt;vector&lt;int&gt;&gt;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(n, vector&lt;int&gt;(n, INF));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// Update distances with edge weights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(int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n; ++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(const Edge&amp; edge : graph[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]) {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][edge.to] =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edge.weight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9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 descr="&#10;">
            <a:extLst>
              <a:ext uri="{FF2B5EF4-FFF2-40B4-BE49-F238E27FC236}">
                <a16:creationId xmlns:a16="http://schemas.microsoft.com/office/drawing/2014/main" id="{714DAFAC-B89F-7430-B0FD-8D31AA690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4703"/>
            <a:ext cx="10515600" cy="5502260"/>
          </a:xfrm>
          <a:custGeom>
            <a:avLst>
              <a:gd name="f0" fmla="val 192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// Floyd </a:t>
            </a:r>
            <a:r>
              <a:rPr lang="en-US" sz="1400" dirty="0" err="1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Warshall</a:t>
            </a:r>
            <a:r>
              <a:rPr lang="en-US" sz="14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</a:t>
            </a:r>
            <a:endParaRPr lang="ru-RU" sz="14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(int k = 0; k &lt; n; ++k) {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n; ++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(int j = 0; j &lt; n; ++j) {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4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][k] != INF &amp;&amp;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[k][j] != INF &amp;&amp;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][k] +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[k][j] &lt;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][j]) {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][j] =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][k] +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[k][j];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 </a:t>
            </a:r>
            <a:r>
              <a:rPr lang="en-US" sz="14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Return all pairs shortest paths matrix</a:t>
            </a:r>
            <a:endParaRPr lang="ru-RU" sz="14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300" b="0" i="0" u="none" strike="noStrike" kern="1200" dirty="0">
              <a:ln>
                <a:noFill/>
              </a:ln>
              <a:solidFill>
                <a:srgbClr val="006600"/>
              </a:solidFill>
              <a:latin typeface="Cascadia Mono" pitchFamily="49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7458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BB3C-3C3F-D595-6234-61D6CBCE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6" y="16207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Floyd-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Warshall’s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algorithm on our Graph</a:t>
            </a:r>
            <a:endParaRPr lang="ru-RU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FAC49A-45F7-C11E-D265-61FFBE2F7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9" y="1390496"/>
            <a:ext cx="7239000" cy="5305425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C3FF1FD-8791-EF08-D923-D3DC8170E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549856"/>
              </p:ext>
            </p:extLst>
          </p:nvPr>
        </p:nvGraphicFramePr>
        <p:xfrm>
          <a:off x="7546018" y="1437168"/>
          <a:ext cx="4474347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181">
                  <a:extLst>
                    <a:ext uri="{9D8B030D-6E8A-4147-A177-3AD203B41FA5}">
                      <a16:colId xmlns:a16="http://schemas.microsoft.com/office/drawing/2014/main" val="2546475244"/>
                    </a:ext>
                  </a:extLst>
                </a:gridCol>
                <a:gridCol w="344181">
                  <a:extLst>
                    <a:ext uri="{9D8B030D-6E8A-4147-A177-3AD203B41FA5}">
                      <a16:colId xmlns:a16="http://schemas.microsoft.com/office/drawing/2014/main" val="2461073019"/>
                    </a:ext>
                  </a:extLst>
                </a:gridCol>
                <a:gridCol w="344181">
                  <a:extLst>
                    <a:ext uri="{9D8B030D-6E8A-4147-A177-3AD203B41FA5}">
                      <a16:colId xmlns:a16="http://schemas.microsoft.com/office/drawing/2014/main" val="86894912"/>
                    </a:ext>
                  </a:extLst>
                </a:gridCol>
                <a:gridCol w="344181">
                  <a:extLst>
                    <a:ext uri="{9D8B030D-6E8A-4147-A177-3AD203B41FA5}">
                      <a16:colId xmlns:a16="http://schemas.microsoft.com/office/drawing/2014/main" val="3520919529"/>
                    </a:ext>
                  </a:extLst>
                </a:gridCol>
                <a:gridCol w="344181">
                  <a:extLst>
                    <a:ext uri="{9D8B030D-6E8A-4147-A177-3AD203B41FA5}">
                      <a16:colId xmlns:a16="http://schemas.microsoft.com/office/drawing/2014/main" val="1224289776"/>
                    </a:ext>
                  </a:extLst>
                </a:gridCol>
                <a:gridCol w="344181">
                  <a:extLst>
                    <a:ext uri="{9D8B030D-6E8A-4147-A177-3AD203B41FA5}">
                      <a16:colId xmlns:a16="http://schemas.microsoft.com/office/drawing/2014/main" val="1626721789"/>
                    </a:ext>
                  </a:extLst>
                </a:gridCol>
                <a:gridCol w="344181">
                  <a:extLst>
                    <a:ext uri="{9D8B030D-6E8A-4147-A177-3AD203B41FA5}">
                      <a16:colId xmlns:a16="http://schemas.microsoft.com/office/drawing/2014/main" val="1720704248"/>
                    </a:ext>
                  </a:extLst>
                </a:gridCol>
                <a:gridCol w="344181">
                  <a:extLst>
                    <a:ext uri="{9D8B030D-6E8A-4147-A177-3AD203B41FA5}">
                      <a16:colId xmlns:a16="http://schemas.microsoft.com/office/drawing/2014/main" val="3244426670"/>
                    </a:ext>
                  </a:extLst>
                </a:gridCol>
                <a:gridCol w="344181">
                  <a:extLst>
                    <a:ext uri="{9D8B030D-6E8A-4147-A177-3AD203B41FA5}">
                      <a16:colId xmlns:a16="http://schemas.microsoft.com/office/drawing/2014/main" val="51637758"/>
                    </a:ext>
                  </a:extLst>
                </a:gridCol>
                <a:gridCol w="344181">
                  <a:extLst>
                    <a:ext uri="{9D8B030D-6E8A-4147-A177-3AD203B41FA5}">
                      <a16:colId xmlns:a16="http://schemas.microsoft.com/office/drawing/2014/main" val="4211508142"/>
                    </a:ext>
                  </a:extLst>
                </a:gridCol>
                <a:gridCol w="344181">
                  <a:extLst>
                    <a:ext uri="{9D8B030D-6E8A-4147-A177-3AD203B41FA5}">
                      <a16:colId xmlns:a16="http://schemas.microsoft.com/office/drawing/2014/main" val="1876373510"/>
                    </a:ext>
                  </a:extLst>
                </a:gridCol>
                <a:gridCol w="344181">
                  <a:extLst>
                    <a:ext uri="{9D8B030D-6E8A-4147-A177-3AD203B41FA5}">
                      <a16:colId xmlns:a16="http://schemas.microsoft.com/office/drawing/2014/main" val="3720770903"/>
                    </a:ext>
                  </a:extLst>
                </a:gridCol>
                <a:gridCol w="344175">
                  <a:extLst>
                    <a:ext uri="{9D8B030D-6E8A-4147-A177-3AD203B41FA5}">
                      <a16:colId xmlns:a16="http://schemas.microsoft.com/office/drawing/2014/main" val="1533956526"/>
                    </a:ext>
                  </a:extLst>
                </a:gridCol>
              </a:tblGrid>
              <a:tr h="195600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0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2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3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4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5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6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7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8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9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10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11</a:t>
                      </a:r>
                      <a:endParaRPr lang="ru-RU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68228"/>
                  </a:ext>
                </a:extLst>
              </a:tr>
              <a:tr h="244896">
                <a:tc>
                  <a:txBody>
                    <a:bodyPr/>
                    <a:lstStyle/>
                    <a:p>
                      <a:r>
                        <a:rPr lang="en-US" sz="1100" b="1" dirty="0"/>
                        <a:t>0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32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07519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1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endParaRPr lang="ru-RU" sz="1100" dirty="0"/>
                    </a:p>
                    <a:p>
                      <a:r>
                        <a:rPr lang="en-US" sz="1100" dirty="0"/>
                        <a:t> 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59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27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532983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2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49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52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644295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3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47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68237"/>
                  </a:ext>
                </a:extLst>
              </a:tr>
              <a:tr h="195600">
                <a:tc>
                  <a:txBody>
                    <a:bodyPr/>
                    <a:lstStyle/>
                    <a:p>
                      <a:r>
                        <a:rPr lang="en-US" sz="1100" b="1" dirty="0"/>
                        <a:t>4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35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92335"/>
                  </a:ext>
                </a:extLst>
              </a:tr>
              <a:tr h="187635">
                <a:tc>
                  <a:txBody>
                    <a:bodyPr/>
                    <a:lstStyle/>
                    <a:p>
                      <a:r>
                        <a:rPr lang="en-US" sz="1100" b="1" dirty="0"/>
                        <a:t>5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694437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6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48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55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975407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7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370489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8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37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34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41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43811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9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38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45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1723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10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32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37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35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52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56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21513"/>
                  </a:ext>
                </a:extLst>
              </a:tr>
              <a:tr h="326000">
                <a:tc>
                  <a:txBody>
                    <a:bodyPr/>
                    <a:lstStyle/>
                    <a:p>
                      <a:r>
                        <a:rPr lang="en-US" sz="1100" b="1" dirty="0"/>
                        <a:t>11</a:t>
                      </a:r>
                      <a:endParaRPr lang="ru-RU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29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34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57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ru-RU" sz="1100" dirty="0"/>
                    </a:p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61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73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16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8205-0E41-F42B-0320-D924D25E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154"/>
            <a:ext cx="10515600" cy="132556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Bus operation</a:t>
            </a:r>
            <a:endParaRPr lang="ru-RU" dirty="0"/>
          </a:p>
        </p:txBody>
      </p:sp>
      <p:sp>
        <p:nvSpPr>
          <p:cNvPr id="4" name="Content Placeholder 3" descr="&#10;">
            <a:extLst>
              <a:ext uri="{FF2B5EF4-FFF2-40B4-BE49-F238E27FC236}">
                <a16:creationId xmlns:a16="http://schemas.microsoft.com/office/drawing/2014/main" id="{9E0AD043-9774-9CC6-8604-EEDBEB5BE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557422"/>
          </a:xfrm>
          <a:custGeom>
            <a:avLst>
              <a:gd name="f0" fmla="val 192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457200" lvl="1" indent="0" hangingPunct="0">
              <a:lnSpc>
                <a:spcPct val="100000"/>
              </a:lnSpc>
              <a:buNone/>
              <a:defRPr sz="1600">
                <a:latin typeface="Cascadia Mono" pitchFamily="49"/>
              </a:defRPr>
            </a:pPr>
            <a:r>
              <a:rPr lang="en-US" sz="1100" b="0" i="0" u="none" strike="noStrike" kern="1200" dirty="0">
                <a:ln>
                  <a:noFill/>
                </a:ln>
                <a:solidFill>
                  <a:srgbClr val="006600"/>
                </a:solidFill>
                <a:latin typeface="Cascadia Mono"/>
                <a:ea typeface="Andale Sans UI" pitchFamily="2"/>
                <a:cs typeface="Tahoma" pitchFamily="2"/>
              </a:rPr>
              <a:t>// Compute all pairs shortest paths using Floyd </a:t>
            </a:r>
            <a:r>
              <a:rPr lang="en-US" sz="1100" b="0" i="0" u="none" strike="noStrike" kern="1200" dirty="0" err="1">
                <a:ln>
                  <a:noFill/>
                </a:ln>
                <a:solidFill>
                  <a:srgbClr val="006600"/>
                </a:solidFill>
                <a:latin typeface="Cascadia Mono"/>
                <a:ea typeface="Andale Sans UI" pitchFamily="2"/>
                <a:cs typeface="Tahoma" pitchFamily="2"/>
              </a:rPr>
              <a:t>Warshall</a:t>
            </a:r>
            <a:r>
              <a:rPr lang="en-US" sz="1100" b="0" i="0" u="none" strike="noStrike" kern="1200" dirty="0">
                <a:ln>
                  <a:noFill/>
                </a:ln>
                <a:solidFill>
                  <a:srgbClr val="006600"/>
                </a:solidFill>
                <a:latin typeface="Cascadia Mono"/>
                <a:ea typeface="Andale Sans UI" pitchFamily="2"/>
                <a:cs typeface="Tahoma" pitchFamily="2"/>
              </a:rPr>
              <a:t> algorithm</a:t>
            </a:r>
          </a:p>
          <a:p>
            <a:pPr marL="457200" lvl="1" indent="0" hangingPunct="0">
              <a:lnSpc>
                <a:spcPct val="100000"/>
              </a:lnSpc>
              <a:buNone/>
              <a:defRPr sz="1600">
                <a:latin typeface="Cascadia Mono" pitchFamily="49"/>
              </a:defRPr>
            </a:pPr>
            <a:r>
              <a:rPr lang="en-US" sz="11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ascadia Mono"/>
                <a:ea typeface="Andale Sans UI" pitchFamily="2"/>
                <a:cs typeface="Tahoma" pitchFamily="2"/>
              </a:rPr>
              <a:t>vector&lt;vector&lt;int&gt;&gt; </a:t>
            </a:r>
            <a:r>
              <a:rPr lang="en-US" sz="1100" b="0" i="0" u="none" strike="noStrike" kern="1200" dirty="0" err="1">
                <a:ln>
                  <a:noFill/>
                </a:ln>
                <a:solidFill>
                  <a:srgbClr val="000000"/>
                </a:solidFill>
                <a:latin typeface="Cascadia Mono"/>
                <a:ea typeface="Andale Sans UI" pitchFamily="2"/>
                <a:cs typeface="Tahoma" pitchFamily="2"/>
              </a:rPr>
              <a:t>shortestPaths</a:t>
            </a:r>
            <a:r>
              <a:rPr lang="en-US" sz="11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ascadia Mono"/>
                <a:ea typeface="Andale Sans UI" pitchFamily="2"/>
                <a:cs typeface="Tahoma" pitchFamily="2"/>
              </a:rPr>
              <a:t> = </a:t>
            </a:r>
            <a:r>
              <a:rPr lang="en-US" sz="1100" b="0" i="0" u="none" strike="noStrike" kern="1200" dirty="0" err="1">
                <a:ln>
                  <a:noFill/>
                </a:ln>
                <a:solidFill>
                  <a:srgbClr val="FF0000"/>
                </a:solidFill>
                <a:latin typeface="Cascadia Mono"/>
                <a:ea typeface="Andale Sans UI" pitchFamily="2"/>
                <a:cs typeface="Tahoma" pitchFamily="2"/>
              </a:rPr>
              <a:t>floydWarshall</a:t>
            </a:r>
            <a:r>
              <a:rPr lang="en-US" sz="11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ascadia Mono"/>
                <a:ea typeface="Andale Sans UI" pitchFamily="2"/>
                <a:cs typeface="Tahoma" pitchFamily="2"/>
              </a:rPr>
              <a:t>(graph, N); </a:t>
            </a:r>
          </a:p>
          <a:p>
            <a:pPr marL="457200" lvl="1" indent="0" hangingPunct="0">
              <a:lnSpc>
                <a:spcPct val="100000"/>
              </a:lnSpc>
              <a:buNone/>
              <a:defRPr sz="1600">
                <a:latin typeface="Cascadia Mono" pitchFamily="49"/>
              </a:defRPr>
            </a:pPr>
            <a:r>
              <a:rPr lang="en-US" sz="11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Cascadia Mono"/>
                <a:ea typeface="Andale Sans UI" pitchFamily="2"/>
                <a:cs typeface="Tahoma" pitchFamily="2"/>
              </a:rPr>
              <a:t>vector&lt;vector&lt;pair&lt;int, int&gt;&gt;&gt; buses; </a:t>
            </a:r>
            <a:r>
              <a:rPr lang="de-DE" sz="1100" b="0" i="0" u="none" strike="noStrike" kern="1200" dirty="0">
                <a:ln>
                  <a:noFill/>
                </a:ln>
                <a:solidFill>
                  <a:srgbClr val="006600"/>
                </a:solidFill>
                <a:latin typeface="Cascadia Mono"/>
                <a:ea typeface="Andale Sans UI" pitchFamily="2"/>
                <a:cs typeface="Tahoma" pitchFamily="2"/>
              </a:rPr>
              <a:t>// </a:t>
            </a:r>
            <a:r>
              <a:rPr lang="en-US" sz="1100" b="0" i="0" u="none" strike="noStrike" kern="1200" dirty="0">
                <a:ln>
                  <a:noFill/>
                </a:ln>
                <a:solidFill>
                  <a:srgbClr val="006600"/>
                </a:solidFill>
                <a:latin typeface="Cascadia Mono"/>
                <a:ea typeface="Andale Sans UI" pitchFamily="2"/>
                <a:cs typeface="Tahoma" pitchFamily="2"/>
              </a:rPr>
              <a:t>Vector to store buses and their destinations</a:t>
            </a:r>
            <a:endParaRPr lang="en-US" sz="1100" dirty="0">
              <a:solidFill>
                <a:srgbClr val="006600"/>
              </a:solidFill>
              <a:latin typeface="Cascadia Mono"/>
              <a:ea typeface="Andale Sans UI" pitchFamily="2"/>
              <a:cs typeface="Tahoma" pitchFamily="2"/>
            </a:endParaRPr>
          </a:p>
          <a:p>
            <a:pPr marL="457200" lvl="1" indent="0" hangingPunct="0">
              <a:lnSpc>
                <a:spcPct val="100000"/>
              </a:lnSpc>
              <a:buNone/>
              <a:defRPr sz="1600">
                <a:latin typeface="Cascadia Mono" pitchFamily="49"/>
              </a:defRPr>
            </a:pPr>
            <a:r>
              <a:rPr lang="en-US" sz="1100" dirty="0">
                <a:solidFill>
                  <a:srgbClr val="000000"/>
                </a:solidFill>
                <a:latin typeface="Cascadia Mono"/>
                <a:ea typeface="Andale Sans UI" pitchFamily="2"/>
                <a:cs typeface="Tahoma" pitchFamily="2"/>
              </a:rPr>
              <a:t>string operation; </a:t>
            </a:r>
            <a:r>
              <a:rPr lang="de-DE" sz="1100" b="0" i="0" u="none" strike="noStrike" kern="1200" dirty="0">
                <a:ln>
                  <a:noFill/>
                </a:ln>
                <a:solidFill>
                  <a:srgbClr val="3A6D3A"/>
                </a:solidFill>
                <a:latin typeface="Cascadia Mono"/>
                <a:ea typeface="Andale Sans UI" pitchFamily="2"/>
                <a:cs typeface="Tahoma" pitchFamily="2"/>
              </a:rPr>
              <a:t>// Operation to perform</a:t>
            </a:r>
            <a:endParaRPr lang="de-DE" sz="1100" dirty="0">
              <a:solidFill>
                <a:srgbClr val="3A6D3A"/>
              </a:solidFill>
              <a:latin typeface="Cascadia Mono"/>
              <a:ea typeface="Andale Sans UI" pitchFamily="2"/>
              <a:cs typeface="Tahoma" pitchFamily="2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6666FF"/>
                </a:solidFill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11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100" dirty="0" err="1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US" sz="11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&gt;&gt; operation) {</a:t>
            </a:r>
            <a:endParaRPr lang="ru-RU" sz="1100" dirty="0">
              <a:effectLst/>
              <a:latin typeface="Cascadia Mon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6666FF"/>
                </a:solidFill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(operation == "</a:t>
            </a:r>
            <a:r>
              <a:rPr lang="en-US" sz="1100" dirty="0" err="1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add_bus</a:t>
            </a:r>
            <a:r>
              <a:rPr lang="en-US" sz="11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") {</a:t>
            </a:r>
            <a:endParaRPr lang="ru-RU" sz="1100" dirty="0">
              <a:effectLst/>
              <a:latin typeface="Cascadia Mon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           int k, A;</a:t>
            </a:r>
            <a:endParaRPr lang="ru-RU" sz="1100" dirty="0">
              <a:effectLst/>
              <a:latin typeface="Cascadia Mon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100" dirty="0" err="1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US" sz="11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&gt;&gt; k &gt;&gt; A;  </a:t>
            </a:r>
            <a:r>
              <a:rPr lang="en-US" sz="1100" dirty="0">
                <a:solidFill>
                  <a:srgbClr val="006600"/>
                </a:solidFill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// Input number of destinations and starting vertex</a:t>
            </a:r>
            <a:endParaRPr lang="ru-RU" sz="1100" dirty="0">
              <a:solidFill>
                <a:srgbClr val="006600"/>
              </a:solidFill>
              <a:effectLst/>
              <a:latin typeface="Cascadia Mon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           vector&lt;pair&lt;int, int&gt;&gt; </a:t>
            </a:r>
            <a:r>
              <a:rPr lang="en-US" sz="1100" dirty="0" err="1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destination_times</a:t>
            </a:r>
            <a:r>
              <a:rPr lang="en-US" sz="11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;  </a:t>
            </a:r>
            <a:r>
              <a:rPr lang="en-US" sz="1100" dirty="0">
                <a:solidFill>
                  <a:srgbClr val="006600"/>
                </a:solidFill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// Vector to store destinations and durations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6600"/>
                </a:solidFill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// Input destinations and initialize durations to 0</a:t>
            </a:r>
            <a:endParaRPr lang="ru-RU" sz="1100" dirty="0">
              <a:solidFill>
                <a:srgbClr val="006600"/>
              </a:solidFill>
              <a:effectLst/>
              <a:latin typeface="Cascadia Mon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100" dirty="0">
                <a:solidFill>
                  <a:srgbClr val="6666FF"/>
                </a:solidFill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1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(int </a:t>
            </a:r>
            <a:r>
              <a:rPr lang="en-US" sz="1100" dirty="0" err="1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100" dirty="0" err="1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&lt; k; ++</a:t>
            </a:r>
            <a:r>
              <a:rPr lang="en-US" sz="1100" dirty="0" err="1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100" dirty="0">
              <a:effectLst/>
              <a:latin typeface="Cascadia Mon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               int B;</a:t>
            </a:r>
            <a:endParaRPr lang="ru-RU" sz="1100" dirty="0">
              <a:effectLst/>
              <a:latin typeface="Cascadia Mon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US" sz="11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&gt;&gt; B;</a:t>
            </a:r>
            <a:endParaRPr lang="ru-RU" sz="1100" dirty="0">
              <a:effectLst/>
              <a:latin typeface="Cascadia Mon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destination_times.push_back</a:t>
            </a:r>
            <a:r>
              <a:rPr lang="en-US" sz="11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({B, 0});  </a:t>
            </a:r>
            <a:r>
              <a:rPr lang="en-US" sz="1100" dirty="0">
                <a:solidFill>
                  <a:srgbClr val="006600"/>
                </a:solidFill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// Add destination with initial duration 0</a:t>
            </a:r>
            <a:endParaRPr lang="ru-RU" sz="1100" dirty="0">
              <a:solidFill>
                <a:srgbClr val="006600"/>
              </a:solidFill>
              <a:effectLst/>
              <a:latin typeface="Cascadia Mon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scadia Mono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"Bus " &lt;&lt;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buses.size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" updated destinations and durations:" &lt;&lt;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100" dirty="0">
              <a:effectLst/>
              <a:latin typeface="Cascadia Mon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100" dirty="0">
              <a:effectLst/>
              <a:latin typeface="Cascadia Mono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1100" dirty="0">
              <a:solidFill>
                <a:srgbClr val="006600"/>
              </a:solidFill>
              <a:latin typeface="Cascadia Mono" pitchFamily="49"/>
              <a:ea typeface="Andale Sans UI" pitchFamily="2"/>
              <a:cs typeface="Tahoma" pitchFamily="2"/>
            </a:endParaRPr>
          </a:p>
          <a:p>
            <a:pPr marL="457200" lvl="1" indent="0" hangingPunct="0">
              <a:lnSpc>
                <a:spcPct val="100000"/>
              </a:lnSpc>
              <a:buNone/>
              <a:defRPr sz="1600">
                <a:latin typeface="Cascadia Mono" pitchFamily="49"/>
              </a:defRPr>
            </a:pPr>
            <a:endParaRPr lang="en-US" sz="1100" b="0" i="0" u="none" strike="noStrike" kern="1200" dirty="0">
              <a:ln>
                <a:noFill/>
              </a:ln>
              <a:solidFill>
                <a:srgbClr val="006600"/>
              </a:solidFill>
              <a:latin typeface="Cascadia Mono" pitchFamily="49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705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 descr="&#10;">
            <a:extLst>
              <a:ext uri="{FF2B5EF4-FFF2-40B4-BE49-F238E27FC236}">
                <a16:creationId xmlns:a16="http://schemas.microsoft.com/office/drawing/2014/main" id="{1081D78C-9810-8A1D-BA2B-AE07E49A8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984"/>
            <a:ext cx="10515600" cy="5812979"/>
          </a:xfrm>
          <a:custGeom>
            <a:avLst>
              <a:gd name="f0" fmla="val 192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Update durations and print updated destinations and durations</a:t>
            </a:r>
            <a:endParaRPr lang="ru-RU" sz="14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66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(const auto&amp;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dest_time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destination_times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int destination =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dest_time.first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int duration =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shortestPaths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[A][destination];  </a:t>
            </a:r>
            <a:r>
              <a:rPr lang="en-US" sz="14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Duration from starting vertex to destination</a:t>
            </a:r>
            <a:endParaRPr lang="ru-RU" sz="14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"Destination: " &lt;&lt; destination &lt;&lt; ", Duration: " &lt;&lt; duration &lt;&lt;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buses.push_back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destination_times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 </a:t>
            </a:r>
            <a:r>
              <a:rPr lang="en-US" sz="1400" dirty="0">
                <a:solidFill>
                  <a:srgbClr val="00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Add bus with updated destinations and durations</a:t>
            </a:r>
            <a:endParaRPr lang="ru-RU" sz="1400" dirty="0">
              <a:solidFill>
                <a:srgbClr val="00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700" b="0" i="0" u="none" strike="noStrike" kern="1200" dirty="0">
              <a:ln>
                <a:noFill/>
              </a:ln>
              <a:solidFill>
                <a:srgbClr val="006600"/>
              </a:solidFill>
              <a:latin typeface="Cascadia Mono" pitchFamily="49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6542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3015</Words>
  <Application>Microsoft Office PowerPoint</Application>
  <PresentationFormat>Widescreen</PresentationFormat>
  <Paragraphs>448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Cascadia Mono</vt:lpstr>
      <vt:lpstr>Liberation Mono</vt:lpstr>
      <vt:lpstr>Tahoma</vt:lpstr>
      <vt:lpstr>Office Theme</vt:lpstr>
      <vt:lpstr>Buses 4 </vt:lpstr>
      <vt:lpstr>Requirements of our program</vt:lpstr>
      <vt:lpstr>Libraries, structures and defining variables that we will use in our program</vt:lpstr>
      <vt:lpstr>Graph implementation</vt:lpstr>
      <vt:lpstr>For shortest path we will use Floyd-Warshall’s algorithm. Algorithm implementation</vt:lpstr>
      <vt:lpstr>PowerPoint Presentation</vt:lpstr>
      <vt:lpstr>Floyd-Warshall’s algorithm on our Graph</vt:lpstr>
      <vt:lpstr>Add Bus operation</vt:lpstr>
      <vt:lpstr>PowerPoint Presentation</vt:lpstr>
      <vt:lpstr>add_bus 3 0 4 7 11 ( 0-&gt;4, 0-&gt;7, 0-&gt;11)</vt:lpstr>
      <vt:lpstr>add_bus 3 0 9 3 8 ( 0-&gt;9, 0-&gt;3, 0-&gt;8)</vt:lpstr>
      <vt:lpstr>Construct Crossroad operation</vt:lpstr>
      <vt:lpstr>PowerPoint Presentation</vt:lpstr>
      <vt:lpstr>construct_crossroad 2 0 9 10 0 7 4  it means 2 new roads 0-&gt;9 with 10 duration and 0-&gt;7 with 4 duration Our graph will look like this</vt:lpstr>
      <vt:lpstr>So now we should recalculate the shortest paths for all buses with new destinations So for bus 0 (0-&gt;4, 0-&gt;7, 0-&gt;11) we will have this scene</vt:lpstr>
      <vt:lpstr>For bus 1 (0-&gt;9, 0-&gt;3, 0-&gt;8) we will have this scene</vt:lpstr>
      <vt:lpstr>Now for operation common_streets we need two functions, this is their implementation.</vt:lpstr>
      <vt:lpstr>PowerPoint Presentation</vt:lpstr>
      <vt:lpstr>PowerPoint Presentation</vt:lpstr>
      <vt:lpstr>Find Common Segment function</vt:lpstr>
      <vt:lpstr>PowerPoint Presentation</vt:lpstr>
      <vt:lpstr>PowerPoint Presentation</vt:lpstr>
      <vt:lpstr>PowerPoint Presentation</vt:lpstr>
      <vt:lpstr>Common Streets Operation</vt:lpstr>
      <vt:lpstr>PowerPoint Presentation</vt:lpstr>
      <vt:lpstr>common_streets 0 1 ( bus 0 and bus 1 common streets)</vt:lpstr>
      <vt:lpstr>We are comparing bus 0 all destinations paths with bus 1 all destinations path, after this operation we will have this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Buses 4 </dc:title>
  <dc:creator>User</dc:creator>
  <cp:lastModifiedBy>User</cp:lastModifiedBy>
  <cp:revision>18</cp:revision>
  <dcterms:created xsi:type="dcterms:W3CDTF">2024-04-06T16:24:11Z</dcterms:created>
  <dcterms:modified xsi:type="dcterms:W3CDTF">2024-04-07T15:51:10Z</dcterms:modified>
</cp:coreProperties>
</file>