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0" r:id="rId16"/>
    <p:sldId id="268" r:id="rId17"/>
    <p:sldId id="269" r:id="rId18"/>
    <p:sldId id="274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eclipse.org/JDT_UI/JUnit_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junit5/docs/current/user-guide/" TargetMode="External"/><Relationship Id="rId2" Type="http://schemas.openxmlformats.org/officeDocument/2006/relationships/hyperlink" Target="https://github.com/junit-team/junit4/wik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HN_HcjZa7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J</a:t>
            </a:r>
            <a:r>
              <a:rPr lang="pl-PL" b="1" dirty="0">
                <a:solidFill>
                  <a:srgbClr val="FF0000"/>
                </a:solidFill>
              </a:rPr>
              <a:t>Unit4</a:t>
            </a:r>
            <a:r>
              <a:rPr lang="pl-PL" b="1" dirty="0"/>
              <a:t>/J</a:t>
            </a:r>
            <a:r>
              <a:rPr lang="pl-PL" b="1" dirty="0">
                <a:solidFill>
                  <a:srgbClr val="FF0000"/>
                </a:solidFill>
              </a:rPr>
              <a:t>Unit5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5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features</a:t>
            </a:r>
            <a:endParaRPr lang="pl-PL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388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</a:t>
            </a:r>
            <a:r>
              <a:rPr lang="pl-PL" b="1" dirty="0">
                <a:solidFill>
                  <a:srgbClr val="FF0000"/>
                </a:solidFill>
              </a:rPr>
              <a:t>Unit4</a:t>
            </a:r>
            <a:r>
              <a:rPr lang="pl-PL" b="1" dirty="0"/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Theories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RunWith</a:t>
            </a:r>
            <a:r>
              <a:rPr lang="pl-PL" dirty="0"/>
              <a:t>(</a:t>
            </a:r>
            <a:r>
              <a:rPr lang="pl-PL" dirty="0" err="1"/>
              <a:t>Theories.class</a:t>
            </a:r>
            <a:r>
              <a:rPr lang="pl-PL" dirty="0"/>
              <a:t>)</a:t>
            </a:r>
          </a:p>
          <a:p>
            <a:endParaRPr lang="pl-PL" u="sng" dirty="0"/>
          </a:p>
          <a:p>
            <a:r>
              <a:rPr lang="pl-PL" dirty="0"/>
              <a:t>@</a:t>
            </a:r>
            <a:r>
              <a:rPr lang="pl-PL" dirty="0" err="1"/>
              <a:t>Theory</a:t>
            </a:r>
            <a:endParaRPr lang="pl-PL" dirty="0"/>
          </a:p>
          <a:p>
            <a:r>
              <a:rPr lang="pl-PL" dirty="0"/>
              <a:t>@</a:t>
            </a:r>
            <a:r>
              <a:rPr lang="pl-PL" dirty="0" err="1"/>
              <a:t>DataPoint</a:t>
            </a:r>
            <a:endParaRPr lang="pl-PL" dirty="0"/>
          </a:p>
          <a:p>
            <a:r>
              <a:rPr lang="pl-PL" dirty="0"/>
              <a:t>@</a:t>
            </a:r>
            <a:r>
              <a:rPr lang="pl-PL" dirty="0" err="1"/>
              <a:t>TestedOn</a:t>
            </a:r>
            <a:endParaRPr lang="pl-PL" dirty="0"/>
          </a:p>
          <a:p>
            <a:r>
              <a:rPr lang="pl-PL" dirty="0"/>
              <a:t>@</a:t>
            </a:r>
            <a:r>
              <a:rPr lang="pl-PL" dirty="0" err="1"/>
              <a:t>ParametersSuppliedBy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888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</a:t>
            </a:r>
            <a:r>
              <a:rPr lang="pl-PL" dirty="0">
                <a:solidFill>
                  <a:srgbClr val="FF0000"/>
                </a:solidFill>
              </a:rPr>
              <a:t>Unit5</a:t>
            </a:r>
            <a:r>
              <a:rPr lang="pl-PL" dirty="0"/>
              <a:t> 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why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pl-P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need</a:t>
            </a: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JUnit</a:t>
            </a: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JUnit4 was released a decade ago</a:t>
            </a:r>
            <a:endParaRPr lang="pl-PL" dirty="0"/>
          </a:p>
          <a:p>
            <a:endParaRPr lang="pl-PL" dirty="0"/>
          </a:p>
          <a:p>
            <a:r>
              <a:rPr lang="pl-PL" dirty="0"/>
              <a:t>T</a:t>
            </a:r>
            <a:r>
              <a:rPr lang="en-US" dirty="0" err="1"/>
              <a:t>esting</a:t>
            </a:r>
            <a:r>
              <a:rPr lang="en-US" dirty="0"/>
              <a:t> evolved since then, it is not just about writing unit tests.</a:t>
            </a:r>
            <a:endParaRPr lang="pl-PL" dirty="0"/>
          </a:p>
          <a:p>
            <a:endParaRPr lang="pl-PL" dirty="0"/>
          </a:p>
          <a:p>
            <a:r>
              <a:rPr lang="pl-PL" dirty="0" smtClean="0"/>
              <a:t>Lack of s</a:t>
            </a:r>
            <a:r>
              <a:rPr lang="en-US" dirty="0" err="1" smtClean="0"/>
              <a:t>upport</a:t>
            </a:r>
            <a:r>
              <a:rPr lang="en-US" dirty="0" smtClean="0"/>
              <a:t> </a:t>
            </a:r>
            <a:r>
              <a:rPr lang="pl-PL" dirty="0" smtClean="0"/>
              <a:t>for </a:t>
            </a:r>
            <a:r>
              <a:rPr lang="en-US" dirty="0" smtClean="0"/>
              <a:t>java </a:t>
            </a:r>
            <a:r>
              <a:rPr lang="en-US" dirty="0"/>
              <a:t>8 (streams, lambdas)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Known</a:t>
            </a:r>
            <a:r>
              <a:rPr lang="pl-PL" dirty="0"/>
              <a:t> JUnit4 </a:t>
            </a:r>
            <a:r>
              <a:rPr lang="pl-PL" dirty="0" err="1"/>
              <a:t>issues</a:t>
            </a:r>
            <a:endParaRPr lang="pl-PL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For </a:t>
            </a:r>
            <a:r>
              <a:rPr lang="pl-PL" dirty="0" err="1"/>
              <a:t>example</a:t>
            </a:r>
            <a:r>
              <a:rPr lang="pl-PL" dirty="0"/>
              <a:t> </a:t>
            </a:r>
            <a:r>
              <a:rPr lang="en-US" dirty="0"/>
              <a:t>runners are not </a:t>
            </a:r>
            <a:r>
              <a:rPr lang="en-US" dirty="0" err="1"/>
              <a:t>composable</a:t>
            </a:r>
            <a:r>
              <a:rPr lang="en-US" dirty="0"/>
              <a:t>: Parametrized + </a:t>
            </a:r>
            <a:r>
              <a:rPr lang="en-US" dirty="0" err="1"/>
              <a:t>SpringRunner</a:t>
            </a:r>
            <a:r>
              <a:rPr lang="en-US" dirty="0"/>
              <a:t> </a:t>
            </a:r>
            <a:r>
              <a:rPr lang="pl-PL" dirty="0"/>
              <a:t>--</a:t>
            </a:r>
            <a:r>
              <a:rPr lang="en-US" dirty="0"/>
              <a:t>&gt; no way</a:t>
            </a:r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SpringClassRule</a:t>
            </a:r>
            <a:r>
              <a:rPr lang="pl-PL" dirty="0"/>
              <a:t> / </a:t>
            </a:r>
            <a:r>
              <a:rPr lang="pl-PL" dirty="0" err="1"/>
              <a:t>SpringMethodRule</a:t>
            </a:r>
            <a:r>
              <a:rPr lang="pl-PL" dirty="0"/>
              <a:t> </a:t>
            </a:r>
            <a:r>
              <a:rPr lang="pl-PL" dirty="0" err="1"/>
              <a:t>instead</a:t>
            </a:r>
            <a:r>
              <a:rPr lang="pl-PL" dirty="0"/>
              <a:t> of SpringJUnit4ClassRunner</a:t>
            </a:r>
          </a:p>
          <a:p>
            <a:endParaRPr lang="en-US" dirty="0"/>
          </a:p>
          <a:p>
            <a:r>
              <a:rPr lang="pl-PL" dirty="0" smtClean="0"/>
              <a:t>We </a:t>
            </a:r>
            <a:r>
              <a:rPr lang="pl-PL" dirty="0" err="1" smtClean="0"/>
              <a:t>need</a:t>
            </a:r>
            <a:r>
              <a:rPr lang="pl-PL" dirty="0" smtClean="0"/>
              <a:t> m</a:t>
            </a:r>
            <a:r>
              <a:rPr lang="en-US" dirty="0" err="1" smtClean="0"/>
              <a:t>odularity</a:t>
            </a:r>
            <a:r>
              <a:rPr lang="en-US" dirty="0" smtClean="0"/>
              <a:t> </a:t>
            </a:r>
            <a:r>
              <a:rPr lang="en-US" dirty="0"/>
              <a:t>instead of current big ball of mud (</a:t>
            </a:r>
            <a:r>
              <a:rPr lang="en-US" b="1" dirty="0"/>
              <a:t>THE junit.jar</a:t>
            </a:r>
            <a:r>
              <a:rPr lang="pl-PL" b="1" dirty="0"/>
              <a:t>!</a:t>
            </a:r>
            <a:r>
              <a:rPr lang="en-US" dirty="0"/>
              <a:t>)</a:t>
            </a:r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IDEs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Eclipse</a:t>
            </a:r>
            <a:r>
              <a:rPr lang="pl-PL" dirty="0"/>
              <a:t>/</a:t>
            </a:r>
            <a:r>
              <a:rPr lang="pl-PL" dirty="0" err="1"/>
              <a:t>IntelliJ</a:t>
            </a:r>
            <a:r>
              <a:rPr lang="pl-PL" dirty="0"/>
              <a:t> </a:t>
            </a:r>
            <a:r>
              <a:rPr lang="pl-PL" dirty="0" err="1"/>
              <a:t>call</a:t>
            </a:r>
            <a:r>
              <a:rPr lang="pl-PL" dirty="0"/>
              <a:t> </a:t>
            </a:r>
            <a:r>
              <a:rPr lang="pl-PL" dirty="0" err="1"/>
              <a:t>internal</a:t>
            </a:r>
            <a:r>
              <a:rPr lang="pl-PL" dirty="0"/>
              <a:t>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junit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reflection</a:t>
            </a:r>
            <a:r>
              <a:rPr lang="pl-PL" dirty="0"/>
              <a:t>!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145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</a:t>
            </a:r>
            <a:r>
              <a:rPr lang="pl-PL" dirty="0" smtClean="0">
                <a:solidFill>
                  <a:srgbClr val="FF0000"/>
                </a:solidFill>
              </a:rPr>
              <a:t>Unit5 </a:t>
            </a: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(version</a:t>
            </a: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5.0.0-M4)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JUnit </a:t>
            </a:r>
            <a:r>
              <a:rPr lang="en-US" b="1" dirty="0"/>
              <a:t>5</a:t>
            </a:r>
            <a:r>
              <a:rPr lang="en-US" dirty="0"/>
              <a:t> is composed of several modules (</a:t>
            </a:r>
            <a:r>
              <a:rPr lang="en-US" b="1" dirty="0"/>
              <a:t>platform</a:t>
            </a:r>
            <a:r>
              <a:rPr lang="en-US" dirty="0"/>
              <a:t> + </a:t>
            </a:r>
            <a:r>
              <a:rPr lang="en-US" b="1" dirty="0"/>
              <a:t>Jupiter</a:t>
            </a:r>
            <a:r>
              <a:rPr lang="en-US" dirty="0"/>
              <a:t> + </a:t>
            </a:r>
            <a:r>
              <a:rPr lang="en-US" b="1" dirty="0" smtClean="0"/>
              <a:t>Vintage</a:t>
            </a:r>
            <a:r>
              <a:rPr lang="en-US" dirty="0" smtClean="0"/>
              <a:t>)</a:t>
            </a:r>
            <a:endParaRPr lang="pl-PL" dirty="0" smtClean="0"/>
          </a:p>
          <a:p>
            <a:endParaRPr lang="pl-PL" dirty="0" smtClean="0"/>
          </a:p>
          <a:p>
            <a:r>
              <a:rPr lang="en-US" b="1" dirty="0" smtClean="0"/>
              <a:t>JUnit </a:t>
            </a:r>
            <a:r>
              <a:rPr lang="en-US" b="1" dirty="0"/>
              <a:t>platform </a:t>
            </a:r>
            <a:r>
              <a:rPr lang="pl-PL" b="1" dirty="0"/>
              <a:t/>
            </a:r>
            <a:br>
              <a:rPr lang="pl-PL" b="1" dirty="0"/>
            </a:br>
            <a:r>
              <a:rPr lang="en-US" dirty="0"/>
              <a:t>serves as a foundation for launching testing frameworks on the </a:t>
            </a:r>
            <a:r>
              <a:rPr lang="en-US" dirty="0" smtClean="0"/>
              <a:t>JVM</a:t>
            </a:r>
            <a:r>
              <a:rPr lang="pl-PL" dirty="0" smtClean="0"/>
              <a:t>.</a:t>
            </a:r>
            <a:br>
              <a:rPr lang="pl-PL" dirty="0" smtClean="0"/>
            </a:br>
            <a:r>
              <a:rPr lang="pl-PL" dirty="0" err="1" smtClean="0"/>
              <a:t>Provides</a:t>
            </a:r>
            <a:r>
              <a:rPr lang="pl-PL" dirty="0" smtClean="0"/>
              <a:t> a uniform API for the </a:t>
            </a:r>
            <a:r>
              <a:rPr lang="pl-PL" dirty="0" err="1" smtClean="0"/>
              <a:t>tools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JUnit Jupiter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err="1" smtClean="0"/>
              <a:t>TestEngine</a:t>
            </a:r>
            <a:r>
              <a:rPr lang="en-US" dirty="0" smtClean="0"/>
              <a:t> for running Jupiter based </a:t>
            </a:r>
            <a:r>
              <a:rPr lang="pl-PL" dirty="0" smtClean="0"/>
              <a:t>(JUnit5) </a:t>
            </a:r>
            <a:r>
              <a:rPr lang="en-US" dirty="0" smtClean="0"/>
              <a:t>tests on the platform.</a:t>
            </a:r>
          </a:p>
          <a:p>
            <a:endParaRPr lang="en-US" dirty="0"/>
          </a:p>
          <a:p>
            <a:r>
              <a:rPr lang="en-US" b="1" dirty="0"/>
              <a:t>JUnit Vintage</a:t>
            </a:r>
            <a:r>
              <a:rPr lang="pl-PL" dirty="0"/>
              <a:t/>
            </a:r>
            <a:br>
              <a:rPr lang="pl-PL" dirty="0"/>
            </a:br>
            <a:r>
              <a:rPr lang="en-US" dirty="0" err="1"/>
              <a:t>TestEngine</a:t>
            </a:r>
            <a:r>
              <a:rPr lang="en-US" dirty="0"/>
              <a:t> for running JUnit 3 and JUnit 4 based tests on the platform.</a:t>
            </a:r>
          </a:p>
          <a:p>
            <a:endParaRPr lang="pl-PL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l-PL" dirty="0"/>
          </a:p>
          <a:p>
            <a:pPr lvl="1">
              <a:buFont typeface="Courier New" panose="02070309020205020404" pitchFamily="49" charset="0"/>
              <a:buChar char="o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75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</a:t>
            </a:r>
            <a:r>
              <a:rPr lang="pl-PL" dirty="0" smtClean="0">
                <a:solidFill>
                  <a:srgbClr val="FF0000"/>
                </a:solidFill>
              </a:rPr>
              <a:t>Unit5</a:t>
            </a:r>
            <a:r>
              <a:rPr lang="pl-P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pl-PL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Modular</a:t>
            </a:r>
          </a:p>
          <a:p>
            <a:endParaRPr lang="pl-PL" dirty="0" smtClean="0"/>
          </a:p>
          <a:p>
            <a:r>
              <a:rPr lang="pl-PL" dirty="0" err="1" smtClean="0"/>
              <a:t>Extensible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Modern</a:t>
            </a:r>
          </a:p>
          <a:p>
            <a:endParaRPr lang="pl-PL" dirty="0"/>
          </a:p>
          <a:p>
            <a:r>
              <a:rPr lang="pl-PL" dirty="0" err="1" smtClean="0"/>
              <a:t>Forward</a:t>
            </a:r>
            <a:r>
              <a:rPr lang="pl-PL" dirty="0" smtClean="0"/>
              <a:t> </a:t>
            </a:r>
            <a:r>
              <a:rPr lang="pl-PL" dirty="0"/>
              <a:t>and </a:t>
            </a:r>
            <a:r>
              <a:rPr lang="pl-PL" dirty="0" err="1"/>
              <a:t>backward</a:t>
            </a:r>
            <a:r>
              <a:rPr lang="pl-PL" dirty="0"/>
              <a:t> </a:t>
            </a:r>
            <a:r>
              <a:rPr lang="pl-PL" dirty="0" err="1" smtClean="0"/>
              <a:t>compatibile</a:t>
            </a:r>
            <a:r>
              <a:rPr lang="pl-PL" dirty="0" smtClean="0"/>
              <a:t>. </a:t>
            </a:r>
            <a:br>
              <a:rPr lang="pl-PL" dirty="0" smtClean="0"/>
            </a:br>
            <a:r>
              <a:rPr lang="pl-PL" dirty="0" smtClean="0"/>
              <a:t>J</a:t>
            </a:r>
            <a:r>
              <a:rPr lang="en-US" dirty="0" smtClean="0"/>
              <a:t>unit </a:t>
            </a:r>
            <a:r>
              <a:rPr lang="en-US" dirty="0"/>
              <a:t>platform supports </a:t>
            </a:r>
            <a:r>
              <a:rPr lang="en-US" dirty="0" err="1"/>
              <a:t>junit</a:t>
            </a:r>
            <a:r>
              <a:rPr lang="en-US" dirty="0"/>
              <a:t> 3.8, </a:t>
            </a:r>
            <a:r>
              <a:rPr lang="en-US" dirty="0" err="1"/>
              <a:t>junit</a:t>
            </a:r>
            <a:r>
              <a:rPr lang="en-US" dirty="0"/>
              <a:t> 4 and </a:t>
            </a:r>
            <a:r>
              <a:rPr lang="en-US" dirty="0" err="1"/>
              <a:t>junit</a:t>
            </a:r>
            <a:r>
              <a:rPr lang="en-US" dirty="0"/>
              <a:t> </a:t>
            </a:r>
            <a:r>
              <a:rPr lang="en-US" dirty="0" smtClean="0"/>
              <a:t>5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JUnit4 </a:t>
            </a:r>
            <a:r>
              <a:rPr lang="pl-PL" dirty="0" err="1" smtClean="0"/>
              <a:t>can</a:t>
            </a:r>
            <a:r>
              <a:rPr lang="pl-PL" dirty="0" smtClean="0"/>
              <a:t> run JUnit5 </a:t>
            </a:r>
            <a:r>
              <a:rPr lang="pl-PL" dirty="0" err="1" smtClean="0"/>
              <a:t>tests</a:t>
            </a:r>
            <a:r>
              <a:rPr lang="pl-PL" dirty="0" smtClean="0"/>
              <a:t> with @</a:t>
            </a:r>
            <a:r>
              <a:rPr lang="pl-PL" dirty="0" err="1" smtClean="0"/>
              <a:t>RunWith</a:t>
            </a:r>
            <a:r>
              <a:rPr lang="pl-PL" dirty="0" smtClean="0"/>
              <a:t>(</a:t>
            </a:r>
            <a:r>
              <a:rPr lang="pl-PL" dirty="0" err="1" smtClean="0"/>
              <a:t>JUnitPlatform.class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417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</a:t>
            </a:r>
            <a:r>
              <a:rPr lang="pl-PL" dirty="0" smtClean="0">
                <a:solidFill>
                  <a:srgbClr val="FF0000"/>
                </a:solidFill>
              </a:rPr>
              <a:t>Unit4 </a:t>
            </a: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smtClean="0">
                <a:solidFill>
                  <a:srgbClr val="92D050"/>
                </a:solidFill>
              </a:rPr>
              <a:t>J</a:t>
            </a:r>
            <a:r>
              <a:rPr lang="pl-PL" dirty="0" smtClean="0">
                <a:solidFill>
                  <a:srgbClr val="FF0000"/>
                </a:solidFill>
              </a:rPr>
              <a:t>Unit5 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668" y="1516451"/>
            <a:ext cx="4060507" cy="394656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14" y="1636531"/>
            <a:ext cx="3895268" cy="37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0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</a:t>
            </a:r>
            <a:r>
              <a:rPr lang="pl-PL" dirty="0" smtClean="0">
                <a:solidFill>
                  <a:srgbClr val="FF0000"/>
                </a:solidFill>
              </a:rPr>
              <a:t>Unit5 </a:t>
            </a: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pl-P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ependency</a:t>
            </a: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Diagram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92" y="1858297"/>
            <a:ext cx="9538248" cy="309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</a:t>
            </a:r>
            <a:r>
              <a:rPr lang="pl-PL" dirty="0" smtClean="0">
                <a:solidFill>
                  <a:srgbClr val="FF0000"/>
                </a:solidFill>
              </a:rPr>
              <a:t>Unit5</a:t>
            </a:r>
            <a:r>
              <a:rPr lang="pl-PL" dirty="0" smtClean="0"/>
              <a:t> 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what`s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b="1" dirty="0"/>
              <a:t>New </a:t>
            </a:r>
            <a:r>
              <a:rPr lang="pl-PL" b="1" dirty="0" err="1" smtClean="0"/>
              <a:t>package</a:t>
            </a:r>
            <a:r>
              <a:rPr lang="pl-PL" b="1" dirty="0" smtClean="0"/>
              <a:t>: </a:t>
            </a:r>
            <a:r>
              <a:rPr lang="pl-PL" dirty="0" err="1" smtClean="0"/>
              <a:t>org.junit.jupiter.api</a:t>
            </a:r>
            <a:endParaRPr lang="pl-PL" dirty="0" smtClean="0"/>
          </a:p>
          <a:p>
            <a:r>
              <a:rPr lang="pl-PL" b="1" dirty="0" smtClean="0"/>
              <a:t>Lambda </a:t>
            </a:r>
            <a:r>
              <a:rPr lang="pl-PL" b="1" dirty="0" err="1" smtClean="0"/>
              <a:t>expressions</a:t>
            </a:r>
            <a:r>
              <a:rPr lang="pl-PL" b="1" dirty="0" smtClean="0"/>
              <a:t> and </a:t>
            </a:r>
            <a:r>
              <a:rPr lang="pl-PL" b="1" dirty="0" err="1" smtClean="0"/>
              <a:t>lazy</a:t>
            </a:r>
            <a:r>
              <a:rPr lang="pl-PL" b="1" dirty="0" smtClean="0"/>
              <a:t> </a:t>
            </a:r>
            <a:r>
              <a:rPr lang="pl-PL" b="1" dirty="0" err="1" smtClean="0"/>
              <a:t>evaluation</a:t>
            </a:r>
            <a:r>
              <a:rPr lang="pl-PL" b="1" dirty="0" smtClean="0"/>
              <a:t> of </a:t>
            </a:r>
            <a:r>
              <a:rPr lang="pl-PL" b="1" dirty="0" err="1" smtClean="0"/>
              <a:t>messages</a:t>
            </a:r>
            <a:endParaRPr lang="pl-PL" b="1" dirty="0" smtClean="0"/>
          </a:p>
          <a:p>
            <a:r>
              <a:rPr lang="pl-PL" b="1" dirty="0" smtClean="0"/>
              <a:t>New </a:t>
            </a:r>
            <a:r>
              <a:rPr lang="pl-PL" b="1" dirty="0" err="1"/>
              <a:t>assertions</a:t>
            </a:r>
            <a:r>
              <a:rPr lang="pl-PL" b="1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/>
              <a:t>assertThrows</a:t>
            </a:r>
            <a:endParaRPr lang="pl-P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/>
              <a:t>assertTimeout</a:t>
            </a:r>
            <a:endParaRPr lang="pl-P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/>
              <a:t>assertTimeoutPreemptively</a:t>
            </a:r>
            <a:endParaRPr lang="pl-PL" dirty="0"/>
          </a:p>
          <a:p>
            <a:r>
              <a:rPr lang="pl-PL" b="1" dirty="0"/>
              <a:t>Meta </a:t>
            </a:r>
            <a:r>
              <a:rPr lang="pl-PL" b="1" dirty="0" err="1" smtClean="0"/>
              <a:t>annotations</a:t>
            </a:r>
            <a:endParaRPr lang="pl-PL" b="1" dirty="0"/>
          </a:p>
          <a:p>
            <a:r>
              <a:rPr lang="pl-PL" b="1" dirty="0" err="1"/>
              <a:t>Nested</a:t>
            </a:r>
            <a:r>
              <a:rPr lang="pl-PL" b="1" dirty="0"/>
              <a:t> </a:t>
            </a:r>
            <a:r>
              <a:rPr lang="pl-PL" b="1" dirty="0" err="1" smtClean="0"/>
              <a:t>tests</a:t>
            </a:r>
            <a:endParaRPr lang="pl-PL" b="1" dirty="0" smtClean="0"/>
          </a:p>
          <a:p>
            <a:r>
              <a:rPr lang="pl-PL" b="1" dirty="0" err="1"/>
              <a:t>Repeated</a:t>
            </a:r>
            <a:r>
              <a:rPr lang="pl-PL" b="1" dirty="0"/>
              <a:t> </a:t>
            </a:r>
            <a:r>
              <a:rPr lang="pl-PL" b="1" dirty="0" err="1" smtClean="0"/>
              <a:t>tests</a:t>
            </a:r>
            <a:endParaRPr lang="pl-PL" b="1" dirty="0" smtClean="0"/>
          </a:p>
          <a:p>
            <a:r>
              <a:rPr lang="en-US" b="1" dirty="0"/>
              <a:t>Dependency Injection for Constructors and </a:t>
            </a:r>
            <a:r>
              <a:rPr lang="en-US" b="1" dirty="0" smtClean="0"/>
              <a:t>Methods</a:t>
            </a:r>
            <a:r>
              <a:rPr lang="pl-PL" b="1" dirty="0" smtClean="0"/>
              <a:t> (</a:t>
            </a:r>
            <a:r>
              <a:rPr lang="pl-PL" b="1" dirty="0" err="1" smtClean="0"/>
              <a:t>ParameterResolver</a:t>
            </a:r>
            <a:r>
              <a:rPr lang="pl-PL" b="1" dirty="0" smtClean="0"/>
              <a:t>)</a:t>
            </a:r>
          </a:p>
          <a:p>
            <a:r>
              <a:rPr lang="pl-PL" b="1" dirty="0" err="1" smtClean="0"/>
              <a:t>Dynamic</a:t>
            </a:r>
            <a:r>
              <a:rPr lang="pl-PL" b="1" dirty="0" smtClean="0"/>
              <a:t> </a:t>
            </a:r>
            <a:r>
              <a:rPr lang="pl-PL" b="1" dirty="0" err="1" smtClean="0"/>
              <a:t>tests</a:t>
            </a:r>
            <a:endParaRPr lang="pl-PL" b="1" dirty="0" smtClean="0"/>
          </a:p>
          <a:p>
            <a:r>
              <a:rPr lang="pl-PL" b="1" dirty="0" err="1"/>
              <a:t>Parameterized</a:t>
            </a:r>
            <a:r>
              <a:rPr lang="pl-PL" b="1" dirty="0"/>
              <a:t> </a:t>
            </a:r>
            <a:r>
              <a:rPr lang="pl-PL" b="1" dirty="0" err="1" smtClean="0"/>
              <a:t>Tests</a:t>
            </a:r>
            <a:r>
              <a:rPr lang="pl-PL" b="1" dirty="0" smtClean="0"/>
              <a:t> (</a:t>
            </a:r>
            <a:r>
              <a:rPr lang="pl-PL" b="1" dirty="0" err="1" smtClean="0"/>
              <a:t>lots</a:t>
            </a:r>
            <a:r>
              <a:rPr lang="pl-PL" b="1" dirty="0" smtClean="0"/>
              <a:t> of </a:t>
            </a:r>
            <a:r>
              <a:rPr lang="pl-PL" b="1" dirty="0" err="1" smtClean="0"/>
              <a:t>changes</a:t>
            </a:r>
            <a:r>
              <a:rPr lang="pl-PL" b="1" dirty="0" smtClean="0"/>
              <a:t> </a:t>
            </a:r>
            <a:r>
              <a:rPr lang="pl-PL" b="1" dirty="0" err="1" smtClean="0"/>
              <a:t>compared</a:t>
            </a:r>
            <a:r>
              <a:rPr lang="pl-PL" b="1" dirty="0" smtClean="0"/>
              <a:t> to JUnit4)</a:t>
            </a:r>
            <a:endParaRPr lang="pl-PL" b="1" dirty="0" smtClean="0"/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5842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</a:t>
            </a:r>
            <a:r>
              <a:rPr lang="pl-PL" dirty="0">
                <a:solidFill>
                  <a:srgbClr val="FF0000"/>
                </a:solidFill>
              </a:rPr>
              <a:t>Unit5</a:t>
            </a:r>
            <a:r>
              <a:rPr lang="pl-PL" dirty="0"/>
              <a:t> </a:t>
            </a: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l-P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annotations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160582"/>
              </p:ext>
            </p:extLst>
          </p:nvPr>
        </p:nvGraphicFramePr>
        <p:xfrm>
          <a:off x="1278193" y="1455175"/>
          <a:ext cx="6980904" cy="46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666"/>
                <a:gridCol w="3761238"/>
              </a:tblGrid>
              <a:tr h="355520">
                <a:tc>
                  <a:txBody>
                    <a:bodyPr/>
                    <a:lstStyle/>
                    <a:p>
                      <a:r>
                        <a:rPr lang="pl-PL" dirty="0" smtClean="0"/>
                        <a:t>JUnit5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JUnit4</a:t>
                      </a:r>
                      <a:endParaRPr lang="pl-PL" dirty="0"/>
                    </a:p>
                  </a:txBody>
                  <a:tcPr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@Test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@Test</a:t>
                      </a: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BeforeAll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BeforeClass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AfterAll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AfterClass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BeforeEach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AfterEach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@After</a:t>
                      </a: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Ignore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@Tag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ExtendWith</a:t>
                      </a:r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pl-PL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composable</a:t>
                      </a:r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RunWith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(not </a:t>
                      </a:r>
                      <a:r>
                        <a:rPr lang="pl-PL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composable</a:t>
                      </a:r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TestFactory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Nested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RepeatedTest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/>
                </a:tc>
              </a:tr>
              <a:tr h="35552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DisplayName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3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</a:t>
            </a:r>
            <a:r>
              <a:rPr lang="pl-PL" dirty="0">
                <a:solidFill>
                  <a:srgbClr val="FF0000"/>
                </a:solidFill>
              </a:rPr>
              <a:t>Unit5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l-P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IDE 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suport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IntelliJ</a:t>
            </a:r>
            <a:r>
              <a:rPr lang="pl-PL" dirty="0" smtClean="0"/>
              <a:t> </a:t>
            </a:r>
            <a:r>
              <a:rPr lang="pl-PL" dirty="0"/>
              <a:t>IDEA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smtClean="0"/>
              <a:t>2016.2</a:t>
            </a:r>
          </a:p>
          <a:p>
            <a:endParaRPr lang="pl-PL" dirty="0" smtClean="0"/>
          </a:p>
          <a:p>
            <a:r>
              <a:rPr lang="pl-PL" dirty="0" err="1" smtClean="0"/>
              <a:t>Eclipse</a:t>
            </a:r>
            <a:r>
              <a:rPr lang="pl-PL" dirty="0" smtClean="0"/>
              <a:t> </a:t>
            </a:r>
            <a:r>
              <a:rPr lang="pl-PL" dirty="0"/>
              <a:t>4.7 </a:t>
            </a:r>
            <a:r>
              <a:rPr lang="pl-PL" i="1" dirty="0" err="1"/>
              <a:t>Oxygen</a:t>
            </a:r>
            <a:r>
              <a:rPr lang="pl-PL" i="1" dirty="0"/>
              <a:t> – beta suport </a:t>
            </a:r>
            <a:r>
              <a:rPr lang="pl-PL" i="1" dirty="0" smtClean="0"/>
              <a:t/>
            </a:r>
            <a:br>
              <a:rPr lang="pl-PL" i="1" dirty="0" smtClean="0"/>
            </a:br>
            <a:r>
              <a:rPr lang="pl-PL" dirty="0" smtClean="0"/>
              <a:t>(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wiki.eclipse.org/JDT_UI/JUnit_5</a:t>
            </a:r>
            <a:r>
              <a:rPr lang="pl-PL" dirty="0" smtClean="0"/>
              <a:t>)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0923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J</a:t>
            </a:r>
            <a:r>
              <a:rPr lang="pl-PL" dirty="0" err="1" smtClean="0">
                <a:solidFill>
                  <a:srgbClr val="FF0000"/>
                </a:solidFill>
              </a:rPr>
              <a:t>unit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Links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JUnit4:</a:t>
            </a:r>
            <a:br>
              <a:rPr lang="pl-PL" dirty="0" smtClean="0"/>
            </a:b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://</a:t>
            </a: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github.com/junit-team/junit4/wiki</a:t>
            </a:r>
            <a:endParaRPr lang="pl-P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dirty="0" smtClean="0"/>
          </a:p>
          <a:p>
            <a:r>
              <a:rPr lang="pl-PL" dirty="0" smtClean="0"/>
              <a:t>JUnit5:</a:t>
            </a:r>
            <a:br>
              <a:rPr lang="pl-PL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://junit.org/junit5/docs/current/user-guide</a:t>
            </a:r>
            <a:r>
              <a:rPr lang="en-US" dirty="0" smtClean="0">
                <a:hlinkClick r:id="rId3"/>
              </a:rPr>
              <a:t>/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DEVOXX: </a:t>
            </a:r>
            <a:r>
              <a:rPr lang="en-US" dirty="0" smtClean="0"/>
              <a:t>Deep </a:t>
            </a:r>
            <a:r>
              <a:rPr lang="en-US" dirty="0"/>
              <a:t>Dive into JUnit 5 by Sam </a:t>
            </a:r>
            <a:r>
              <a:rPr lang="en-US" dirty="0" err="1"/>
              <a:t>Brannen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www.youtube.com/watch?v=UHN_HcjZa7o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630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</a:t>
            </a:r>
            <a:r>
              <a:rPr lang="pl-PL" b="1" dirty="0">
                <a:solidFill>
                  <a:srgbClr val="FF0000"/>
                </a:solidFill>
              </a:rPr>
              <a:t>Unit4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Basic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Assertions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org.junit.Assert.assertTrue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org.junit.Assert.assertFalse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org.junit.Assert.assertNotNull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org.junit.Assert.assertNull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org.junit.Assert.assertEquals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org.junit.Assert.assertArrayEquals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org.junit.Assert.assertSame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org.junit.Assert.assertNotSame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org.junit.Assert.assertThat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uses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org.hamcrest.Matcher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allow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write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more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readable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tests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8010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7200" b="1" dirty="0" smtClean="0"/>
              <a:t>THE END</a:t>
            </a:r>
            <a:endParaRPr lang="pl-PL" sz="7200" b="1" dirty="0"/>
          </a:p>
        </p:txBody>
      </p:sp>
    </p:spTree>
    <p:extLst>
      <p:ext uri="{BB962C8B-B14F-4D97-AF65-F5344CB8AC3E}">
        <p14:creationId xmlns:p14="http://schemas.microsoft.com/office/powerpoint/2010/main" val="239506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Hamcrest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Matchers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JUnit4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contains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core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Hamcrest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Matchers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more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need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include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additional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dependency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b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Maven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b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pl-PL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dependency</a:t>
            </a: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b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&lt;</a:t>
            </a:r>
            <a:r>
              <a:rPr lang="pl-PL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groupId</a:t>
            </a: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pl-PL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org.hamcrest</a:t>
            </a: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pl-PL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groupId</a:t>
            </a: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b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&lt;</a:t>
            </a:r>
            <a:r>
              <a:rPr lang="pl-PL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artifactId</a:t>
            </a: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pl-PL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hamcrest-all</a:t>
            </a: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pl-PL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artifactId</a:t>
            </a: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b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&lt;version&gt;1.3&lt;/version&gt;</a:t>
            </a:r>
            <a:b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pl-PL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dependency</a:t>
            </a: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Other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assertion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libraries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AssertJ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Truth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971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Example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Hamcrest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Matchers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i="1" dirty="0" err="1"/>
              <a:t>assertThat</a:t>
            </a:r>
            <a:r>
              <a:rPr lang="pl-PL" i="1" dirty="0"/>
              <a:t>(numer, </a:t>
            </a:r>
            <a:r>
              <a:rPr lang="pl-PL" i="1" dirty="0" err="1"/>
              <a:t>is</a:t>
            </a:r>
            <a:r>
              <a:rPr lang="pl-PL" i="1" dirty="0"/>
              <a:t>(</a:t>
            </a:r>
            <a:r>
              <a:rPr lang="pl-PL" i="1" dirty="0" err="1"/>
              <a:t>equalTo</a:t>
            </a:r>
            <a:r>
              <a:rPr lang="pl-PL" i="1" dirty="0"/>
              <a:t>(5)));</a:t>
            </a:r>
          </a:p>
          <a:p>
            <a:r>
              <a:rPr lang="pl-PL" i="1" dirty="0" err="1"/>
              <a:t>assertThat</a:t>
            </a:r>
            <a:r>
              <a:rPr lang="pl-PL" i="1" dirty="0"/>
              <a:t>(</a:t>
            </a:r>
            <a:r>
              <a:rPr lang="pl-PL" i="1" dirty="0" err="1"/>
              <a:t>number</a:t>
            </a:r>
            <a:r>
              <a:rPr lang="pl-PL" i="1" dirty="0"/>
              <a:t>, </a:t>
            </a:r>
            <a:r>
              <a:rPr lang="pl-PL" i="1" dirty="0" err="1"/>
              <a:t>is</a:t>
            </a:r>
            <a:r>
              <a:rPr lang="pl-PL" i="1" dirty="0"/>
              <a:t>(not(</a:t>
            </a:r>
            <a:r>
              <a:rPr lang="pl-PL" i="1" dirty="0" err="1"/>
              <a:t>nullValue</a:t>
            </a:r>
            <a:r>
              <a:rPr lang="pl-PL" i="1" dirty="0"/>
              <a:t>())));</a:t>
            </a:r>
          </a:p>
          <a:p>
            <a:endParaRPr lang="pl-PL" i="1" dirty="0"/>
          </a:p>
          <a:p>
            <a:r>
              <a:rPr lang="en-US" i="1" dirty="0" err="1"/>
              <a:t>assertThat</a:t>
            </a:r>
            <a:r>
              <a:rPr lang="en-US" i="1" dirty="0"/>
              <a:t>(string, both(</a:t>
            </a:r>
            <a:r>
              <a:rPr lang="en-US" i="1" dirty="0" err="1"/>
              <a:t>containsString</a:t>
            </a:r>
            <a:r>
              <a:rPr lang="en-US" i="1" dirty="0"/>
              <a:t>("a")).and(</a:t>
            </a:r>
            <a:r>
              <a:rPr lang="en-US" i="1" dirty="0" err="1"/>
              <a:t>containsString</a:t>
            </a:r>
            <a:r>
              <a:rPr lang="en-US" i="1" dirty="0"/>
              <a:t>("b")));</a:t>
            </a:r>
            <a:endParaRPr lang="pl-PL" i="1" dirty="0"/>
          </a:p>
          <a:p>
            <a:r>
              <a:rPr lang="pl-PL" i="1" dirty="0" err="1"/>
              <a:t>assertThat</a:t>
            </a:r>
            <a:r>
              <a:rPr lang="pl-PL" i="1" dirty="0"/>
              <a:t>(</a:t>
            </a:r>
            <a:r>
              <a:rPr lang="pl-PL" i="1" dirty="0" err="1"/>
              <a:t>number</a:t>
            </a:r>
            <a:r>
              <a:rPr lang="pl-PL" i="1" dirty="0"/>
              <a:t>, </a:t>
            </a:r>
            <a:r>
              <a:rPr lang="pl-PL" i="1" dirty="0" err="1"/>
              <a:t>either</a:t>
            </a:r>
            <a:r>
              <a:rPr lang="pl-PL" i="1" dirty="0"/>
              <a:t>(</a:t>
            </a:r>
            <a:r>
              <a:rPr lang="pl-PL" i="1" dirty="0" err="1"/>
              <a:t>equalTo</a:t>
            </a:r>
            <a:r>
              <a:rPr lang="pl-PL" i="1" dirty="0"/>
              <a:t>(3)).</a:t>
            </a:r>
            <a:r>
              <a:rPr lang="pl-PL" i="1" dirty="0" err="1"/>
              <a:t>or</a:t>
            </a:r>
            <a:r>
              <a:rPr lang="pl-PL" i="1" dirty="0"/>
              <a:t>(</a:t>
            </a:r>
            <a:r>
              <a:rPr lang="pl-PL" i="1" dirty="0" err="1"/>
              <a:t>equalTo</a:t>
            </a:r>
            <a:r>
              <a:rPr lang="pl-PL" i="1" dirty="0"/>
              <a:t>(4))));</a:t>
            </a:r>
          </a:p>
          <a:p>
            <a:endParaRPr lang="pl-PL" i="1" dirty="0"/>
          </a:p>
          <a:p>
            <a:r>
              <a:rPr lang="pl-PL" i="1" dirty="0" err="1"/>
              <a:t>assertThat</a:t>
            </a:r>
            <a:r>
              <a:rPr lang="pl-PL" i="1" dirty="0"/>
              <a:t>(list, </a:t>
            </a:r>
            <a:r>
              <a:rPr lang="pl-PL" i="1" dirty="0" err="1"/>
              <a:t>hasItems</a:t>
            </a:r>
            <a:r>
              <a:rPr lang="pl-PL" i="1" dirty="0"/>
              <a:t>("one", "</a:t>
            </a:r>
            <a:r>
              <a:rPr lang="pl-PL" i="1" dirty="0" err="1"/>
              <a:t>three</a:t>
            </a:r>
            <a:r>
              <a:rPr lang="pl-PL" i="1" dirty="0"/>
              <a:t>"));</a:t>
            </a:r>
          </a:p>
          <a:p>
            <a:r>
              <a:rPr lang="pl-PL" i="1" dirty="0" err="1"/>
              <a:t>assertThat</a:t>
            </a:r>
            <a:r>
              <a:rPr lang="pl-PL" i="1" dirty="0"/>
              <a:t>(list, </a:t>
            </a:r>
            <a:r>
              <a:rPr lang="pl-PL" i="1" dirty="0" err="1"/>
              <a:t>everyItem</a:t>
            </a:r>
            <a:r>
              <a:rPr lang="pl-PL" i="1" dirty="0"/>
              <a:t>(</a:t>
            </a:r>
            <a:r>
              <a:rPr lang="pl-PL" i="1" dirty="0" err="1"/>
              <a:t>containsString</a:t>
            </a:r>
            <a:r>
              <a:rPr lang="pl-PL" i="1" dirty="0"/>
              <a:t>("n")));</a:t>
            </a:r>
          </a:p>
          <a:p>
            <a:endParaRPr lang="pl-PL" i="1" dirty="0"/>
          </a:p>
          <a:p>
            <a:r>
              <a:rPr lang="en-US" i="1" dirty="0" err="1"/>
              <a:t>assertThat</a:t>
            </a:r>
            <a:r>
              <a:rPr lang="en-US" i="1" dirty="0"/>
              <a:t>(</a:t>
            </a:r>
            <a:r>
              <a:rPr lang="pl-PL" i="1" dirty="0"/>
              <a:t>string</a:t>
            </a:r>
            <a:r>
              <a:rPr lang="en-US" i="1" dirty="0"/>
              <a:t>, </a:t>
            </a:r>
            <a:r>
              <a:rPr lang="en-US" i="1" dirty="0" err="1"/>
              <a:t>allOf</a:t>
            </a:r>
            <a:r>
              <a:rPr lang="en-US" i="1" dirty="0"/>
              <a:t>(</a:t>
            </a:r>
            <a:r>
              <a:rPr lang="en-US" i="1" dirty="0" err="1"/>
              <a:t>equalTo</a:t>
            </a:r>
            <a:r>
              <a:rPr lang="en-US" i="1" dirty="0"/>
              <a:t>("good"), </a:t>
            </a:r>
            <a:r>
              <a:rPr lang="en-US" i="1" dirty="0" err="1"/>
              <a:t>startsWith</a:t>
            </a:r>
            <a:r>
              <a:rPr lang="en-US" i="1" dirty="0"/>
              <a:t>("go")));</a:t>
            </a:r>
          </a:p>
          <a:p>
            <a:r>
              <a:rPr lang="en-US" i="1" dirty="0" err="1"/>
              <a:t>assertThat</a:t>
            </a:r>
            <a:r>
              <a:rPr lang="en-US" i="1" dirty="0"/>
              <a:t>(</a:t>
            </a:r>
            <a:r>
              <a:rPr lang="pl-PL" i="1" dirty="0"/>
              <a:t>string</a:t>
            </a:r>
            <a:r>
              <a:rPr lang="en-US" i="1" dirty="0"/>
              <a:t>, </a:t>
            </a:r>
            <a:r>
              <a:rPr lang="en-US" i="1" dirty="0" err="1"/>
              <a:t>anyOf</a:t>
            </a:r>
            <a:r>
              <a:rPr lang="en-US" i="1" dirty="0"/>
              <a:t>(</a:t>
            </a:r>
            <a:r>
              <a:rPr lang="en-US" i="1" dirty="0" err="1"/>
              <a:t>equalTo</a:t>
            </a:r>
            <a:r>
              <a:rPr lang="en-US" i="1" dirty="0"/>
              <a:t>("bad"), </a:t>
            </a:r>
            <a:r>
              <a:rPr lang="en-US" i="1" dirty="0" err="1"/>
              <a:t>equalTo</a:t>
            </a:r>
            <a:r>
              <a:rPr lang="en-US" i="1" dirty="0"/>
              <a:t>("good")));</a:t>
            </a:r>
            <a:endParaRPr lang="pl-PL" i="1" dirty="0"/>
          </a:p>
          <a:p>
            <a:endParaRPr lang="en-US" i="1" dirty="0"/>
          </a:p>
          <a:p>
            <a:r>
              <a:rPr lang="pl-PL" i="1" dirty="0" err="1"/>
              <a:t>assertThat</a:t>
            </a:r>
            <a:r>
              <a:rPr lang="pl-PL" i="1" dirty="0"/>
              <a:t>(</a:t>
            </a:r>
            <a:r>
              <a:rPr lang="pl-PL" i="1" dirty="0" err="1"/>
              <a:t>instance</a:t>
            </a:r>
            <a:r>
              <a:rPr lang="pl-PL" i="1" dirty="0"/>
              <a:t>, not(</a:t>
            </a:r>
            <a:r>
              <a:rPr lang="pl-PL" i="1" dirty="0" err="1"/>
              <a:t>sameInstance</a:t>
            </a:r>
            <a:r>
              <a:rPr lang="pl-PL" i="1" dirty="0"/>
              <a:t>(</a:t>
            </a:r>
            <a:r>
              <a:rPr lang="pl-PL" i="1" dirty="0" err="1"/>
              <a:t>otherInstance</a:t>
            </a:r>
            <a:r>
              <a:rPr lang="pl-PL" i="1" dirty="0"/>
              <a:t>)));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2944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</a:t>
            </a:r>
            <a:r>
              <a:rPr lang="pl-PL" b="1" dirty="0">
                <a:solidFill>
                  <a:srgbClr val="FF0000"/>
                </a:solidFill>
              </a:rPr>
              <a:t>Unit4</a:t>
            </a:r>
            <a:r>
              <a:rPr lang="pl-PL" b="1" dirty="0"/>
              <a:t> </a:t>
            </a:r>
            <a:r>
              <a:rPr lang="pl-P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Assumptions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Assumptions</a:t>
            </a:r>
            <a:r>
              <a:rPr lang="pl-PL" b="1" dirty="0"/>
              <a:t> </a:t>
            </a:r>
            <a:r>
              <a:rPr lang="pl-PL" b="1" dirty="0" err="1"/>
              <a:t>allow</a:t>
            </a:r>
            <a:r>
              <a:rPr lang="pl-PL" b="1" dirty="0"/>
              <a:t> to run </a:t>
            </a:r>
            <a:r>
              <a:rPr lang="pl-PL" b="1" dirty="0" err="1"/>
              <a:t>tests</a:t>
            </a:r>
            <a:r>
              <a:rPr lang="pl-PL" b="1" dirty="0"/>
              <a:t> </a:t>
            </a:r>
            <a:r>
              <a:rPr lang="pl-PL" b="1" dirty="0" err="1"/>
              <a:t>only</a:t>
            </a:r>
            <a:r>
              <a:rPr lang="pl-PL" b="1" dirty="0"/>
              <a:t> </a:t>
            </a:r>
            <a:r>
              <a:rPr lang="pl-PL" b="1" dirty="0" err="1"/>
              <a:t>when</a:t>
            </a:r>
            <a:r>
              <a:rPr lang="pl-PL" b="1" dirty="0"/>
              <a:t> </a:t>
            </a:r>
            <a:r>
              <a:rPr lang="pl-PL" b="1" dirty="0" err="1"/>
              <a:t>certain</a:t>
            </a:r>
            <a:r>
              <a:rPr lang="pl-PL" b="1" dirty="0"/>
              <a:t> </a:t>
            </a:r>
            <a:r>
              <a:rPr lang="pl-PL" b="1" dirty="0" err="1"/>
              <a:t>conditions</a:t>
            </a:r>
            <a:r>
              <a:rPr lang="pl-PL" b="1" dirty="0"/>
              <a:t> </a:t>
            </a:r>
            <a:r>
              <a:rPr lang="pl-PL" b="1" dirty="0" err="1"/>
              <a:t>are</a:t>
            </a:r>
            <a:r>
              <a:rPr lang="pl-PL" b="1" dirty="0"/>
              <a:t> </a:t>
            </a:r>
            <a:r>
              <a:rPr lang="pl-PL" b="1" dirty="0" smtClean="0"/>
              <a:t>met.</a:t>
            </a:r>
            <a:br>
              <a:rPr lang="pl-PL" b="1" dirty="0" smtClean="0"/>
            </a:br>
            <a:r>
              <a:rPr lang="pl-PL" b="1" dirty="0" smtClean="0"/>
              <a:t>For </a:t>
            </a:r>
            <a:r>
              <a:rPr lang="pl-PL" b="1" dirty="0" err="1" smtClean="0"/>
              <a:t>example</a:t>
            </a:r>
            <a:r>
              <a:rPr lang="pl-PL" b="1" dirty="0" smtClean="0"/>
              <a:t>:</a:t>
            </a:r>
            <a:endParaRPr lang="pl-PL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Running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locally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on CI </a:t>
            </a:r>
            <a:r>
              <a:rPr lang="pl-PL" dirty="0" err="1"/>
              <a:t>server</a:t>
            </a:r>
            <a:endParaRPr lang="pl-PL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Running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/>
              <a:t>particular</a:t>
            </a:r>
            <a:r>
              <a:rPr lang="pl-PL" dirty="0"/>
              <a:t> </a:t>
            </a:r>
            <a:r>
              <a:rPr lang="pl-PL" dirty="0" smtClean="0"/>
              <a:t>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/>
              <a:t>Running</a:t>
            </a:r>
            <a:r>
              <a:rPr lang="pl-PL" dirty="0" smtClean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/>
              <a:t>particular</a:t>
            </a:r>
            <a:r>
              <a:rPr lang="pl-PL" dirty="0"/>
              <a:t> </a:t>
            </a:r>
            <a:r>
              <a:rPr lang="pl-PL" dirty="0" err="1"/>
              <a:t>day</a:t>
            </a:r>
            <a:r>
              <a:rPr lang="pl-PL" dirty="0"/>
              <a:t> (not on </a:t>
            </a:r>
            <a:r>
              <a:rPr lang="pl-PL" dirty="0" err="1"/>
              <a:t>Friday</a:t>
            </a:r>
            <a:r>
              <a:rPr lang="pl-PL" dirty="0"/>
              <a:t> for </a:t>
            </a:r>
            <a:r>
              <a:rPr lang="pl-PL" dirty="0" err="1"/>
              <a:t>example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)</a:t>
            </a:r>
          </a:p>
          <a:p>
            <a:pPr marL="457200" lvl="1" indent="0">
              <a:buNone/>
            </a:pPr>
            <a:endParaRPr lang="pl-PL" dirty="0">
              <a:sym typeface="Wingdings" panose="05000000000000000000" pitchFamily="2" charset="2"/>
            </a:endParaRPr>
          </a:p>
          <a:p>
            <a:r>
              <a:rPr lang="pl-PL" b="1" dirty="0"/>
              <a:t>Basic </a:t>
            </a:r>
            <a:r>
              <a:rPr lang="pl-PL" b="1" dirty="0" err="1"/>
              <a:t>assumptions</a:t>
            </a:r>
            <a:r>
              <a:rPr lang="pl-PL" b="1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assumeFalse</a:t>
            </a:r>
            <a:r>
              <a:rPr lang="pl-PL" dirty="0"/>
              <a:t> / </a:t>
            </a:r>
            <a:r>
              <a:rPr lang="pl-PL" dirty="0" err="1" smtClean="0"/>
              <a:t>assumeTrue</a:t>
            </a:r>
            <a:endParaRPr lang="pl-P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/>
              <a:t>assumeThat</a:t>
            </a:r>
            <a:endParaRPr lang="pl-PL" dirty="0">
              <a:sym typeface="Wingdings" panose="05000000000000000000" pitchFamily="2" charset="2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273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</a:t>
            </a:r>
            <a:r>
              <a:rPr lang="pl-PL" b="1" dirty="0">
                <a:solidFill>
                  <a:srgbClr val="FF0000"/>
                </a:solidFill>
              </a:rPr>
              <a:t>Unit4</a:t>
            </a:r>
            <a:r>
              <a:rPr lang="pl-PL" b="1" dirty="0"/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Rules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Rules allow very flexible addition or redefinition of the behavior of each test method in a test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Rules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provided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JUnit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TemporaryFolder</a:t>
            </a:r>
            <a:endParaRPr lang="pl-P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TestName</a:t>
            </a:r>
            <a:endParaRPr lang="pl-P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Timeout</a:t>
            </a:r>
            <a:endParaRPr lang="pl-P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ExpectedException</a:t>
            </a:r>
            <a:endParaRPr lang="pl-P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RuleChain</a:t>
            </a:r>
            <a:endParaRPr lang="pl-P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can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write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your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own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custom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rules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777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</a:t>
            </a:r>
            <a:r>
              <a:rPr lang="pl-PL" b="1" dirty="0">
                <a:solidFill>
                  <a:srgbClr val="FF0000"/>
                </a:solidFill>
              </a:rPr>
              <a:t>Unit4</a:t>
            </a:r>
            <a:r>
              <a:rPr lang="pl-PL" b="1" dirty="0"/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Runners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JUnit Runner is class that extends JUnit's abstract Runner class. Runners are used for running test classes</a:t>
            </a:r>
            <a:r>
              <a:rPr lang="pl-PL" b="1" dirty="0" smtClean="0"/>
              <a:t>.</a:t>
            </a:r>
          </a:p>
          <a:p>
            <a:endParaRPr lang="pl-PL" b="1" dirty="0"/>
          </a:p>
          <a:p>
            <a:r>
              <a:rPr lang="pl-PL" b="1" dirty="0" err="1" smtClean="0"/>
              <a:t>Example</a:t>
            </a:r>
            <a:r>
              <a:rPr lang="pl-PL" b="1" dirty="0" smtClean="0"/>
              <a:t> </a:t>
            </a:r>
            <a:r>
              <a:rPr lang="pl-PL" b="1" dirty="0" err="1"/>
              <a:t>runners</a:t>
            </a:r>
            <a:r>
              <a:rPr lang="pl-PL" b="1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@</a:t>
            </a:r>
            <a:r>
              <a:rPr lang="pl-PL" dirty="0" err="1"/>
              <a:t>RunWith</a:t>
            </a:r>
            <a:r>
              <a:rPr lang="pl-PL" dirty="0"/>
              <a:t>(</a:t>
            </a:r>
            <a:r>
              <a:rPr lang="pl-PL" dirty="0" err="1"/>
              <a:t>Suite.class</a:t>
            </a:r>
            <a:r>
              <a:rPr lang="pl-PL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@</a:t>
            </a:r>
            <a:r>
              <a:rPr lang="pl-PL" dirty="0" err="1"/>
              <a:t>RunWith</a:t>
            </a:r>
            <a:r>
              <a:rPr lang="pl-PL" dirty="0"/>
              <a:t>(</a:t>
            </a:r>
            <a:r>
              <a:rPr lang="pl-PL" dirty="0" err="1"/>
              <a:t>Parameterized.class</a:t>
            </a:r>
            <a:r>
              <a:rPr lang="pl-PL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@</a:t>
            </a:r>
            <a:r>
              <a:rPr lang="pl-PL" dirty="0" err="1"/>
              <a:t>RunWith</a:t>
            </a:r>
            <a:r>
              <a:rPr lang="pl-PL" dirty="0"/>
              <a:t>(</a:t>
            </a:r>
            <a:r>
              <a:rPr lang="pl-PL" dirty="0" err="1"/>
              <a:t>Categories.class</a:t>
            </a:r>
            <a:r>
              <a:rPr lang="pl-PL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@</a:t>
            </a:r>
            <a:r>
              <a:rPr lang="pl-PL" dirty="0" err="1" smtClean="0"/>
              <a:t>RunWith</a:t>
            </a:r>
            <a:r>
              <a:rPr lang="pl-PL" dirty="0" smtClean="0"/>
              <a:t>(</a:t>
            </a:r>
            <a:r>
              <a:rPr lang="pl-PL" dirty="0" err="1" smtClean="0"/>
              <a:t>Theories.class</a:t>
            </a:r>
            <a:r>
              <a:rPr lang="pl-PL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By </a:t>
            </a:r>
            <a:r>
              <a:rPr lang="pl-PL" dirty="0" err="1"/>
              <a:t>default</a:t>
            </a:r>
            <a:r>
              <a:rPr lang="pl-PL" dirty="0"/>
              <a:t> BlockJUnit4ClassRunner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if</a:t>
            </a:r>
            <a:r>
              <a:rPr lang="pl-PL" dirty="0"/>
              <a:t> no @</a:t>
            </a:r>
            <a:r>
              <a:rPr lang="pl-PL" dirty="0" err="1"/>
              <a:t>RunWith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smtClean="0"/>
              <a:t>set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l-PL" dirty="0"/>
          </a:p>
          <a:p>
            <a:r>
              <a:rPr lang="pl-PL" b="1" dirty="0" err="1" smtClean="0"/>
              <a:t>There</a:t>
            </a:r>
            <a:r>
              <a:rPr lang="pl-PL" b="1" dirty="0" smtClean="0"/>
              <a:t> </a:t>
            </a:r>
            <a:r>
              <a:rPr lang="pl-PL" b="1" dirty="0" err="1"/>
              <a:t>is</a:t>
            </a:r>
            <a:r>
              <a:rPr lang="pl-PL" b="1" dirty="0"/>
              <a:t> </a:t>
            </a:r>
            <a:r>
              <a:rPr lang="pl-PL" b="1" dirty="0" err="1"/>
              <a:t>many</a:t>
            </a:r>
            <a:r>
              <a:rPr lang="pl-PL" b="1" dirty="0"/>
              <a:t> third party </a:t>
            </a:r>
            <a:r>
              <a:rPr lang="pl-PL" b="1" dirty="0" err="1"/>
              <a:t>runners</a:t>
            </a:r>
            <a:r>
              <a:rPr lang="pl-PL" b="1" dirty="0"/>
              <a:t> </a:t>
            </a:r>
            <a:r>
              <a:rPr lang="pl-PL" b="1" dirty="0" err="1"/>
              <a:t>available</a:t>
            </a:r>
            <a:r>
              <a:rPr lang="pl-PL" b="1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SpringJUnit4ClassRunner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/>
              <a:t>MockitoJUnitRunner</a:t>
            </a:r>
            <a:endParaRPr lang="pl-P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…</a:t>
            </a:r>
            <a:endParaRPr lang="pl-PL" dirty="0"/>
          </a:p>
        </p:txBody>
      </p:sp>
      <p:pic>
        <p:nvPicPr>
          <p:cNvPr id="4" name="Picture 2" descr="junit-runner.png (289×24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363" y="2636108"/>
            <a:ext cx="3587268" cy="306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69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</a:t>
            </a:r>
            <a:r>
              <a:rPr lang="pl-PL" b="1" dirty="0">
                <a:solidFill>
                  <a:srgbClr val="FF0000"/>
                </a:solidFill>
              </a:rPr>
              <a:t>Unit4</a:t>
            </a:r>
            <a:r>
              <a:rPr lang="pl-PL" b="1" dirty="0"/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Categories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Marker </a:t>
            </a:r>
            <a:r>
              <a:rPr lang="pl-PL" b="1" dirty="0" err="1"/>
              <a:t>interfaces</a:t>
            </a:r>
            <a:endParaRPr lang="pl-PL" b="1" dirty="0"/>
          </a:p>
          <a:p>
            <a:endParaRPr lang="pl-PL" dirty="0"/>
          </a:p>
          <a:p>
            <a:r>
              <a:rPr lang="pl-PL" b="1" dirty="0"/>
              <a:t>@</a:t>
            </a:r>
            <a:r>
              <a:rPr lang="pl-PL" b="1" dirty="0" err="1"/>
              <a:t>Category</a:t>
            </a:r>
            <a:r>
              <a:rPr lang="pl-PL" b="1" dirty="0"/>
              <a:t> + marker </a:t>
            </a:r>
            <a:r>
              <a:rPr lang="pl-PL" b="1" dirty="0" err="1"/>
              <a:t>interface</a:t>
            </a:r>
            <a:r>
              <a:rPr lang="pl-PL" b="1" dirty="0"/>
              <a:t> </a:t>
            </a:r>
            <a:r>
              <a:rPr lang="pl-PL" b="1" dirty="0" err="1"/>
              <a:t>at</a:t>
            </a:r>
            <a:r>
              <a:rPr lang="pl-PL" b="1" dirty="0"/>
              <a:t> </a:t>
            </a:r>
            <a:r>
              <a:rPr lang="pl-PL" b="1" dirty="0" err="1"/>
              <a:t>class</a:t>
            </a:r>
            <a:r>
              <a:rPr lang="pl-PL" b="1" dirty="0"/>
              <a:t>/</a:t>
            </a:r>
            <a:r>
              <a:rPr lang="pl-PL" b="1" dirty="0" err="1"/>
              <a:t>method</a:t>
            </a:r>
            <a:r>
              <a:rPr lang="pl-PL" b="1" dirty="0"/>
              <a:t> </a:t>
            </a:r>
            <a:r>
              <a:rPr lang="pl-PL" b="1" dirty="0" err="1"/>
              <a:t>level</a:t>
            </a:r>
            <a:endParaRPr lang="pl-PL" b="1" dirty="0"/>
          </a:p>
          <a:p>
            <a:endParaRPr lang="pl-PL" dirty="0"/>
          </a:p>
          <a:p>
            <a:r>
              <a:rPr lang="pl-PL" b="1" dirty="0"/>
              <a:t>At </a:t>
            </a:r>
            <a:r>
              <a:rPr lang="pl-PL" b="1" dirty="0" err="1"/>
              <a:t>suite</a:t>
            </a:r>
            <a:r>
              <a:rPr lang="pl-PL" b="1" dirty="0"/>
              <a:t> </a:t>
            </a:r>
            <a:r>
              <a:rPr lang="pl-PL" b="1" dirty="0" err="1"/>
              <a:t>level</a:t>
            </a:r>
            <a:r>
              <a:rPr lang="pl-PL" b="1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@</a:t>
            </a:r>
            <a:r>
              <a:rPr lang="pl-PL" dirty="0" err="1"/>
              <a:t>RunWith</a:t>
            </a:r>
            <a:r>
              <a:rPr lang="pl-PL" dirty="0"/>
              <a:t>(</a:t>
            </a:r>
            <a:r>
              <a:rPr lang="pl-PL" dirty="0" err="1"/>
              <a:t>Categories.class</a:t>
            </a:r>
            <a:r>
              <a:rPr lang="pl-PL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@</a:t>
            </a:r>
            <a:r>
              <a:rPr lang="pl-PL" dirty="0" err="1" smtClean="0"/>
              <a:t>IncludeCategory</a:t>
            </a:r>
            <a:endParaRPr lang="pl-P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@</a:t>
            </a:r>
            <a:r>
              <a:rPr lang="pl-PL" dirty="0" err="1" smtClean="0"/>
              <a:t>ExcludeCategory</a:t>
            </a:r>
            <a:endParaRPr lang="pl-PL" dirty="0"/>
          </a:p>
          <a:p>
            <a:endParaRPr lang="pl-PL" dirty="0"/>
          </a:p>
          <a:p>
            <a:r>
              <a:rPr lang="pl-PL" b="1" dirty="0" err="1"/>
              <a:t>Maven</a:t>
            </a:r>
            <a:r>
              <a:rPr lang="pl-PL" b="1" dirty="0"/>
              <a:t>: </a:t>
            </a:r>
            <a:r>
              <a:rPr lang="pl-PL" b="1" dirty="0" err="1"/>
              <a:t>maven-surefire-plugin</a:t>
            </a:r>
            <a:endParaRPr lang="pl-PL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603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</a:t>
            </a:r>
            <a:r>
              <a:rPr lang="pl-PL" b="1" dirty="0">
                <a:solidFill>
                  <a:srgbClr val="FF0000"/>
                </a:solidFill>
              </a:rPr>
              <a:t>Unit4</a:t>
            </a:r>
            <a:r>
              <a:rPr lang="pl-PL" b="1" dirty="0"/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Parameterized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@</a:t>
            </a:r>
            <a:r>
              <a:rPr lang="pl-PL" b="1" dirty="0" err="1"/>
              <a:t>RunWith</a:t>
            </a:r>
            <a:r>
              <a:rPr lang="pl-PL" b="1" dirty="0"/>
              <a:t>(</a:t>
            </a:r>
            <a:r>
              <a:rPr lang="pl-PL" b="1" dirty="0" err="1"/>
              <a:t>Parameterized.class</a:t>
            </a:r>
            <a:r>
              <a:rPr lang="pl-PL" b="1" dirty="0"/>
              <a:t>)</a:t>
            </a:r>
          </a:p>
          <a:p>
            <a:endParaRPr lang="pl-PL" dirty="0"/>
          </a:p>
          <a:p>
            <a:r>
              <a:rPr lang="en-US" b="1" dirty="0"/>
              <a:t>When running a parameterized test class, instances are created for the cross-product of the test methods and the test data elements.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304339937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</TotalTime>
  <Words>445</Words>
  <Application>Microsoft Office PowerPoint</Application>
  <PresentationFormat>Panoramiczny</PresentationFormat>
  <Paragraphs>178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Trebuchet MS</vt:lpstr>
      <vt:lpstr>Wingdings</vt:lpstr>
      <vt:lpstr>Wingdings 3</vt:lpstr>
      <vt:lpstr>Faseta</vt:lpstr>
      <vt:lpstr>JUnit4/JUnit5</vt:lpstr>
      <vt:lpstr>JUnit4 - Basic Assertions</vt:lpstr>
      <vt:lpstr>Hamcrest Matchers</vt:lpstr>
      <vt:lpstr>Example Hamcrest Matchers</vt:lpstr>
      <vt:lpstr>JUnit4 Assumptions </vt:lpstr>
      <vt:lpstr>JUnit4 Rules</vt:lpstr>
      <vt:lpstr>JUnit4 Runners</vt:lpstr>
      <vt:lpstr>JUnit4 Categories</vt:lpstr>
      <vt:lpstr>JUnit4 Parameterized tests</vt:lpstr>
      <vt:lpstr>JUnit4 Theories</vt:lpstr>
      <vt:lpstr>JUnit5 – why we need new JUnit?</vt:lpstr>
      <vt:lpstr>JUnit5 – (version: 5.0.0-M4)</vt:lpstr>
      <vt:lpstr>JUnit5 - features</vt:lpstr>
      <vt:lpstr>JUnit4 vs JUnit5 - architecture</vt:lpstr>
      <vt:lpstr>JUnit5 – dependency Diagram </vt:lpstr>
      <vt:lpstr>JUnit5 – what`s new</vt:lpstr>
      <vt:lpstr>JUnit5 - annotations</vt:lpstr>
      <vt:lpstr>JUnit5 - IDE suport </vt:lpstr>
      <vt:lpstr>Junit - Links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JUnit4/JUnit5</dc:title>
  <dc:creator>bary</dc:creator>
  <cp:lastModifiedBy>bary</cp:lastModifiedBy>
  <cp:revision>16</cp:revision>
  <dcterms:created xsi:type="dcterms:W3CDTF">2017-06-23T14:04:20Z</dcterms:created>
  <dcterms:modified xsi:type="dcterms:W3CDTF">2017-06-23T18:24:01Z</dcterms:modified>
</cp:coreProperties>
</file>