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64" r:id="rId6"/>
    <p:sldId id="259" r:id="rId7"/>
    <p:sldId id="265" r:id="rId8"/>
    <p:sldId id="271" r:id="rId9"/>
    <p:sldId id="261" r:id="rId10"/>
    <p:sldId id="262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D3054-ED1F-4564-A43D-245C54F5E63B}" type="datetimeFigureOut">
              <a:rPr lang="it-IT" smtClean="0"/>
              <a:t>05/07/2024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FA7A3-069E-4FF3-A24B-AD0B37861C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457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FA7A3-069E-4FF3-A24B-AD0B37861C5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7315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FA7A3-069E-4FF3-A24B-AD0B37861C5E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5561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FA7A3-069E-4FF3-A24B-AD0B37861C5E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6408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FA7A3-069E-4FF3-A24B-AD0B37861C5E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9212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E31478-0988-91D9-73DF-DD0E23A14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FE48E60-DDE8-B02B-925A-E067A164F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9B216D-D3F8-A1B8-DA7F-F6085A7B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533F-A804-43C1-8257-441EE3D3E5DF}" type="datetimeFigureOut">
              <a:rPr lang="it-IT" smtClean="0"/>
              <a:t>05/07/2024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C456FE-B8D3-0897-FE38-55FC329A3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CED7F3-BA05-9D14-BB19-5C35A2F5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4950-DCDE-4DE2-A84E-F2EF9F781A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183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6DC29-E2C7-259A-C739-50D7E5CD4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F586026-3297-F6BB-25AA-1CD707497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28B7B1-DA81-5365-A304-2FB12D93E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533F-A804-43C1-8257-441EE3D3E5DF}" type="datetimeFigureOut">
              <a:rPr lang="it-IT" smtClean="0"/>
              <a:t>05/07/2024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56F68A-EDF2-3039-89B4-8B82A3708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CFC3AA-FBC5-A072-30BC-41F0A14C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4950-DCDE-4DE2-A84E-F2EF9F781A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413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F43CD3B-910D-C6FE-3DF9-261214CDF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FC06E0D-E8D5-2BBE-D273-FDD6677FD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5A5153-AF29-11DB-78CF-F38BAF35F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533F-A804-43C1-8257-441EE3D3E5DF}" type="datetimeFigureOut">
              <a:rPr lang="it-IT" smtClean="0"/>
              <a:t>05/07/2024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DD0922-01FB-DACE-60A2-5AF1B8456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D6E28F-4A91-8476-2A44-57CFE54BD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4950-DCDE-4DE2-A84E-F2EF9F781A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753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7E45C8-6539-42BD-FD17-640F6A11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7DA9B9-BAD8-A1C0-B4B9-DB27E8775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71A5E2-98FC-9AAA-291C-65286537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533F-A804-43C1-8257-441EE3D3E5DF}" type="datetimeFigureOut">
              <a:rPr lang="it-IT" smtClean="0"/>
              <a:t>05/07/2024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4052BA-6A21-CB7B-E5D2-10546BEB6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E75532-DDC6-1B95-58AD-CC5E3649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4950-DCDE-4DE2-A84E-F2EF9F781A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368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6E507E-223D-FA18-7E79-44DFFBDC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ABAA20-FC07-CBAD-A91E-3B09BB54C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79754E-6AE0-FEA0-775C-43CC7B7CF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533F-A804-43C1-8257-441EE3D3E5DF}" type="datetimeFigureOut">
              <a:rPr lang="it-IT" smtClean="0"/>
              <a:t>05/07/2024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4A2851-C1C5-D17F-AACE-16E5F0E39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A3C3A2-104A-FFD6-61BF-A6125DA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4950-DCDE-4DE2-A84E-F2EF9F781A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741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7F6BF8-F9A7-6899-D90A-A689BCE1A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9D7888-1332-556F-C37A-BC7ACBD91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FD9A380-B981-6C05-C721-4BB217019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DB54AFC-B98C-7106-3C2E-D85743368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533F-A804-43C1-8257-441EE3D3E5DF}" type="datetimeFigureOut">
              <a:rPr lang="it-IT" smtClean="0"/>
              <a:t>05/07/2024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6727E9-2576-DC13-1FF7-35E58B3F8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A88B1E-6C44-30F7-836F-A66B3563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4950-DCDE-4DE2-A84E-F2EF9F781A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012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70AF93-57B7-40B3-6405-372B8D047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AC1DE8F-62DE-9BC1-BA93-83A5492A0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ABC7378-B8CB-B163-494D-E42B89EC9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B97C156-B653-771A-B5AD-0BD77C9AB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4148237-C0F3-C439-C2CD-EE4839F83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F3D0781-6097-76EB-0CAA-517AF9F37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533F-A804-43C1-8257-441EE3D3E5DF}" type="datetimeFigureOut">
              <a:rPr lang="it-IT" smtClean="0"/>
              <a:t>05/07/2024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7D30A4D-D2FD-6A60-020F-41F55BDBD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EE133BF-EC63-E2BC-AF6B-79C9CB9D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4950-DCDE-4DE2-A84E-F2EF9F781A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811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D98CB1-9255-5F75-C40F-677F6C6B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A9E5CF9-DF70-56CE-B7D7-823BF6E32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533F-A804-43C1-8257-441EE3D3E5DF}" type="datetimeFigureOut">
              <a:rPr lang="it-IT" smtClean="0"/>
              <a:t>05/07/2024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70E25F-FDBB-CC6D-02CC-4E8FCD936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8A0434-6152-1D45-0D00-70E4FA60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4950-DCDE-4DE2-A84E-F2EF9F781A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95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AAF191A-5227-634D-6760-5CAF513C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533F-A804-43C1-8257-441EE3D3E5DF}" type="datetimeFigureOut">
              <a:rPr lang="it-IT" smtClean="0"/>
              <a:t>05/07/2024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5096243-3C4C-893D-A942-B4501DA6A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A4741D-44D5-AE42-FC63-BD958B440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4950-DCDE-4DE2-A84E-F2EF9F781A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294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F1F68E-7000-1C2B-2221-90B5AF6EB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0873BC-2B8A-7403-2294-4DB3F4E1D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065BC98-6DB3-1476-3176-33ED3F862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9366393-5E65-EBEB-9A79-C29619B32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533F-A804-43C1-8257-441EE3D3E5DF}" type="datetimeFigureOut">
              <a:rPr lang="it-IT" smtClean="0"/>
              <a:t>05/07/2024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B9E65EA-2E3B-C203-07C6-91606DCFF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D18ED7-DA44-E8D2-D277-85252ACF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4950-DCDE-4DE2-A84E-F2EF9F781A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844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D878FC-16D1-FD55-E335-3A0C99596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0841748-4CE0-B30F-FDB1-85BBB286F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CF65C79-18F0-7A43-1701-AA44851B0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AC0ABFB-E994-E07E-90CD-4F59C5F0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533F-A804-43C1-8257-441EE3D3E5DF}" type="datetimeFigureOut">
              <a:rPr lang="it-IT" smtClean="0"/>
              <a:t>05/07/2024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6B55FBD-DDA1-FC0D-AAA4-DEE8E7F0F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DE677A2-F291-A22B-21A6-EC7A0FDA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4950-DCDE-4DE2-A84E-F2EF9F781A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657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A5CBEFF-BF3B-E93C-8708-E751FAFD2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487661F-7635-E214-71CB-2702A4C2D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7F172A-5D61-FB62-D5B7-379EA644F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2A533F-A804-43C1-8257-441EE3D3E5DF}" type="datetimeFigureOut">
              <a:rPr lang="it-IT" smtClean="0"/>
              <a:t>05/07/2024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AD6BFC-B4D0-A90F-0CAF-5B21C0726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40E229-1DA7-70F1-1B8F-7AE1EF891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6C4950-DCDE-4DE2-A84E-F2EF9F781A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918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FB24D1D-B527-707D-3403-708139CF5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it-IT" sz="4400"/>
              <a:t>Analisi del grafo di Wikipedia Italia 2013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83A0EAA-E69F-3B94-8D96-E09472142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it-IT" sz="1300"/>
              <a:t>Cristian Bargiacchi</a:t>
            </a:r>
          </a:p>
          <a:p>
            <a:pPr algn="l"/>
            <a:r>
              <a:rPr lang="it-IT" sz="1300"/>
              <a:t>Algoritmi per Programmazione e Analisi Dati 2023/2024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697E32-CE74-9FC5-8123-70B463030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76" r="23352" b="-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77448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6D152B-4B44-B491-F683-C7287CFA4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6068076" cy="979195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chemeClr val="tx2"/>
                </a:solidFill>
              </a:rPr>
              <a:t>Algoritmo di </a:t>
            </a:r>
            <a:r>
              <a:rPr lang="it-IT" sz="3600" dirty="0" err="1">
                <a:solidFill>
                  <a:schemeClr val="tx2"/>
                </a:solidFill>
              </a:rPr>
              <a:t>Bron-Kerbosch</a:t>
            </a:r>
            <a:endParaRPr lang="it-IT" sz="3600" dirty="0">
              <a:solidFill>
                <a:schemeClr val="tx2"/>
              </a:solidFill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F84CA5-7ADF-0406-EC35-740C2CD4B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1470439"/>
            <a:ext cx="6419773" cy="17739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b="1" dirty="0">
                <a:solidFill>
                  <a:schemeClr val="tx2"/>
                </a:solidFill>
              </a:rPr>
              <a:t>R</a:t>
            </a:r>
            <a:r>
              <a:rPr lang="it-IT" sz="2000" dirty="0">
                <a:solidFill>
                  <a:schemeClr val="tx2"/>
                </a:solidFill>
              </a:rPr>
              <a:t>: insieme dei nodi che formeranno la </a:t>
            </a:r>
            <a:r>
              <a:rPr lang="it-IT" sz="2000" dirty="0" err="1">
                <a:solidFill>
                  <a:schemeClr val="tx2"/>
                </a:solidFill>
              </a:rPr>
              <a:t>clique</a:t>
            </a:r>
            <a:r>
              <a:rPr lang="it-IT" sz="2000" dirty="0">
                <a:solidFill>
                  <a:schemeClr val="tx2"/>
                </a:solidFill>
              </a:rPr>
              <a:t> (</a:t>
            </a:r>
            <a:r>
              <a:rPr lang="it-IT" sz="2000" dirty="0" err="1">
                <a:solidFill>
                  <a:schemeClr val="tx2"/>
                </a:solidFill>
              </a:rPr>
              <a:t>init</a:t>
            </a:r>
            <a:r>
              <a:rPr lang="it-IT" sz="2000" dirty="0">
                <a:solidFill>
                  <a:schemeClr val="tx2"/>
                </a:solidFill>
              </a:rPr>
              <a:t>: vuoto)</a:t>
            </a:r>
            <a:endParaRPr lang="it-IT" sz="20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t-IT" sz="2000" b="1" dirty="0">
                <a:solidFill>
                  <a:schemeClr val="tx2"/>
                </a:solidFill>
                <a:sym typeface="Wingdings" panose="05000000000000000000" pitchFamily="2" charset="2"/>
              </a:rPr>
              <a:t>P</a:t>
            </a:r>
            <a:r>
              <a:rPr lang="it-IT" sz="2000" dirty="0">
                <a:solidFill>
                  <a:schemeClr val="tx2"/>
                </a:solidFill>
                <a:sym typeface="Wingdings" panose="05000000000000000000" pitchFamily="2" charset="2"/>
              </a:rPr>
              <a:t>: insieme dei nodi candidati a far parte di una </a:t>
            </a:r>
            <a:r>
              <a:rPr lang="it-IT" sz="2000" dirty="0" err="1">
                <a:solidFill>
                  <a:schemeClr val="tx2"/>
                </a:solidFill>
                <a:sym typeface="Wingdings" panose="05000000000000000000" pitchFamily="2" charset="2"/>
              </a:rPr>
              <a:t>clique</a:t>
            </a:r>
            <a:r>
              <a:rPr lang="it-IT" sz="2000" dirty="0">
                <a:solidFill>
                  <a:schemeClr val="tx2"/>
                </a:solidFill>
                <a:sym typeface="Wingdings" panose="05000000000000000000" pitchFamily="2" charset="2"/>
              </a:rPr>
              <a:t>  (</a:t>
            </a:r>
            <a:r>
              <a:rPr lang="it-IT" sz="2000" dirty="0" err="1">
                <a:solidFill>
                  <a:schemeClr val="tx2"/>
                </a:solidFill>
                <a:sym typeface="Wingdings" panose="05000000000000000000" pitchFamily="2" charset="2"/>
              </a:rPr>
              <a:t>init</a:t>
            </a:r>
            <a:r>
              <a:rPr lang="it-IT" sz="2000" dirty="0">
                <a:solidFill>
                  <a:schemeClr val="tx2"/>
                </a:solidFill>
                <a:sym typeface="Wingdings" panose="05000000000000000000" pitchFamily="2" charset="2"/>
              </a:rPr>
              <a:t>: V)</a:t>
            </a:r>
          </a:p>
          <a:p>
            <a:pPr marL="0" indent="0">
              <a:buNone/>
            </a:pPr>
            <a:r>
              <a:rPr lang="it-IT" sz="2000" b="1" dirty="0">
                <a:solidFill>
                  <a:schemeClr val="tx2"/>
                </a:solidFill>
                <a:sym typeface="Wingdings" panose="05000000000000000000" pitchFamily="2" charset="2"/>
              </a:rPr>
              <a:t>X</a:t>
            </a:r>
            <a:r>
              <a:rPr lang="it-IT" sz="2000" dirty="0">
                <a:solidFill>
                  <a:schemeClr val="tx2"/>
                </a:solidFill>
                <a:sym typeface="Wingdings" panose="05000000000000000000" pitchFamily="2" charset="2"/>
              </a:rPr>
              <a:t>: insieme dei nodi già visitati e scartati, o facenti già parte di un’altra </a:t>
            </a:r>
            <a:r>
              <a:rPr lang="it-IT" sz="2000" dirty="0" err="1">
                <a:solidFill>
                  <a:schemeClr val="tx2"/>
                </a:solidFill>
                <a:sym typeface="Wingdings" panose="05000000000000000000" pitchFamily="2" charset="2"/>
              </a:rPr>
              <a:t>clique</a:t>
            </a:r>
            <a:r>
              <a:rPr lang="it-IT" sz="2000" dirty="0">
                <a:solidFill>
                  <a:schemeClr val="tx2"/>
                </a:solidFill>
                <a:sym typeface="Wingdings" panose="05000000000000000000" pitchFamily="2" charset="2"/>
              </a:rPr>
              <a:t> (</a:t>
            </a:r>
            <a:r>
              <a:rPr lang="it-IT" sz="2000" dirty="0" err="1">
                <a:solidFill>
                  <a:schemeClr val="tx2"/>
                </a:solidFill>
                <a:sym typeface="Wingdings" panose="05000000000000000000" pitchFamily="2" charset="2"/>
              </a:rPr>
              <a:t>init</a:t>
            </a:r>
            <a:r>
              <a:rPr lang="it-IT" sz="2000" dirty="0">
                <a:solidFill>
                  <a:schemeClr val="tx2"/>
                </a:solidFill>
                <a:sym typeface="Wingdings" panose="05000000000000000000" pitchFamily="2" charset="2"/>
              </a:rPr>
              <a:t>: vuoto)</a:t>
            </a:r>
            <a:endParaRPr lang="it-IT" sz="2000" dirty="0">
              <a:solidFill>
                <a:schemeClr val="tx2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9F56B0D-991A-691A-EEF8-361805547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445" y="3726942"/>
            <a:ext cx="4772776" cy="189717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84EC194-ABC3-BC49-9D72-63D66040F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03" y="3726942"/>
            <a:ext cx="6029040" cy="221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35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FB3CAF09-4487-53E2-6731-0DB037E67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37" y="1406013"/>
            <a:ext cx="11903563" cy="503411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C5AD88A9-6C49-1B78-A3BB-414CCA410B7C}"/>
              </a:ext>
            </a:extLst>
          </p:cNvPr>
          <p:cNvSpPr txBox="1"/>
          <p:nvPr/>
        </p:nvSpPr>
        <p:spPr>
          <a:xfrm>
            <a:off x="422787" y="462116"/>
            <a:ext cx="5778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>
                <a:latin typeface="+mj-lt"/>
              </a:rPr>
              <a:t>3. Trova una </a:t>
            </a:r>
            <a:r>
              <a:rPr lang="it-IT" sz="3600" dirty="0" err="1">
                <a:latin typeface="+mj-lt"/>
              </a:rPr>
              <a:t>clique</a:t>
            </a:r>
            <a:r>
              <a:rPr lang="it-IT" sz="3600" dirty="0">
                <a:latin typeface="+mj-lt"/>
              </a:rPr>
              <a:t> massimale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04E3701-0E1C-349B-A46B-45BEBC301492}"/>
              </a:ext>
            </a:extLst>
          </p:cNvPr>
          <p:cNvSpPr txBox="1"/>
          <p:nvPr/>
        </p:nvSpPr>
        <p:spPr>
          <a:xfrm>
            <a:off x="6689237" y="2386299"/>
            <a:ext cx="373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Complessità caso peggiore: </a:t>
            </a:r>
            <a:r>
              <a:rPr lang="it-IT" b="1" dirty="0"/>
              <a:t>O(3 </a:t>
            </a:r>
            <a:r>
              <a:rPr lang="it-IT" b="1" baseline="30000" dirty="0"/>
              <a:t>n/3</a:t>
            </a:r>
            <a:r>
              <a:rPr lang="it-IT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7869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56EBFBD2-06B3-E3EC-70A3-30274B2DC3FA}"/>
              </a:ext>
            </a:extLst>
          </p:cNvPr>
          <p:cNvSpPr txBox="1"/>
          <p:nvPr/>
        </p:nvSpPr>
        <p:spPr>
          <a:xfrm>
            <a:off x="668594" y="373626"/>
            <a:ext cx="55202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latin typeface="+mj-lt"/>
              </a:rPr>
              <a:t>Per trovare n </a:t>
            </a:r>
            <a:r>
              <a:rPr lang="it-IT" sz="3200" dirty="0" err="1">
                <a:latin typeface="+mj-lt"/>
              </a:rPr>
              <a:t>cliques</a:t>
            </a:r>
            <a:r>
              <a:rPr lang="it-IT" sz="3200" dirty="0">
                <a:latin typeface="+mj-lt"/>
              </a:rPr>
              <a:t> massimali?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47DED37-5A35-3608-FB4F-8E5303AFF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046" y="1055905"/>
            <a:ext cx="7242954" cy="542846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193C288-7FEF-5EB7-787A-F68DE62F3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046" y="6116195"/>
            <a:ext cx="10811102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15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E1A2D04-0397-5024-D9A6-B61A6D45AD52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2577572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25989E6E-F4C0-31D6-E310-19776E1FF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28" y="1151774"/>
            <a:ext cx="10459910" cy="324847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3F7476C-DFF2-70CB-97AF-F3D91A942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28" y="4691587"/>
            <a:ext cx="6201640" cy="139084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41E1BBF-26DE-68C3-CB33-9591073287F8}"/>
              </a:ext>
            </a:extLst>
          </p:cNvPr>
          <p:cNvSpPr txBox="1"/>
          <p:nvPr/>
        </p:nvSpPr>
        <p:spPr>
          <a:xfrm>
            <a:off x="511277" y="383458"/>
            <a:ext cx="7764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Calcolo </a:t>
            </a:r>
            <a:r>
              <a:rPr lang="it-IT" sz="2800" dirty="0">
                <a:latin typeface="+mj-lt"/>
              </a:rPr>
              <a:t>diametro</a:t>
            </a:r>
            <a:r>
              <a:rPr lang="it-IT" sz="2800" dirty="0"/>
              <a:t> – LCC grafo senza «disambigua»</a:t>
            </a:r>
          </a:p>
        </p:txBody>
      </p:sp>
    </p:spTree>
    <p:extLst>
      <p:ext uri="{BB962C8B-B14F-4D97-AF65-F5344CB8AC3E}">
        <p14:creationId xmlns:p14="http://schemas.microsoft.com/office/powerpoint/2010/main" val="1770236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E0A910A-AC0D-4E89-14D6-F7C27482D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97" y="1351115"/>
            <a:ext cx="9319337" cy="494152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5101B95-49DB-6952-42A3-743C66AB0C4E}"/>
              </a:ext>
            </a:extLst>
          </p:cNvPr>
          <p:cNvSpPr txBox="1"/>
          <p:nvPr/>
        </p:nvSpPr>
        <p:spPr>
          <a:xfrm>
            <a:off x="639097" y="491613"/>
            <a:ext cx="7669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latin typeface="+mj-lt"/>
              </a:rPr>
              <a:t>Implementazione algoritmo di </a:t>
            </a:r>
            <a:r>
              <a:rPr lang="it-IT" sz="3200" dirty="0" err="1">
                <a:latin typeface="+mj-lt"/>
              </a:rPr>
              <a:t>Bron-Kerbosch</a:t>
            </a:r>
            <a:endParaRPr lang="it-IT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828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AB60D3-D765-E1AC-6D42-9A2C0221A9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3" b="-1"/>
          <a:stretch/>
        </p:blipFill>
        <p:spPr>
          <a:xfrm>
            <a:off x="5735638" y="559070"/>
            <a:ext cx="6328925" cy="6021751"/>
          </a:xfrm>
          <a:prstGeom prst="rect">
            <a:avLst/>
          </a:prstGeom>
        </p:spPr>
      </p:pic>
      <p:sp>
        <p:nvSpPr>
          <p:cNvPr id="28" name="Rectangle 2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F5624C8-5CD2-5D77-64F2-C6F7451F2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it-IT" sz="4000" dirty="0"/>
              <a:t>Sommario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20AAA7-1D5C-3BBB-1FFE-CBE95C17C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996" y="2265037"/>
            <a:ext cx="5107914" cy="402760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2000" b="1" dirty="0"/>
              <a:t>Distribuzione del grado in uscita</a:t>
            </a:r>
          </a:p>
          <a:p>
            <a:pPr lvl="1"/>
            <a:r>
              <a:rPr lang="it-IT" sz="2300" dirty="0"/>
              <a:t> </a:t>
            </a:r>
            <a:r>
              <a:rPr lang="it-IT" sz="1800" i="1" dirty="0"/>
              <a:t>Quali sono le 10 pagine con maggiori link in uscita?</a:t>
            </a:r>
            <a:r>
              <a:rPr lang="it-IT" sz="1800" dirty="0"/>
              <a:t>	</a:t>
            </a:r>
          </a:p>
          <a:p>
            <a:pPr lvl="1"/>
            <a:endParaRPr lang="it-IT" sz="1800" dirty="0"/>
          </a:p>
          <a:p>
            <a:pPr marL="514350" indent="-514350">
              <a:buFont typeface="+mj-lt"/>
              <a:buAutoNum type="arabicPeriod"/>
            </a:pPr>
            <a:r>
              <a:rPr lang="it-IT" sz="2000" b="1" dirty="0"/>
              <a:t>Diametro della LCC in U(G)</a:t>
            </a:r>
          </a:p>
          <a:p>
            <a:pPr lvl="1"/>
            <a:r>
              <a:rPr lang="it-IT" sz="1800" dirty="0"/>
              <a:t> </a:t>
            </a:r>
            <a:r>
              <a:rPr lang="it-IT" sz="1800" i="1" dirty="0"/>
              <a:t>Calcola anche per grafo senza pagine «disambigua»</a:t>
            </a:r>
          </a:p>
          <a:p>
            <a:pPr lvl="1"/>
            <a:endParaRPr lang="it-IT" sz="1800" i="1" dirty="0"/>
          </a:p>
          <a:p>
            <a:pPr marL="514350" indent="-514350">
              <a:buFont typeface="+mj-lt"/>
              <a:buAutoNum type="arabicPeriod"/>
            </a:pPr>
            <a:r>
              <a:rPr lang="it-IT" sz="2000" b="1" dirty="0"/>
              <a:t>Trovare una </a:t>
            </a:r>
            <a:r>
              <a:rPr lang="it-IT" sz="2000" b="1" dirty="0" err="1"/>
              <a:t>clique</a:t>
            </a:r>
            <a:r>
              <a:rPr lang="it-IT" sz="2000" b="1" dirty="0"/>
              <a:t> massimale in U(G)</a:t>
            </a:r>
          </a:p>
          <a:p>
            <a:pPr lvl="1"/>
            <a:r>
              <a:rPr lang="it-IT" sz="1800" i="1" dirty="0"/>
              <a:t>Per trovarne 2?</a:t>
            </a:r>
          </a:p>
          <a:p>
            <a:pPr marL="457200" lvl="1" indent="0">
              <a:buNone/>
            </a:pPr>
            <a:endParaRPr lang="it-IT" sz="1900" dirty="0"/>
          </a:p>
          <a:p>
            <a:pPr marL="514350" indent="-514350">
              <a:buFont typeface="+mj-lt"/>
              <a:buAutoNum type="arabicPeriod"/>
            </a:pPr>
            <a:endParaRPr lang="it-IT" sz="1900" dirty="0"/>
          </a:p>
          <a:p>
            <a:pPr marL="514350" indent="-514350">
              <a:buFont typeface="+mj-lt"/>
              <a:buAutoNum type="arabicPeriod"/>
            </a:pPr>
            <a:endParaRPr lang="it-IT" sz="1900" dirty="0"/>
          </a:p>
          <a:p>
            <a:pPr marL="0" indent="0">
              <a:buNone/>
            </a:pPr>
            <a:endParaRPr lang="it-IT" sz="1900" dirty="0"/>
          </a:p>
        </p:txBody>
      </p:sp>
    </p:spTree>
    <p:extLst>
      <p:ext uri="{BB962C8B-B14F-4D97-AF65-F5344CB8AC3E}">
        <p14:creationId xmlns:p14="http://schemas.microsoft.com/office/powerpoint/2010/main" val="2925255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4F61744B-A766-6958-7A76-9C8B28CDB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chemeClr val="tx2"/>
                </a:solidFill>
              </a:rPr>
              <a:t>1. Distribuzione grado in uscita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3CC2A6-D64E-FB2D-859C-38EBE5B8E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732" y="599768"/>
            <a:ext cx="6012936" cy="5629377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it-IT" sz="2400" b="1" dirty="0">
                <a:solidFill>
                  <a:schemeClr val="tx2"/>
                </a:solidFill>
              </a:rPr>
              <a:t>Calcolo grado in uscita di un nodo</a:t>
            </a:r>
          </a:p>
          <a:p>
            <a:pPr marL="0" indent="0" algn="ctr">
              <a:buNone/>
            </a:pPr>
            <a:r>
              <a:rPr lang="it-IT" sz="2000" i="1" dirty="0">
                <a:solidFill>
                  <a:schemeClr val="tx2"/>
                </a:solidFill>
              </a:rPr>
              <a:t>Nodo</a:t>
            </a:r>
            <a:r>
              <a:rPr lang="it-IT" sz="2000" dirty="0">
                <a:solidFill>
                  <a:schemeClr val="tx2"/>
                </a:solidFill>
              </a:rPr>
              <a:t> </a:t>
            </a:r>
            <a:r>
              <a:rPr lang="it-IT" sz="2000" dirty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it-IT" sz="2000" dirty="0">
                <a:solidFill>
                  <a:schemeClr val="tx2"/>
                </a:solidFill>
              </a:rPr>
              <a:t> Lista dei vicini uscenti (grado è la lunghezza della lista) («</a:t>
            </a:r>
            <a:r>
              <a:rPr lang="it-IT" sz="2000" b="1" i="1" dirty="0" err="1">
                <a:solidFill>
                  <a:schemeClr val="accent6"/>
                </a:solidFill>
              </a:rPr>
              <a:t>neighbors_dict</a:t>
            </a:r>
            <a:r>
              <a:rPr lang="it-IT" sz="2000" dirty="0">
                <a:solidFill>
                  <a:schemeClr val="tx2"/>
                </a:solidFill>
              </a:rPr>
              <a:t>»)</a:t>
            </a:r>
          </a:p>
          <a:p>
            <a:pPr marL="0" indent="0" algn="ctr">
              <a:buNone/>
            </a:pPr>
            <a:endParaRPr lang="it-IT" sz="2000" b="1" dirty="0">
              <a:solidFill>
                <a:schemeClr val="tx2"/>
              </a:solidFill>
            </a:endParaRPr>
          </a:p>
          <a:p>
            <a:r>
              <a:rPr lang="it-IT" sz="2400" b="1" dirty="0">
                <a:solidFill>
                  <a:schemeClr val="tx2"/>
                </a:solidFill>
              </a:rPr>
              <a:t>Calcolo distribuzione</a:t>
            </a:r>
          </a:p>
          <a:p>
            <a:pPr marL="0" indent="0">
              <a:buNone/>
            </a:pPr>
            <a:r>
              <a:rPr lang="it-IT" sz="2000" i="1" dirty="0">
                <a:solidFill>
                  <a:schemeClr val="tx2"/>
                </a:solidFill>
              </a:rPr>
              <a:t>Grado</a:t>
            </a:r>
            <a:r>
              <a:rPr lang="it-IT" sz="2000" dirty="0">
                <a:solidFill>
                  <a:schemeClr val="tx2"/>
                </a:solidFill>
              </a:rPr>
              <a:t> </a:t>
            </a:r>
            <a:r>
              <a:rPr lang="it-IT" sz="2000" dirty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it-IT" sz="2000" dirty="0">
                <a:solidFill>
                  <a:schemeClr val="tx2"/>
                </a:solidFill>
              </a:rPr>
              <a:t> Frequenze</a:t>
            </a:r>
          </a:p>
          <a:p>
            <a:pPr marL="0" indent="0">
              <a:buNone/>
            </a:pPr>
            <a:endParaRPr lang="it-IT" sz="2000" dirty="0">
              <a:solidFill>
                <a:schemeClr val="tx2"/>
              </a:solidFill>
            </a:endParaRPr>
          </a:p>
          <a:p>
            <a:r>
              <a:rPr lang="it-IT" sz="2400" b="1" dirty="0">
                <a:solidFill>
                  <a:schemeClr val="tx2"/>
                </a:solidFill>
              </a:rPr>
              <a:t>10 pagine con grado maggiore?</a:t>
            </a:r>
          </a:p>
          <a:p>
            <a:pPr marL="0" indent="0">
              <a:buNone/>
            </a:pPr>
            <a:r>
              <a:rPr lang="it-IT" sz="2000" i="1" dirty="0">
                <a:solidFill>
                  <a:schemeClr val="tx2"/>
                </a:solidFill>
              </a:rPr>
              <a:t>Grado</a:t>
            </a:r>
            <a:r>
              <a:rPr lang="it-IT" sz="2000" dirty="0">
                <a:solidFill>
                  <a:schemeClr val="tx2"/>
                </a:solidFill>
              </a:rPr>
              <a:t> </a:t>
            </a:r>
            <a:r>
              <a:rPr lang="it-IT" sz="2000" dirty="0">
                <a:solidFill>
                  <a:schemeClr val="tx2"/>
                </a:solidFill>
                <a:sym typeface="Wingdings" panose="05000000000000000000" pitchFamily="2" charset="2"/>
              </a:rPr>
              <a:t> Lista dei nodi con quel grado</a:t>
            </a:r>
          </a:p>
          <a:p>
            <a:pPr marL="0" indent="0">
              <a:buNone/>
            </a:pPr>
            <a:endParaRPr lang="it-IT" sz="20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it-IT" sz="2000" i="1" dirty="0">
                <a:solidFill>
                  <a:schemeClr val="tx2"/>
                </a:solidFill>
                <a:sym typeface="Wingdings" panose="05000000000000000000" pitchFamily="2" charset="2"/>
              </a:rPr>
              <a:t>Grado</a:t>
            </a:r>
            <a:r>
              <a:rPr lang="it-IT" sz="2000" dirty="0">
                <a:solidFill>
                  <a:schemeClr val="tx2"/>
                </a:solidFill>
                <a:sym typeface="Wingdings" panose="05000000000000000000" pitchFamily="2" charset="2"/>
              </a:rPr>
              <a:t>  [Lista dei nodi con quel grado, Frequenze] («</a:t>
            </a:r>
            <a:r>
              <a:rPr lang="it-IT" sz="2000" b="1" i="1" dirty="0" err="1">
                <a:solidFill>
                  <a:schemeClr val="accent6"/>
                </a:solidFill>
                <a:sym typeface="Wingdings" panose="05000000000000000000" pitchFamily="2" charset="2"/>
              </a:rPr>
              <a:t>distribution_dict</a:t>
            </a:r>
            <a:r>
              <a:rPr lang="it-IT" sz="2000" dirty="0">
                <a:solidFill>
                  <a:schemeClr val="tx2"/>
                </a:solidFill>
                <a:sym typeface="Wingdings" panose="05000000000000000000" pitchFamily="2" charset="2"/>
              </a:rPr>
              <a:t>»)</a:t>
            </a:r>
          </a:p>
        </p:txBody>
      </p:sp>
    </p:spTree>
    <p:extLst>
      <p:ext uri="{BB962C8B-B14F-4D97-AF65-F5344CB8AC3E}">
        <p14:creationId xmlns:p14="http://schemas.microsoft.com/office/powerpoint/2010/main" val="81349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77B348B0-AB73-6315-96DD-B6C5EDCB6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72" y="172196"/>
            <a:ext cx="8782474" cy="345590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E439FF4-0227-0E41-827A-6C6FD111E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28103"/>
            <a:ext cx="5698474" cy="33451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BB1BAE31-78C9-D88D-DC4D-2444748CFCF0}"/>
                  </a:ext>
                </a:extLst>
              </p:cNvPr>
              <p:cNvSpPr txBox="1"/>
              <p:nvPr/>
            </p:nvSpPr>
            <p:spPr>
              <a:xfrm>
                <a:off x="601972" y="4326194"/>
                <a:ext cx="208172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Complessità</a:t>
                </a:r>
                <a:r>
                  <a:rPr lang="it-IT" b="1" dirty="0"/>
                  <a:t>: O(m)</a:t>
                </a:r>
              </a:p>
              <a:p>
                <a:r>
                  <a:rPr lang="it-IT" dirty="0"/>
                  <a:t>Tempo </a:t>
                </a:r>
                <a14:m>
                  <m:oMath xmlns:m="http://schemas.openxmlformats.org/officeDocument/2006/math">
                    <m:r>
                      <a:rPr lang="it-IT" b="0" dirty="0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it-IT" dirty="0"/>
                  <a:t> 1 minuto</a:t>
                </a: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BB1BAE31-78C9-D88D-DC4D-2444748CF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72" y="4326194"/>
                <a:ext cx="2081724" cy="646331"/>
              </a:xfrm>
              <a:prstGeom prst="rect">
                <a:avLst/>
              </a:prstGeom>
              <a:blipFill>
                <a:blip r:embed="rId5"/>
                <a:stretch>
                  <a:fillRect l="-2639" t="-4717" r="-1760" b="-150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124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>
            <a:extLst>
              <a:ext uri="{FF2B5EF4-FFF2-40B4-BE49-F238E27FC236}">
                <a16:creationId xmlns:a16="http://schemas.microsoft.com/office/drawing/2014/main" id="{62E355BA-ABAD-137A-B7D6-A9187A51A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19" y="0"/>
            <a:ext cx="7354529" cy="330976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5837F24A-ED8D-D5E9-9D1B-94F097F44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61" y="3548241"/>
            <a:ext cx="3867346" cy="21435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53740A07-965D-905F-DF48-EB0A55156391}"/>
                  </a:ext>
                </a:extLst>
              </p:cNvPr>
              <p:cNvSpPr txBox="1"/>
              <p:nvPr/>
            </p:nvSpPr>
            <p:spPr>
              <a:xfrm>
                <a:off x="739623" y="5930313"/>
                <a:ext cx="18076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/>
                  <a:t>Complessità</a:t>
                </a:r>
                <a:r>
                  <a:rPr lang="it-IT" sz="1600" b="1" dirty="0"/>
                  <a:t>: O(n)</a:t>
                </a:r>
              </a:p>
              <a:p>
                <a:r>
                  <a:rPr lang="it-IT" sz="1600" dirty="0"/>
                  <a:t>Tempo </a:t>
                </a:r>
                <a14:m>
                  <m:oMath xmlns:m="http://schemas.openxmlformats.org/officeDocument/2006/math">
                    <m:r>
                      <a:rPr lang="it-IT" sz="1600" b="0" dirty="0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it-IT" sz="1600" dirty="0"/>
                  <a:t> 30 sec</a:t>
                </a: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53740A07-965D-905F-DF48-EB0A55156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23" y="5930313"/>
                <a:ext cx="1807674" cy="584775"/>
              </a:xfrm>
              <a:prstGeom prst="rect">
                <a:avLst/>
              </a:prstGeom>
              <a:blipFill>
                <a:blip r:embed="rId4"/>
                <a:stretch>
                  <a:fillRect l="-1684" t="-3125" r="-673" b="-12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96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05677CC-E54B-D782-4B64-CE8BBED6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it-IT" sz="3600">
                <a:solidFill>
                  <a:schemeClr val="tx2"/>
                </a:solidFill>
              </a:rPr>
              <a:t>2. Diametro della LCC nel grafo indiretto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02DC03-AB25-B718-ED1F-014582594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3894" y="1011916"/>
            <a:ext cx="6518481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chemeClr val="tx2"/>
                </a:solidFill>
              </a:rPr>
              <a:t>Dopo aver trasformato </a:t>
            </a:r>
            <a:r>
              <a:rPr lang="it-IT" sz="2400" i="1" dirty="0">
                <a:solidFill>
                  <a:schemeClr val="tx2"/>
                </a:solidFill>
              </a:rPr>
              <a:t>G</a:t>
            </a:r>
            <a:r>
              <a:rPr lang="it-IT" sz="2400" dirty="0">
                <a:solidFill>
                  <a:schemeClr val="tx2"/>
                </a:solidFill>
              </a:rPr>
              <a:t> in </a:t>
            </a:r>
            <a:r>
              <a:rPr lang="it-IT" sz="2400" i="1" dirty="0">
                <a:solidFill>
                  <a:schemeClr val="tx2"/>
                </a:solidFill>
              </a:rPr>
              <a:t>U(G)</a:t>
            </a:r>
            <a:r>
              <a:rPr lang="it-IT" sz="2400" dirty="0">
                <a:solidFill>
                  <a:schemeClr val="tx2"/>
                </a:solidFill>
              </a:rPr>
              <a:t> e selezionato la LCC,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400" dirty="0">
                <a:solidFill>
                  <a:schemeClr val="tx2"/>
                </a:solidFill>
              </a:rPr>
              <a:t>BFS dal nodo </a:t>
            </a:r>
            <a:r>
              <a:rPr lang="it-IT" sz="2400" i="1" dirty="0">
                <a:solidFill>
                  <a:schemeClr val="tx2"/>
                </a:solidFill>
              </a:rPr>
              <a:t>u </a:t>
            </a:r>
            <a:r>
              <a:rPr lang="it-IT" sz="2400" dirty="0">
                <a:solidFill>
                  <a:schemeClr val="tx2"/>
                </a:solidFill>
              </a:rPr>
              <a:t>con grado più alto nella LCC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400" dirty="0">
                <a:solidFill>
                  <a:schemeClr val="tx2"/>
                </a:solidFill>
              </a:rPr>
              <a:t>Dizionario B(</a:t>
            </a:r>
            <a:r>
              <a:rPr lang="it-IT" sz="2400" i="1" dirty="0">
                <a:solidFill>
                  <a:schemeClr val="tx2"/>
                </a:solidFill>
              </a:rPr>
              <a:t>u</a:t>
            </a:r>
            <a:r>
              <a:rPr lang="it-IT" sz="2400" dirty="0">
                <a:solidFill>
                  <a:schemeClr val="tx2"/>
                </a:solidFill>
              </a:rPr>
              <a:t>), che associa ogni nodo alla sua distanza da </a:t>
            </a:r>
            <a:r>
              <a:rPr lang="it-IT" sz="2400" i="1" dirty="0">
                <a:solidFill>
                  <a:schemeClr val="tx2"/>
                </a:solidFill>
              </a:rPr>
              <a:t>u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400" dirty="0">
                <a:solidFill>
                  <a:schemeClr val="tx2"/>
                </a:solidFill>
              </a:rPr>
              <a:t>Algoritmo </a:t>
            </a:r>
            <a:r>
              <a:rPr lang="it-IT" sz="2400" i="1" dirty="0" err="1">
                <a:solidFill>
                  <a:schemeClr val="tx2"/>
                </a:solidFill>
              </a:rPr>
              <a:t>iFub</a:t>
            </a:r>
            <a:endParaRPr lang="it-IT" sz="2400" i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it-IT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014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C54087BE-D9BF-EAAF-F421-7F090D24C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9" y="326208"/>
            <a:ext cx="10821932" cy="521918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EB60B1E-0768-4B94-44EB-709108B7206E}"/>
              </a:ext>
            </a:extLst>
          </p:cNvPr>
          <p:cNvSpPr txBox="1"/>
          <p:nvPr/>
        </p:nvSpPr>
        <p:spPr>
          <a:xfrm>
            <a:off x="865239" y="5702710"/>
            <a:ext cx="2068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Complessità: </a:t>
            </a:r>
            <a:r>
              <a:rPr lang="it-IT" b="1" dirty="0"/>
              <a:t>O(m)</a:t>
            </a:r>
          </a:p>
        </p:txBody>
      </p:sp>
    </p:spTree>
    <p:extLst>
      <p:ext uri="{BB962C8B-B14F-4D97-AF65-F5344CB8AC3E}">
        <p14:creationId xmlns:p14="http://schemas.microsoft.com/office/powerpoint/2010/main" val="3915851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875EA62-16DD-F0FD-EF02-88273AF36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26" y="149735"/>
            <a:ext cx="10514909" cy="59757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7CDF387A-DA12-E7B8-1107-A618062E6725}"/>
                  </a:ext>
                </a:extLst>
              </p:cNvPr>
              <p:cNvSpPr txBox="1"/>
              <p:nvPr/>
            </p:nvSpPr>
            <p:spPr>
              <a:xfrm>
                <a:off x="629263" y="6233651"/>
                <a:ext cx="350028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Tempo </a:t>
                </a:r>
                <a14:m>
                  <m:oMath xmlns:m="http://schemas.openxmlformats.org/officeDocument/2006/math">
                    <m:r>
                      <a:rPr lang="it-IT" b="0" dirty="0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it-IT" dirty="0"/>
                  <a:t> 2 min</a:t>
                </a:r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7CDF387A-DA12-E7B8-1107-A618062E6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63" y="6233651"/>
                <a:ext cx="3500283" cy="923330"/>
              </a:xfrm>
              <a:prstGeom prst="rect">
                <a:avLst/>
              </a:prstGeom>
              <a:blipFill>
                <a:blip r:embed="rId3"/>
                <a:stretch>
                  <a:fillRect l="-1394" t="-33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400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E78113F-FF13-F059-F651-A86B065C2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tx2"/>
                </a:solidFill>
              </a:rPr>
              <a:t>3. Trova una </a:t>
            </a:r>
            <a:r>
              <a:rPr lang="it-IT" sz="4000" dirty="0" err="1">
                <a:solidFill>
                  <a:schemeClr val="tx2"/>
                </a:solidFill>
              </a:rPr>
              <a:t>clique</a:t>
            </a:r>
            <a:r>
              <a:rPr lang="it-IT" sz="4000" dirty="0">
                <a:solidFill>
                  <a:schemeClr val="tx2"/>
                </a:solidFill>
              </a:rPr>
              <a:t> massimale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D74A98-ED28-DF22-8159-8B339D585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 err="1">
                <a:solidFill>
                  <a:schemeClr val="tx2"/>
                </a:solidFill>
              </a:rPr>
              <a:t>Clique</a:t>
            </a:r>
            <a:r>
              <a:rPr lang="it-IT" sz="2400" b="1" dirty="0">
                <a:solidFill>
                  <a:schemeClr val="tx2"/>
                </a:solidFill>
              </a:rPr>
              <a:t> di ordine k</a:t>
            </a:r>
            <a:r>
              <a:rPr lang="it-IT" sz="2400" dirty="0">
                <a:solidFill>
                  <a:schemeClr val="tx2"/>
                </a:solidFill>
              </a:rPr>
              <a:t>: </a:t>
            </a:r>
            <a:r>
              <a:rPr lang="it-IT" sz="2400" dirty="0" err="1">
                <a:solidFill>
                  <a:schemeClr val="tx2"/>
                </a:solidFill>
              </a:rPr>
              <a:t>sottografo</a:t>
            </a:r>
            <a:r>
              <a:rPr lang="it-IT" sz="2400" dirty="0">
                <a:solidFill>
                  <a:schemeClr val="tx2"/>
                </a:solidFill>
              </a:rPr>
              <a:t> di k nodi tutti connessi tra loro</a:t>
            </a:r>
          </a:p>
          <a:p>
            <a:pPr marL="0" indent="0">
              <a:buNone/>
            </a:pPr>
            <a:r>
              <a:rPr lang="it-IT" sz="2400" b="1" dirty="0" err="1">
                <a:solidFill>
                  <a:schemeClr val="tx2"/>
                </a:solidFill>
              </a:rPr>
              <a:t>Clique</a:t>
            </a:r>
            <a:r>
              <a:rPr lang="it-IT" sz="2400" b="1" dirty="0">
                <a:solidFill>
                  <a:schemeClr val="tx2"/>
                </a:solidFill>
              </a:rPr>
              <a:t> massimale</a:t>
            </a:r>
            <a:r>
              <a:rPr lang="it-IT" sz="2400" dirty="0">
                <a:solidFill>
                  <a:schemeClr val="tx2"/>
                </a:solidFill>
              </a:rPr>
              <a:t>: </a:t>
            </a:r>
            <a:r>
              <a:rPr lang="it-IT" sz="2400" dirty="0" err="1">
                <a:solidFill>
                  <a:schemeClr val="tx2"/>
                </a:solidFill>
              </a:rPr>
              <a:t>clique</a:t>
            </a:r>
            <a:r>
              <a:rPr lang="it-IT" sz="2400" dirty="0">
                <a:solidFill>
                  <a:schemeClr val="tx2"/>
                </a:solidFill>
              </a:rPr>
              <a:t> in cui non è più possibile aggiungere nodi senza perdere la proprietà di essere una </a:t>
            </a:r>
            <a:r>
              <a:rPr lang="it-IT" sz="2400" dirty="0" err="1">
                <a:solidFill>
                  <a:schemeClr val="tx2"/>
                </a:solidFill>
              </a:rPr>
              <a:t>clique</a:t>
            </a:r>
            <a:endParaRPr lang="it-IT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988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351</Words>
  <Application>Microsoft Office PowerPoint</Application>
  <PresentationFormat>Widescreen</PresentationFormat>
  <Paragraphs>53</Paragraphs>
  <Slides>15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Cambria Math</vt:lpstr>
      <vt:lpstr>Wingdings</vt:lpstr>
      <vt:lpstr>Tema di Office</vt:lpstr>
      <vt:lpstr>Analisi del grafo di Wikipedia Italia 2013</vt:lpstr>
      <vt:lpstr>Sommario</vt:lpstr>
      <vt:lpstr>1. Distribuzione grado in uscita</vt:lpstr>
      <vt:lpstr>Presentazione standard di PowerPoint</vt:lpstr>
      <vt:lpstr>Presentazione standard di PowerPoint</vt:lpstr>
      <vt:lpstr>2. Diametro della LCC nel grafo indiretto</vt:lpstr>
      <vt:lpstr>Presentazione standard di PowerPoint</vt:lpstr>
      <vt:lpstr>Presentazione standard di PowerPoint</vt:lpstr>
      <vt:lpstr>3. Trova una clique massimale</vt:lpstr>
      <vt:lpstr>Algoritmo di Bron-Kerbosch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Cristian Bargiacchi</dc:creator>
  <cp:lastModifiedBy>Cristian Bargiacchi</cp:lastModifiedBy>
  <cp:revision>9</cp:revision>
  <dcterms:created xsi:type="dcterms:W3CDTF">2024-07-01T13:52:58Z</dcterms:created>
  <dcterms:modified xsi:type="dcterms:W3CDTF">2024-07-05T16:54:18Z</dcterms:modified>
</cp:coreProperties>
</file>