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71" r:id="rId9"/>
    <p:sldId id="261" r:id="rId10"/>
    <p:sldId id="262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D3054-ED1F-4564-A43D-245C54F5E63B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7A3-069E-4FF3-A24B-AD0B37861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7A3-069E-4FF3-A24B-AD0B37861C5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31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7A3-069E-4FF3-A24B-AD0B37861C5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556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7A3-069E-4FF3-A24B-AD0B37861C5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40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7A3-069E-4FF3-A24B-AD0B37861C5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21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31478-0988-91D9-73DF-DD0E23A14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E48E60-DDE8-B02B-925A-E067A164F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B216D-D3F8-A1B8-DA7F-F6085A7B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C456FE-B8D3-0897-FE38-55FC329A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ED7F3-BA05-9D14-BB19-5C35A2F5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8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6DC29-E2C7-259A-C739-50D7E5CD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586026-3297-F6BB-25AA-1CD707497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28B7B1-DA81-5365-A304-2FB12D93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56F68A-EDF2-3039-89B4-8B82A370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FC3AA-FBC5-A072-30BC-41F0A14C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13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43CD3B-910D-C6FE-3DF9-261214CDF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C06E0D-E8D5-2BBE-D273-FDD6677F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A5153-AF29-11DB-78CF-F38BAF35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DD0922-01FB-DACE-60A2-5AF1B845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D6E28F-4A91-8476-2A44-57CFE54B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5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7E45C8-6539-42BD-FD17-640F6A11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7DA9B9-BAD8-A1C0-B4B9-DB27E877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1A5E2-98FC-9AAA-291C-65286537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4052BA-6A21-CB7B-E5D2-10546BEB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E75532-DDC6-1B95-58AD-CC5E3649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68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E507E-223D-FA18-7E79-44DFFBDC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ABAA20-FC07-CBAD-A91E-3B09BB54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9754E-6AE0-FEA0-775C-43CC7B7C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4A2851-C1C5-D17F-AACE-16E5F0E3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A3C3A2-104A-FFD6-61BF-A6125DA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41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6BF8-F9A7-6899-D90A-A689BCE1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9D7888-1332-556F-C37A-BC7ACBD9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D9A380-B981-6C05-C721-4BB21701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B54AFC-B98C-7106-3C2E-D8574336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6727E9-2576-DC13-1FF7-35E58B3F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A88B1E-6C44-30F7-836F-A66B3563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2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0AF93-57B7-40B3-6405-372B8D04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C1DE8F-62DE-9BC1-BA93-83A5492A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BC7378-B8CB-B163-494D-E42B89EC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97C156-B653-771A-B5AD-0BD77C9A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148237-C0F3-C439-C2CD-EE4839F83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F3D0781-6097-76EB-0CAA-517AF9F3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D30A4D-D2FD-6A60-020F-41F55BDB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EE133BF-EC63-E2BC-AF6B-79C9CB9D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1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D98CB1-9255-5F75-C40F-677F6C6B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9E5CF9-DF70-56CE-B7D7-823BF6E3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70E25F-FDBB-CC6D-02CC-4E8FCD93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8A0434-6152-1D45-0D00-70E4FA60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AF191A-5227-634D-6760-5CAF513C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096243-3C4C-893D-A942-B4501DA6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A4741D-44D5-AE42-FC63-BD958B44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94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1F68E-7000-1C2B-2221-90B5AF6E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0873BC-2B8A-7403-2294-4DB3F4E1D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65BC98-6DB3-1476-3176-33ED3F86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366393-5E65-EBEB-9A79-C29619B3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9E65EA-2E3B-C203-07C6-91606DCF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18ED7-DA44-E8D2-D277-85252AC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44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878FC-16D1-FD55-E335-3A0C9959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0841748-4CE0-B30F-FDB1-85BBB286F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F65C79-18F0-7A43-1701-AA44851B0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C0ABFB-E994-E07E-90CD-4F59C5F0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B55FBD-DDA1-FC0D-AAA4-DEE8E7F0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E677A2-F291-A22B-21A6-EC7A0FDA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57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5CBEFF-BF3B-E93C-8708-E751FAFD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87661F-7635-E214-71CB-2702A4C2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7F172A-5D61-FB62-D5B7-379EA644F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A533F-A804-43C1-8257-441EE3D3E5DF}" type="datetimeFigureOut">
              <a:rPr lang="it-IT" smtClean="0"/>
              <a:t>06/07/2024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AD6BFC-B4D0-A90F-0CAF-5B21C0726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0E229-1DA7-70F1-1B8F-7AE1EF891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18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B24D1D-B527-707D-3403-708139CF5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Analisi del grafo di Wikipedia Italia 2013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3A0EAA-E69F-3B94-8D96-E09472142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sz="1300"/>
              <a:t>Cristian Bargiacchi</a:t>
            </a:r>
          </a:p>
          <a:p>
            <a:pPr algn="l"/>
            <a:r>
              <a:rPr lang="it-IT" sz="1300"/>
              <a:t>Algoritmi per Programmazione e Analisi Dati 2023/2024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97E32-CE74-9FC5-8123-70B46303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6" r="23352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744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D152B-4B44-B491-F683-C7287CFA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6068076" cy="979195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Algoritmo di </a:t>
            </a:r>
            <a:r>
              <a:rPr lang="it-IT" sz="3600" dirty="0" err="1">
                <a:solidFill>
                  <a:schemeClr val="tx2"/>
                </a:solidFill>
              </a:rPr>
              <a:t>Bron-Kerbosch</a:t>
            </a: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F84CA5-7ADF-0406-EC35-740C2CD4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470439"/>
            <a:ext cx="6419773" cy="1773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tx2"/>
                </a:solidFill>
              </a:rPr>
              <a:t>R</a:t>
            </a:r>
            <a:r>
              <a:rPr lang="it-IT" sz="2000" dirty="0">
                <a:solidFill>
                  <a:schemeClr val="tx2"/>
                </a:solidFill>
              </a:rPr>
              <a:t>: insieme dei nodi che formeranno la </a:t>
            </a:r>
            <a:r>
              <a:rPr lang="it-IT" sz="2000" dirty="0" err="1">
                <a:solidFill>
                  <a:schemeClr val="tx2"/>
                </a:solidFill>
              </a:rPr>
              <a:t>clique</a:t>
            </a:r>
            <a:r>
              <a:rPr lang="it-IT" sz="2000" dirty="0">
                <a:solidFill>
                  <a:schemeClr val="tx2"/>
                </a:solidFill>
              </a:rPr>
              <a:t> (</a:t>
            </a:r>
            <a:r>
              <a:rPr lang="it-IT" sz="2000" dirty="0" err="1">
                <a:solidFill>
                  <a:schemeClr val="tx2"/>
                </a:solidFill>
              </a:rPr>
              <a:t>init</a:t>
            </a:r>
            <a:r>
              <a:rPr lang="it-IT" sz="2000" dirty="0">
                <a:solidFill>
                  <a:schemeClr val="tx2"/>
                </a:solidFill>
              </a:rPr>
              <a:t>: vuoto)</a:t>
            </a:r>
            <a:endParaRPr lang="it-IT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000" b="1" dirty="0">
                <a:solidFill>
                  <a:schemeClr val="tx2"/>
                </a:solidFill>
                <a:sym typeface="Wingdings" panose="05000000000000000000" pitchFamily="2" charset="2"/>
              </a:rPr>
              <a:t>P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: insieme dei nodi candidati a far parte di una </a:t>
            </a:r>
            <a:r>
              <a:rPr lang="it-IT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clique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  (</a:t>
            </a:r>
            <a:r>
              <a:rPr lang="it-IT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init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: V)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: insieme dei nodi già visitati e scartati, o facenti già parte di un’altra </a:t>
            </a:r>
            <a:r>
              <a:rPr lang="it-IT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clique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 (</a:t>
            </a:r>
            <a:r>
              <a:rPr lang="it-IT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init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: vuoto)</a:t>
            </a:r>
            <a:endParaRPr lang="it-IT" sz="2000" dirty="0">
              <a:solidFill>
                <a:schemeClr val="tx2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9F56B0D-991A-691A-EEF8-36180554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45" y="3726942"/>
            <a:ext cx="4772776" cy="18971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84EC194-ABC3-BC49-9D72-63D66040F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03" y="3726942"/>
            <a:ext cx="6029040" cy="22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B3CAF09-4487-53E2-6731-0DB037E6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37" y="1406013"/>
            <a:ext cx="11903563" cy="503411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AD88A9-6C49-1B78-A3BB-414CCA410B7C}"/>
              </a:ext>
            </a:extLst>
          </p:cNvPr>
          <p:cNvSpPr txBox="1"/>
          <p:nvPr/>
        </p:nvSpPr>
        <p:spPr>
          <a:xfrm>
            <a:off x="422787" y="462116"/>
            <a:ext cx="577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latin typeface="+mj-lt"/>
              </a:rPr>
              <a:t>3. Trova una </a:t>
            </a:r>
            <a:r>
              <a:rPr lang="it-IT" sz="3600" dirty="0" err="1">
                <a:latin typeface="+mj-lt"/>
              </a:rPr>
              <a:t>clique</a:t>
            </a:r>
            <a:r>
              <a:rPr lang="it-IT" sz="3600" dirty="0">
                <a:latin typeface="+mj-lt"/>
              </a:rPr>
              <a:t> massimale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4E3701-0E1C-349B-A46B-45BEBC301492}"/>
              </a:ext>
            </a:extLst>
          </p:cNvPr>
          <p:cNvSpPr txBox="1"/>
          <p:nvPr/>
        </p:nvSpPr>
        <p:spPr>
          <a:xfrm>
            <a:off x="6689237" y="2386299"/>
            <a:ext cx="373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Complessità caso peggiore: </a:t>
            </a:r>
            <a:r>
              <a:rPr lang="it-IT" b="1" dirty="0"/>
              <a:t>O(3 </a:t>
            </a:r>
            <a:r>
              <a:rPr lang="it-IT" b="1" baseline="30000" dirty="0"/>
              <a:t>n/3</a:t>
            </a:r>
            <a:r>
              <a:rPr lang="it-IT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786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EBFBD2-06B3-E3EC-70A3-30274B2DC3FA}"/>
              </a:ext>
            </a:extLst>
          </p:cNvPr>
          <p:cNvSpPr txBox="1"/>
          <p:nvPr/>
        </p:nvSpPr>
        <p:spPr>
          <a:xfrm>
            <a:off x="668594" y="373626"/>
            <a:ext cx="5520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+mj-lt"/>
              </a:rPr>
              <a:t>Per trovare n </a:t>
            </a:r>
            <a:r>
              <a:rPr lang="it-IT" sz="3200" dirty="0" err="1">
                <a:latin typeface="+mj-lt"/>
              </a:rPr>
              <a:t>cliques</a:t>
            </a:r>
            <a:r>
              <a:rPr lang="it-IT" sz="3200" dirty="0">
                <a:latin typeface="+mj-lt"/>
              </a:rPr>
              <a:t> massimali?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47DED37-5A35-3608-FB4F-8E5303AF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6" y="1055906"/>
            <a:ext cx="7242954" cy="50204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193C288-7FEF-5EB7-787A-F68DE62F3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4" y="5671966"/>
            <a:ext cx="10990274" cy="6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1A2D04-0397-5024-D9A6-B61A6D45AD52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57757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5989E6E-F4C0-31D6-E310-19776E1F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28" y="1151774"/>
            <a:ext cx="10459910" cy="32484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3F7476C-DFF2-70CB-97AF-F3D91A942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28" y="4691587"/>
            <a:ext cx="6201640" cy="139084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1E1BBF-26DE-68C3-CB33-9591073287F8}"/>
              </a:ext>
            </a:extLst>
          </p:cNvPr>
          <p:cNvSpPr txBox="1"/>
          <p:nvPr/>
        </p:nvSpPr>
        <p:spPr>
          <a:xfrm>
            <a:off x="511277" y="383458"/>
            <a:ext cx="7764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Calcolo </a:t>
            </a:r>
            <a:r>
              <a:rPr lang="it-IT" sz="2800" dirty="0">
                <a:latin typeface="+mj-lt"/>
              </a:rPr>
              <a:t>diametro</a:t>
            </a:r>
            <a:r>
              <a:rPr lang="it-IT" sz="2800" dirty="0"/>
              <a:t> – LCC grafo senza «disambigua»</a:t>
            </a:r>
          </a:p>
        </p:txBody>
      </p:sp>
    </p:spTree>
    <p:extLst>
      <p:ext uri="{BB962C8B-B14F-4D97-AF65-F5344CB8AC3E}">
        <p14:creationId xmlns:p14="http://schemas.microsoft.com/office/powerpoint/2010/main" val="177023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E0A910A-AC0D-4E89-14D6-F7C27482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351115"/>
            <a:ext cx="9319337" cy="494152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101B95-49DB-6952-42A3-743C66AB0C4E}"/>
              </a:ext>
            </a:extLst>
          </p:cNvPr>
          <p:cNvSpPr txBox="1"/>
          <p:nvPr/>
        </p:nvSpPr>
        <p:spPr>
          <a:xfrm>
            <a:off x="639097" y="491613"/>
            <a:ext cx="7669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+mj-lt"/>
              </a:rPr>
              <a:t>Implementazione algoritmo di </a:t>
            </a:r>
            <a:r>
              <a:rPr lang="it-IT" sz="3200" dirty="0" err="1">
                <a:latin typeface="+mj-lt"/>
              </a:rPr>
              <a:t>Bron-Kerbosch</a:t>
            </a: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2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B60D3-D765-E1AC-6D42-9A2C0221A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" b="-1"/>
          <a:stretch/>
        </p:blipFill>
        <p:spPr>
          <a:xfrm>
            <a:off x="5735638" y="559070"/>
            <a:ext cx="6328925" cy="6021751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5624C8-5CD2-5D77-64F2-C6F7451F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it-IT" sz="4000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0AAA7-1D5C-3BBB-1FFE-CBE95C17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96" y="2265037"/>
            <a:ext cx="5107914" cy="40276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b="1" dirty="0"/>
              <a:t>Distribuzione del grado in uscita</a:t>
            </a:r>
          </a:p>
          <a:p>
            <a:pPr lvl="1"/>
            <a:r>
              <a:rPr lang="it-IT" sz="2300" dirty="0"/>
              <a:t> </a:t>
            </a:r>
            <a:r>
              <a:rPr lang="it-IT" sz="1800" i="1" dirty="0"/>
              <a:t>Quali sono le 10 pagine con maggiori link in uscita?</a:t>
            </a:r>
            <a:r>
              <a:rPr lang="it-IT" sz="1800" dirty="0"/>
              <a:t>	</a:t>
            </a:r>
          </a:p>
          <a:p>
            <a:pPr lvl="1"/>
            <a:endParaRPr lang="it-IT" sz="1800" dirty="0"/>
          </a:p>
          <a:p>
            <a:pPr marL="514350" indent="-514350">
              <a:buFont typeface="+mj-lt"/>
              <a:buAutoNum type="arabicPeriod"/>
            </a:pPr>
            <a:r>
              <a:rPr lang="it-IT" sz="2000" b="1" dirty="0"/>
              <a:t>Diametro della LCC in U(G)</a:t>
            </a:r>
          </a:p>
          <a:p>
            <a:pPr lvl="1"/>
            <a:r>
              <a:rPr lang="it-IT" sz="1800" dirty="0"/>
              <a:t> </a:t>
            </a:r>
            <a:r>
              <a:rPr lang="it-IT" sz="1800" i="1" dirty="0"/>
              <a:t>Calcola anche per grafo senza pagine «disambigua»</a:t>
            </a:r>
          </a:p>
          <a:p>
            <a:pPr lvl="1"/>
            <a:endParaRPr lang="it-IT" sz="1800" i="1" dirty="0"/>
          </a:p>
          <a:p>
            <a:pPr marL="514350" indent="-514350">
              <a:buFont typeface="+mj-lt"/>
              <a:buAutoNum type="arabicPeriod"/>
            </a:pPr>
            <a:r>
              <a:rPr lang="it-IT" sz="2000" b="1" dirty="0"/>
              <a:t>Trovare una </a:t>
            </a:r>
            <a:r>
              <a:rPr lang="it-IT" sz="2000" b="1" dirty="0" err="1"/>
              <a:t>clique</a:t>
            </a:r>
            <a:r>
              <a:rPr lang="it-IT" sz="2000" b="1" dirty="0"/>
              <a:t> massimale in U(G)</a:t>
            </a:r>
          </a:p>
          <a:p>
            <a:pPr lvl="1"/>
            <a:r>
              <a:rPr lang="it-IT" sz="1800" i="1" dirty="0"/>
              <a:t>Per trovarne 2?</a:t>
            </a:r>
          </a:p>
          <a:p>
            <a:pPr marL="457200" lvl="1" indent="0">
              <a:buNone/>
            </a:pPr>
            <a:endParaRPr lang="it-IT" sz="1900" dirty="0"/>
          </a:p>
          <a:p>
            <a:pPr marL="514350" indent="-514350">
              <a:buFont typeface="+mj-lt"/>
              <a:buAutoNum type="arabicPeriod"/>
            </a:pPr>
            <a:endParaRPr lang="it-IT" sz="1900" dirty="0"/>
          </a:p>
          <a:p>
            <a:pPr marL="514350" indent="-514350">
              <a:buFont typeface="+mj-lt"/>
              <a:buAutoNum type="arabicPeriod"/>
            </a:pPr>
            <a:endParaRPr lang="it-IT" sz="1900" dirty="0"/>
          </a:p>
          <a:p>
            <a:pPr marL="0" indent="0">
              <a:buNone/>
            </a:pP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2525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F61744B-A766-6958-7A76-9C8B28CD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chemeClr val="tx2"/>
                </a:solidFill>
              </a:rPr>
              <a:t>1. Distribuzione grado in uscita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CC2A6-D64E-FB2D-859C-38EBE5B8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32" y="599768"/>
            <a:ext cx="6012936" cy="5629377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Calcolo grado in uscita di un nodo</a:t>
            </a:r>
          </a:p>
          <a:p>
            <a:pPr marL="0" indent="0" algn="ctr">
              <a:buNone/>
            </a:pPr>
            <a:r>
              <a:rPr lang="it-IT" sz="2000" i="1" dirty="0">
                <a:solidFill>
                  <a:schemeClr val="tx2"/>
                </a:solidFill>
              </a:rPr>
              <a:t>Nodo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it-IT" sz="2000" dirty="0">
                <a:solidFill>
                  <a:schemeClr val="tx2"/>
                </a:solidFill>
              </a:rPr>
              <a:t> Lista dei vicini uscenti (grado è la lunghezza della lista) («</a:t>
            </a:r>
            <a:r>
              <a:rPr lang="it-IT" sz="2000" b="1" i="1" dirty="0" err="1">
                <a:solidFill>
                  <a:schemeClr val="accent6"/>
                </a:solidFill>
              </a:rPr>
              <a:t>neighbors_dict</a:t>
            </a:r>
            <a:r>
              <a:rPr lang="it-IT" sz="2000" dirty="0">
                <a:solidFill>
                  <a:schemeClr val="tx2"/>
                </a:solidFill>
              </a:rPr>
              <a:t>»)</a:t>
            </a:r>
          </a:p>
          <a:p>
            <a:pPr marL="0" indent="0" algn="ctr">
              <a:buNone/>
            </a:pPr>
            <a:endParaRPr lang="it-IT" sz="2000" b="1" dirty="0">
              <a:solidFill>
                <a:schemeClr val="tx2"/>
              </a:solidFill>
            </a:endParaRPr>
          </a:p>
          <a:p>
            <a:r>
              <a:rPr lang="it-IT" sz="2400" b="1" dirty="0">
                <a:solidFill>
                  <a:schemeClr val="tx2"/>
                </a:solidFill>
              </a:rPr>
              <a:t>Calcolo distribuzione</a:t>
            </a:r>
          </a:p>
          <a:p>
            <a:pPr marL="0" indent="0">
              <a:buNone/>
            </a:pPr>
            <a:r>
              <a:rPr lang="it-IT" sz="2000" i="1" dirty="0">
                <a:solidFill>
                  <a:schemeClr val="tx2"/>
                </a:solidFill>
              </a:rPr>
              <a:t>Grado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it-IT" sz="2000" dirty="0">
                <a:solidFill>
                  <a:schemeClr val="tx2"/>
                </a:solidFill>
              </a:rPr>
              <a:t> Frequenze</a:t>
            </a:r>
          </a:p>
          <a:p>
            <a:pPr marL="0" indent="0">
              <a:buNone/>
            </a:pPr>
            <a:endParaRPr lang="it-IT" sz="2000" dirty="0">
              <a:solidFill>
                <a:schemeClr val="tx2"/>
              </a:solidFill>
            </a:endParaRPr>
          </a:p>
          <a:p>
            <a:r>
              <a:rPr lang="it-IT" sz="2400" b="1" dirty="0">
                <a:solidFill>
                  <a:schemeClr val="tx2"/>
                </a:solidFill>
              </a:rPr>
              <a:t>10 pagine con grado maggiore?</a:t>
            </a:r>
          </a:p>
          <a:p>
            <a:pPr marL="0" indent="0">
              <a:buNone/>
            </a:pPr>
            <a:r>
              <a:rPr lang="it-IT" sz="2000" i="1" dirty="0">
                <a:solidFill>
                  <a:schemeClr val="tx2"/>
                </a:solidFill>
              </a:rPr>
              <a:t>Grado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 Lista dei nodi con quel grado</a:t>
            </a:r>
          </a:p>
          <a:p>
            <a:pPr marL="0" indent="0">
              <a:buNone/>
            </a:pPr>
            <a:endParaRPr lang="it-IT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it-IT" sz="2000" i="1" dirty="0">
                <a:solidFill>
                  <a:schemeClr val="tx2"/>
                </a:solidFill>
                <a:sym typeface="Wingdings" panose="05000000000000000000" pitchFamily="2" charset="2"/>
              </a:rPr>
              <a:t>Grado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  [Lista dei nodi con quel grado, Frequenze] («</a:t>
            </a:r>
            <a:r>
              <a:rPr lang="it-IT" sz="2000" b="1" i="1" dirty="0" err="1">
                <a:solidFill>
                  <a:schemeClr val="accent6"/>
                </a:solidFill>
                <a:sym typeface="Wingdings" panose="05000000000000000000" pitchFamily="2" charset="2"/>
              </a:rPr>
              <a:t>distribution_dict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81349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77B348B0-AB73-6315-96DD-B6C5EDCB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2" y="172196"/>
            <a:ext cx="8782474" cy="34559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E439FF4-0227-0E41-827A-6C6FD111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8103"/>
            <a:ext cx="5698474" cy="33451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B1BAE31-78C9-D88D-DC4D-2444748CFCF0}"/>
                  </a:ext>
                </a:extLst>
              </p:cNvPr>
              <p:cNvSpPr txBox="1"/>
              <p:nvPr/>
            </p:nvSpPr>
            <p:spPr>
              <a:xfrm>
                <a:off x="601972" y="4326194"/>
                <a:ext cx="19924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Complessità</a:t>
                </a:r>
                <a:r>
                  <a:rPr lang="it-IT" b="1" dirty="0"/>
                  <a:t>: O(n)</a:t>
                </a:r>
              </a:p>
              <a:p>
                <a:r>
                  <a:rPr lang="it-IT" dirty="0"/>
                  <a:t>Tempo </a:t>
                </a:r>
                <a14:m>
                  <m:oMath xmlns:m="http://schemas.openxmlformats.org/officeDocument/2006/math">
                    <m:r>
                      <a:rPr lang="it-IT" b="0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dirty="0"/>
                  <a:t> 1 minuto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B1BAE31-78C9-D88D-DC4D-2444748C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2" y="4326194"/>
                <a:ext cx="1992469" cy="646331"/>
              </a:xfrm>
              <a:prstGeom prst="rect">
                <a:avLst/>
              </a:prstGeom>
              <a:blipFill>
                <a:blip r:embed="rId5"/>
                <a:stretch>
                  <a:fillRect l="-2752" t="-4717" r="-2446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12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62E355BA-ABAD-137A-B7D6-A9187A51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0"/>
            <a:ext cx="7354529" cy="330976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837F24A-ED8D-D5E9-9D1B-94F097F4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1" y="3548241"/>
            <a:ext cx="3867346" cy="21435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3740A07-965D-905F-DF48-EB0A55156391}"/>
                  </a:ext>
                </a:extLst>
              </p:cNvPr>
              <p:cNvSpPr txBox="1"/>
              <p:nvPr/>
            </p:nvSpPr>
            <p:spPr>
              <a:xfrm>
                <a:off x="739623" y="5930313"/>
                <a:ext cx="1807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Complessità</a:t>
                </a:r>
                <a:r>
                  <a:rPr lang="it-IT" sz="1600" b="1" dirty="0"/>
                  <a:t>: O(n)</a:t>
                </a:r>
              </a:p>
              <a:p>
                <a:r>
                  <a:rPr lang="it-IT" sz="1600" dirty="0"/>
                  <a:t>Tempo </a:t>
                </a:r>
                <a14:m>
                  <m:oMath xmlns:m="http://schemas.openxmlformats.org/officeDocument/2006/math">
                    <m:r>
                      <a:rPr lang="it-IT" sz="1600" b="0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sz="1600" dirty="0"/>
                  <a:t> 30 sec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3740A07-965D-905F-DF48-EB0A55156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23" y="5930313"/>
                <a:ext cx="1807674" cy="584775"/>
              </a:xfrm>
              <a:prstGeom prst="rect">
                <a:avLst/>
              </a:prstGeom>
              <a:blipFill>
                <a:blip r:embed="rId4"/>
                <a:stretch>
                  <a:fillRect l="-1684" t="-3125" r="-673"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6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05677CC-E54B-D782-4B64-CE8BBED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tx2"/>
                </a:solidFill>
              </a:rPr>
              <a:t>2. Diametro della LCC nel grafo indiretto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2DC03-AB25-B718-ED1F-01458259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894" y="1011916"/>
            <a:ext cx="6518481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Dopo aver trasformato </a:t>
            </a:r>
            <a:r>
              <a:rPr lang="it-IT" sz="2400" i="1" dirty="0">
                <a:solidFill>
                  <a:schemeClr val="tx2"/>
                </a:solidFill>
              </a:rPr>
              <a:t>G</a:t>
            </a:r>
            <a:r>
              <a:rPr lang="it-IT" sz="2400" dirty="0">
                <a:solidFill>
                  <a:schemeClr val="tx2"/>
                </a:solidFill>
              </a:rPr>
              <a:t> in </a:t>
            </a:r>
            <a:r>
              <a:rPr lang="it-IT" sz="2400" i="1" dirty="0">
                <a:solidFill>
                  <a:schemeClr val="tx2"/>
                </a:solidFill>
              </a:rPr>
              <a:t>U(G)</a:t>
            </a:r>
            <a:r>
              <a:rPr lang="it-IT" sz="2400" dirty="0">
                <a:solidFill>
                  <a:schemeClr val="tx2"/>
                </a:solidFill>
              </a:rPr>
              <a:t> e selezionato la LCC,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</a:rPr>
              <a:t>BFS dal nodo </a:t>
            </a:r>
            <a:r>
              <a:rPr lang="it-IT" sz="2400" i="1" dirty="0">
                <a:solidFill>
                  <a:schemeClr val="tx2"/>
                </a:solidFill>
              </a:rPr>
              <a:t>u </a:t>
            </a:r>
            <a:r>
              <a:rPr lang="it-IT" sz="2400" dirty="0">
                <a:solidFill>
                  <a:schemeClr val="tx2"/>
                </a:solidFill>
              </a:rPr>
              <a:t>con grado più alto nella LCC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</a:rPr>
              <a:t>Dizionario B(</a:t>
            </a:r>
            <a:r>
              <a:rPr lang="it-IT" sz="2400" i="1" dirty="0">
                <a:solidFill>
                  <a:schemeClr val="tx2"/>
                </a:solidFill>
              </a:rPr>
              <a:t>u</a:t>
            </a:r>
            <a:r>
              <a:rPr lang="it-IT" sz="2400" dirty="0">
                <a:solidFill>
                  <a:schemeClr val="tx2"/>
                </a:solidFill>
              </a:rPr>
              <a:t>), che associa ogni nodo alla sua distanza da </a:t>
            </a:r>
            <a:r>
              <a:rPr lang="it-IT" sz="2400" i="1" dirty="0">
                <a:solidFill>
                  <a:schemeClr val="tx2"/>
                </a:solidFill>
              </a:rPr>
              <a:t>u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</a:rPr>
              <a:t>Algoritmo </a:t>
            </a:r>
            <a:r>
              <a:rPr lang="it-IT" sz="2400" i="1" dirty="0" err="1">
                <a:solidFill>
                  <a:schemeClr val="tx2"/>
                </a:solidFill>
              </a:rPr>
              <a:t>iFub</a:t>
            </a:r>
            <a:endParaRPr lang="it-IT" sz="2400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54087BE-D9BF-EAAF-F421-7F090D24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9" y="326208"/>
            <a:ext cx="10821932" cy="521918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B60B1E-0768-4B94-44EB-709108B7206E}"/>
              </a:ext>
            </a:extLst>
          </p:cNvPr>
          <p:cNvSpPr txBox="1"/>
          <p:nvPr/>
        </p:nvSpPr>
        <p:spPr>
          <a:xfrm>
            <a:off x="865239" y="5702710"/>
            <a:ext cx="206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Complessità: </a:t>
            </a:r>
            <a:r>
              <a:rPr lang="it-IT" b="1" dirty="0"/>
              <a:t>O(m)</a:t>
            </a:r>
          </a:p>
        </p:txBody>
      </p:sp>
    </p:spTree>
    <p:extLst>
      <p:ext uri="{BB962C8B-B14F-4D97-AF65-F5344CB8AC3E}">
        <p14:creationId xmlns:p14="http://schemas.microsoft.com/office/powerpoint/2010/main" val="391585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875EA62-16DD-F0FD-EF02-88273AF3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6" y="149735"/>
            <a:ext cx="10514909" cy="5975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CDF387A-DA12-E7B8-1107-A618062E6725}"/>
                  </a:ext>
                </a:extLst>
              </p:cNvPr>
              <p:cNvSpPr txBox="1"/>
              <p:nvPr/>
            </p:nvSpPr>
            <p:spPr>
              <a:xfrm>
                <a:off x="629263" y="6233651"/>
                <a:ext cx="35002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Tempo </a:t>
                </a:r>
                <a14:m>
                  <m:oMath xmlns:m="http://schemas.openxmlformats.org/officeDocument/2006/math">
                    <m:r>
                      <a:rPr lang="it-IT" b="0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dirty="0"/>
                  <a:t> 2 min</a:t>
                </a: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CDF387A-DA12-E7B8-1107-A618062E6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3" y="6233651"/>
                <a:ext cx="3500283" cy="923330"/>
              </a:xfrm>
              <a:prstGeom prst="rect">
                <a:avLst/>
              </a:prstGeom>
              <a:blipFill>
                <a:blip r:embed="rId3"/>
                <a:stretch>
                  <a:fillRect l="-1394" t="-3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40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78113F-FF13-F059-F651-A86B065C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3. Trova una </a:t>
            </a:r>
            <a:r>
              <a:rPr lang="it-IT" sz="4000" dirty="0" err="1">
                <a:solidFill>
                  <a:schemeClr val="tx2"/>
                </a:solidFill>
              </a:rPr>
              <a:t>clique</a:t>
            </a:r>
            <a:r>
              <a:rPr lang="it-IT" sz="4000" dirty="0">
                <a:solidFill>
                  <a:schemeClr val="tx2"/>
                </a:solidFill>
              </a:rPr>
              <a:t> massimale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74A98-ED28-DF22-8159-8B339D58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solidFill>
                  <a:schemeClr val="tx2"/>
                </a:solidFill>
              </a:rPr>
              <a:t>Clique</a:t>
            </a:r>
            <a:r>
              <a:rPr lang="it-IT" sz="2400" b="1" dirty="0">
                <a:solidFill>
                  <a:schemeClr val="tx2"/>
                </a:solidFill>
              </a:rPr>
              <a:t> di ordine k</a:t>
            </a:r>
            <a:r>
              <a:rPr lang="it-IT" sz="2400" dirty="0">
                <a:solidFill>
                  <a:schemeClr val="tx2"/>
                </a:solidFill>
              </a:rPr>
              <a:t>: </a:t>
            </a:r>
            <a:r>
              <a:rPr lang="it-IT" sz="2400" dirty="0" err="1">
                <a:solidFill>
                  <a:schemeClr val="tx2"/>
                </a:solidFill>
              </a:rPr>
              <a:t>sottografo</a:t>
            </a:r>
            <a:r>
              <a:rPr lang="it-IT" sz="2400" dirty="0">
                <a:solidFill>
                  <a:schemeClr val="tx2"/>
                </a:solidFill>
              </a:rPr>
              <a:t> di k nodi tutti connessi tra loro</a:t>
            </a:r>
          </a:p>
          <a:p>
            <a:pPr marL="0" indent="0">
              <a:buNone/>
            </a:pPr>
            <a:r>
              <a:rPr lang="it-IT" sz="2400" b="1" dirty="0" err="1">
                <a:solidFill>
                  <a:schemeClr val="tx2"/>
                </a:solidFill>
              </a:rPr>
              <a:t>Clique</a:t>
            </a:r>
            <a:r>
              <a:rPr lang="it-IT" sz="2400" b="1" dirty="0">
                <a:solidFill>
                  <a:schemeClr val="tx2"/>
                </a:solidFill>
              </a:rPr>
              <a:t> massimale</a:t>
            </a:r>
            <a:r>
              <a:rPr lang="it-IT" sz="2400" dirty="0">
                <a:solidFill>
                  <a:schemeClr val="tx2"/>
                </a:solidFill>
              </a:rPr>
              <a:t>: </a:t>
            </a:r>
            <a:r>
              <a:rPr lang="it-IT" sz="2400" dirty="0" err="1">
                <a:solidFill>
                  <a:schemeClr val="tx2"/>
                </a:solidFill>
              </a:rPr>
              <a:t>clique</a:t>
            </a:r>
            <a:r>
              <a:rPr lang="it-IT" sz="2400" dirty="0">
                <a:solidFill>
                  <a:schemeClr val="tx2"/>
                </a:solidFill>
              </a:rPr>
              <a:t> in cui non è più possibile aggiungere nodi senza perdere la proprietà di essere una </a:t>
            </a:r>
            <a:r>
              <a:rPr lang="it-IT" sz="2400" dirty="0" err="1">
                <a:solidFill>
                  <a:schemeClr val="tx2"/>
                </a:solidFill>
              </a:rPr>
              <a:t>clique</a:t>
            </a:r>
            <a:endParaRPr lang="it-IT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8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351</Words>
  <Application>Microsoft Office PowerPoint</Application>
  <PresentationFormat>Widescreen</PresentationFormat>
  <Paragraphs>53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Tema di Office</vt:lpstr>
      <vt:lpstr>Analisi del grafo di Wikipedia Italia 2013</vt:lpstr>
      <vt:lpstr>Sommario</vt:lpstr>
      <vt:lpstr>1. Distribuzione grado in uscita</vt:lpstr>
      <vt:lpstr>Presentazione standard di PowerPoint</vt:lpstr>
      <vt:lpstr>Presentazione standard di PowerPoint</vt:lpstr>
      <vt:lpstr>2. Diametro della LCC nel grafo indiretto</vt:lpstr>
      <vt:lpstr>Presentazione standard di PowerPoint</vt:lpstr>
      <vt:lpstr>Presentazione standard di PowerPoint</vt:lpstr>
      <vt:lpstr>3. Trova una clique massimale</vt:lpstr>
      <vt:lpstr>Algoritmo di Bron-Kerbosch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Bargiacchi</dc:creator>
  <cp:lastModifiedBy>Cristian Bargiacchi</cp:lastModifiedBy>
  <cp:revision>11</cp:revision>
  <dcterms:created xsi:type="dcterms:W3CDTF">2024-07-01T13:52:58Z</dcterms:created>
  <dcterms:modified xsi:type="dcterms:W3CDTF">2024-07-06T08:21:13Z</dcterms:modified>
</cp:coreProperties>
</file>