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ntum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-ene/Battle-tanks-destroy-max-600-turb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1DF0DB-C4B5-3A0C-BD9D-61C7483D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ptos ExtraBold" panose="020B0004020202020204" pitchFamily="34" charset="0"/>
                <a:ea typeface="Yu Gothic" panose="020B0400000000000000" pitchFamily="34" charset="-128"/>
              </a:rPr>
              <a:t>BASILICO ENEA, GERVASIO EVAN</a:t>
            </a:r>
            <a:endParaRPr lang="it-IT" dirty="0">
              <a:latin typeface="Aptos ExtraBold" panose="020B0004020202020204" pitchFamily="34" charset="0"/>
              <a:ea typeface="Yu Gothic" panose="020B0400000000000000" pitchFamily="34" charset="-128"/>
            </a:endParaRPr>
          </a:p>
        </p:txBody>
      </p:sp>
      <p:pic>
        <p:nvPicPr>
          <p:cNvPr id="6" name="Immagine 5" descr="Immagine che contiene Modello in scala, Modellazione 3D&#10;&#10;Descrizione generata automaticamente">
            <a:extLst>
              <a:ext uri="{FF2B5EF4-FFF2-40B4-BE49-F238E27FC236}">
                <a16:creationId xmlns:a16="http://schemas.microsoft.com/office/drawing/2014/main" id="{34F94A12-71F6-FC00-3F17-32B8A001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2" y="2383440"/>
            <a:ext cx="7403221" cy="32322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49EF429F-B8C7-73FB-F132-E935EFA5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1373" y="4646646"/>
            <a:ext cx="3587985" cy="942798"/>
          </a:xfrm>
        </p:spPr>
        <p:txBody>
          <a:bodyPr anchor="b">
            <a:normAutofit/>
          </a:bodyPr>
          <a:lstStyle/>
          <a:p>
            <a:r>
              <a:rPr lang="en-US" b="1" dirty="0">
                <a:ln w="19050">
                  <a:solidFill>
                    <a:schemeClr val="bg1"/>
                  </a:solidFill>
                </a:ln>
                <a:latin typeface="Aptos ExtraBold" panose="020F0502020204030204" pitchFamily="34" charset="0"/>
                <a:ea typeface="Yu Gothic" panose="020B0400000000000000" pitchFamily="34" charset="-128"/>
              </a:rPr>
              <a:t>Battle tanks</a:t>
            </a:r>
            <a:endParaRPr lang="it-IT" b="1" dirty="0">
              <a:ln w="19050">
                <a:solidFill>
                  <a:schemeClr val="bg1"/>
                </a:solidFill>
              </a:ln>
              <a:latin typeface="Aptos ExtraBold" panose="020F0502020204030204" pitchFamily="34" charset="0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68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8B7BDA-4078-000B-7C2D-92FC1535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 err="1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Panoramica</a:t>
            </a:r>
            <a:endParaRPr lang="it-IT" dirty="0">
              <a:ln w="19050">
                <a:solidFill>
                  <a:schemeClr val="bg1"/>
                </a:solidFill>
              </a:ln>
              <a:latin typeface="Aptos Extra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1DFDB-746F-315E-AE3C-24D222E43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Il </a:t>
            </a:r>
            <a:r>
              <a:rPr lang="en-US" dirty="0" err="1">
                <a:latin typeface="Aptos" panose="020B0004020202020204" pitchFamily="34" charset="0"/>
              </a:rPr>
              <a:t>progetto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prevedeva</a:t>
            </a:r>
            <a:r>
              <a:rPr lang="en-US" dirty="0">
                <a:latin typeface="Aptos" panose="020B0004020202020204" pitchFamily="34" charset="0"/>
              </a:rPr>
              <a:t> di </a:t>
            </a:r>
            <a:r>
              <a:rPr lang="en-US" dirty="0" err="1">
                <a:latin typeface="Aptos" panose="020B0004020202020204" pitchFamily="34" charset="0"/>
              </a:rPr>
              <a:t>creare</a:t>
            </a:r>
            <a:r>
              <a:rPr lang="en-US" dirty="0">
                <a:latin typeface="Aptos" panose="020B0004020202020204" pitchFamily="34" charset="0"/>
              </a:rPr>
              <a:t> un semplice </a:t>
            </a:r>
            <a:r>
              <a:rPr lang="en-US" dirty="0" err="1">
                <a:latin typeface="Aptos" panose="020B0004020202020204" pitchFamily="34" charset="0"/>
              </a:rPr>
              <a:t>gioco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sparatutto</a:t>
            </a:r>
            <a:r>
              <a:rPr lang="en-US" dirty="0">
                <a:latin typeface="Aptos" panose="020B0004020202020204" pitchFamily="34" charset="0"/>
              </a:rPr>
              <a:t> online, dove </a:t>
            </a:r>
            <a:r>
              <a:rPr lang="en-US" dirty="0" err="1">
                <a:latin typeface="Aptos" panose="020B0004020202020204" pitchFamily="34" charset="0"/>
              </a:rPr>
              <a:t>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giocatori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potessero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comandare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dei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carri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armati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r>
              <a:rPr lang="en-US" dirty="0">
                <a:latin typeface="Aptos" panose="020B0004020202020204" pitchFamily="34" charset="0"/>
              </a:rPr>
              <a:t>In </a:t>
            </a:r>
            <a:r>
              <a:rPr lang="en-US" dirty="0" err="1">
                <a:latin typeface="Aptos" panose="020B0004020202020204" pitchFamily="34" charset="0"/>
              </a:rPr>
              <a:t>aggiunta</a:t>
            </a:r>
            <a:r>
              <a:rPr lang="en-US" dirty="0">
                <a:latin typeface="Aptos" panose="020B0004020202020204" pitchFamily="34" charset="0"/>
              </a:rPr>
              <a:t> a </a:t>
            </a:r>
            <a:r>
              <a:rPr lang="en-US" dirty="0" err="1">
                <a:latin typeface="Aptos" panose="020B0004020202020204" pitchFamily="34" charset="0"/>
              </a:rPr>
              <a:t>ciò</a:t>
            </a:r>
            <a:r>
              <a:rPr lang="en-US" dirty="0">
                <a:latin typeface="Aptos" panose="020B0004020202020204" pitchFamily="34" charset="0"/>
              </a:rPr>
              <a:t>, </a:t>
            </a:r>
            <a:r>
              <a:rPr lang="en-US" dirty="0" err="1">
                <a:latin typeface="Aptos" panose="020B0004020202020204" pitchFamily="34" charset="0"/>
              </a:rPr>
              <a:t>sono</a:t>
            </a:r>
            <a:r>
              <a:rPr lang="en-US" dirty="0">
                <a:latin typeface="Aptos" panose="020B0004020202020204" pitchFamily="34" charset="0"/>
              </a:rPr>
              <a:t> state </a:t>
            </a:r>
            <a:r>
              <a:rPr lang="en-US" dirty="0" err="1">
                <a:latin typeface="Aptos" panose="020B0004020202020204" pitchFamily="34" charset="0"/>
              </a:rPr>
              <a:t>aggiunte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alcune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caratteristiche</a:t>
            </a:r>
            <a:r>
              <a:rPr lang="en-US" dirty="0">
                <a:latin typeface="Aptos" panose="020B0004020202020204" pitchFamily="34" charset="0"/>
              </a:rPr>
              <a:t> per </a:t>
            </a:r>
            <a:r>
              <a:rPr lang="en-US" dirty="0" err="1">
                <a:latin typeface="Aptos" panose="020B0004020202020204" pitchFamily="34" charset="0"/>
              </a:rPr>
              <a:t>renderlo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più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particolare</a:t>
            </a:r>
            <a:r>
              <a:rPr lang="en-US" dirty="0">
                <a:latin typeface="Aptos" panose="020B0004020202020204" pitchFamily="34" charset="0"/>
              </a:rPr>
              <a:t>: </a:t>
            </a:r>
            <a:r>
              <a:rPr lang="en-US" dirty="0" err="1">
                <a:latin typeface="Aptos" panose="020B0004020202020204" pitchFamily="34" charset="0"/>
              </a:rPr>
              <a:t>mappa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generata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proceduralmente</a:t>
            </a:r>
            <a:r>
              <a:rPr lang="en-US" dirty="0">
                <a:latin typeface="Aptos" panose="020B0004020202020204" pitchFamily="34" charset="0"/>
              </a:rPr>
              <a:t>, </a:t>
            </a:r>
            <a:r>
              <a:rPr lang="en-US" dirty="0" err="1">
                <a:latin typeface="Aptos" panose="020B0004020202020204" pitchFamily="34" charset="0"/>
              </a:rPr>
              <a:t>diversi</a:t>
            </a:r>
            <a:r>
              <a:rPr lang="en-US" dirty="0">
                <a:latin typeface="Aptos" panose="020B0004020202020204" pitchFamily="34" charset="0"/>
              </a:rPr>
              <a:t> tipi di </a:t>
            </a:r>
            <a:r>
              <a:rPr lang="en-US" dirty="0" err="1">
                <a:latin typeface="Aptos" panose="020B0004020202020204" pitchFamily="34" charset="0"/>
              </a:rPr>
              <a:t>terreno</a:t>
            </a:r>
            <a:r>
              <a:rPr lang="en-US" dirty="0">
                <a:latin typeface="Aptos" panose="020B0004020202020204" pitchFamily="34" charset="0"/>
              </a:rPr>
              <a:t> e </a:t>
            </a:r>
            <a:r>
              <a:rPr lang="en-US" dirty="0" err="1">
                <a:latin typeface="Aptos" panose="020B0004020202020204" pitchFamily="34" charset="0"/>
              </a:rPr>
              <a:t>edifici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demolibili</a:t>
            </a:r>
            <a:r>
              <a:rPr lang="en-US" dirty="0">
                <a:latin typeface="Aptos" panose="020B0004020202020204" pitchFamily="34" charset="0"/>
              </a:rPr>
              <a:t>.</a:t>
            </a:r>
            <a:endParaRPr lang="it-IT" dirty="0">
              <a:latin typeface="Aptos" panose="020B00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design&#10;&#10;Descrizione generata automaticamente con attendibilità media">
            <a:extLst>
              <a:ext uri="{FF2B5EF4-FFF2-40B4-BE49-F238E27FC236}">
                <a16:creationId xmlns:a16="http://schemas.microsoft.com/office/drawing/2014/main" id="{D4548A4B-16AC-E347-98F6-CC17DF67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89" y="-371475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0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5CA5BF-58B4-0E91-C189-867C7783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312" y="170157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 err="1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Funzionamento</a:t>
            </a:r>
            <a:endParaRPr lang="it-IT" dirty="0">
              <a:ln w="19050">
                <a:solidFill>
                  <a:schemeClr val="bg1"/>
                </a:solidFill>
              </a:ln>
              <a:latin typeface="Aptos Extra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EA77D-F589-9BD3-906C-8183B865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312" y="1910798"/>
            <a:ext cx="5262778" cy="4373132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Aptos" panose="020B0004020202020204" pitchFamily="34" charset="0"/>
              </a:rPr>
              <a:t>Il server decide il </a:t>
            </a:r>
            <a:r>
              <a:rPr lang="en-US" dirty="0" err="1">
                <a:latin typeface="Aptos" panose="020B0004020202020204" pitchFamily="34" charset="0"/>
              </a:rPr>
              <a:t>numero</a:t>
            </a:r>
            <a:r>
              <a:rPr lang="en-US" dirty="0">
                <a:latin typeface="Aptos" panose="020B0004020202020204" pitchFamily="34" charset="0"/>
              </a:rPr>
              <a:t> di </a:t>
            </a:r>
            <a:r>
              <a:rPr lang="en-US" dirty="0" err="1">
                <a:latin typeface="Aptos" panose="020B0004020202020204" pitchFamily="34" charset="0"/>
              </a:rPr>
              <a:t>giocatori</a:t>
            </a:r>
            <a:r>
              <a:rPr lang="en-US" dirty="0">
                <a:latin typeface="Aptos" panose="020B0004020202020204" pitchFamily="34" charset="0"/>
              </a:rPr>
              <a:t> e la partita non </a:t>
            </a:r>
            <a:r>
              <a:rPr lang="en-US" dirty="0" err="1">
                <a:latin typeface="Aptos" panose="020B0004020202020204" pitchFamily="34" charset="0"/>
              </a:rPr>
              <a:t>inizierà</a:t>
            </a:r>
            <a:r>
              <a:rPr lang="en-US" dirty="0">
                <a:latin typeface="Aptos" panose="020B0004020202020204" pitchFamily="34" charset="0"/>
              </a:rPr>
              <a:t> prima </a:t>
            </a:r>
            <a:r>
              <a:rPr lang="en-US" dirty="0" err="1">
                <a:latin typeface="Aptos" panose="020B0004020202020204" pitchFamily="34" charset="0"/>
              </a:rPr>
              <a:t>che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quel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numero</a:t>
            </a:r>
            <a:r>
              <a:rPr lang="en-US" dirty="0">
                <a:latin typeface="Aptos" panose="020B0004020202020204" pitchFamily="34" charset="0"/>
              </a:rPr>
              <a:t> di client </a:t>
            </a:r>
            <a:r>
              <a:rPr lang="en-US" dirty="0" err="1">
                <a:latin typeface="Aptos" panose="020B0004020202020204" pitchFamily="34" charset="0"/>
              </a:rPr>
              <a:t>si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sia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connesso</a:t>
            </a:r>
            <a:endParaRPr lang="en-US" dirty="0">
              <a:latin typeface="Aptos" panose="020B00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ptos" panose="020B0004020202020204" pitchFamily="34" charset="0"/>
              </a:rPr>
              <a:t>L’ </a:t>
            </a:r>
            <a:r>
              <a:rPr lang="en-US" dirty="0" err="1">
                <a:latin typeface="Aptos" panose="020B0004020202020204" pitchFamily="34" charset="0"/>
              </a:rPr>
              <a:t>utente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può</a:t>
            </a:r>
            <a:r>
              <a:rPr lang="en-US" dirty="0">
                <a:latin typeface="Aptos" panose="020B0004020202020204" pitchFamily="34" charset="0"/>
              </a:rPr>
              <a:t>, con </a:t>
            </a:r>
            <a:r>
              <a:rPr lang="en-US" dirty="0" err="1">
                <a:latin typeface="Aptos" panose="020B0004020202020204" pitchFamily="34" charset="0"/>
              </a:rPr>
              <a:t>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tasti</a:t>
            </a:r>
            <a:r>
              <a:rPr lang="en-US" dirty="0">
                <a:latin typeface="Aptos" panose="020B0004020202020204" pitchFamily="34" charset="0"/>
              </a:rPr>
              <a:t> WASD, </a:t>
            </a:r>
            <a:r>
              <a:rPr lang="en-US" dirty="0" err="1">
                <a:latin typeface="Aptos" panose="020B0004020202020204" pitchFamily="34" charset="0"/>
              </a:rPr>
              <a:t>ruotare</a:t>
            </a:r>
            <a:r>
              <a:rPr lang="en-US" dirty="0">
                <a:latin typeface="Aptos" panose="020B0004020202020204" pitchFamily="34" charset="0"/>
              </a:rPr>
              <a:t> a sinistra e a </a:t>
            </a:r>
            <a:r>
              <a:rPr lang="en-US" dirty="0" err="1">
                <a:latin typeface="Aptos" panose="020B0004020202020204" pitchFamily="34" charset="0"/>
              </a:rPr>
              <a:t>destra</a:t>
            </a:r>
            <a:r>
              <a:rPr lang="en-US" dirty="0">
                <a:latin typeface="Aptos" panose="020B0004020202020204" pitchFamily="34" charset="0"/>
              </a:rPr>
              <a:t> e </a:t>
            </a:r>
            <a:r>
              <a:rPr lang="en-US" dirty="0" err="1">
                <a:latin typeface="Aptos" panose="020B0004020202020204" pitchFamily="34" charset="0"/>
              </a:rPr>
              <a:t>muoversi</a:t>
            </a:r>
            <a:r>
              <a:rPr lang="en-US" dirty="0">
                <a:latin typeface="Aptos" panose="020B0004020202020204" pitchFamily="34" charset="0"/>
              </a:rPr>
              <a:t> avanti e </a:t>
            </a:r>
            <a:r>
              <a:rPr lang="en-US" dirty="0" err="1">
                <a:latin typeface="Aptos" panose="020B0004020202020204" pitchFamily="34" charset="0"/>
              </a:rPr>
              <a:t>indietro</a:t>
            </a:r>
            <a:r>
              <a:rPr lang="en-US" dirty="0">
                <a:latin typeface="Aptos" panose="020B0004020202020204" pitchFamily="34" charset="0"/>
              </a:rPr>
              <a:t>. Con Z il </a:t>
            </a:r>
            <a:r>
              <a:rPr lang="en-US" dirty="0" err="1">
                <a:latin typeface="Aptos" panose="020B0004020202020204" pitchFamily="34" charset="0"/>
              </a:rPr>
              <a:t>giocatore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sparera</a:t>
            </a:r>
            <a:r>
              <a:rPr lang="en-US" dirty="0">
                <a:latin typeface="Aptos" panose="020B0004020202020204" pitchFamily="34" charset="0"/>
              </a:rPr>
              <a:t>` un </a:t>
            </a:r>
            <a:r>
              <a:rPr lang="en-US" dirty="0" err="1">
                <a:latin typeface="Aptos" panose="020B0004020202020204" pitchFamily="34" charset="0"/>
              </a:rPr>
              <a:t>proiettile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davanti</a:t>
            </a:r>
            <a:r>
              <a:rPr lang="en-US" dirty="0">
                <a:latin typeface="Aptos" panose="020B0004020202020204" pitchFamily="34" charset="0"/>
              </a:rPr>
              <a:t> a se. 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Aptos" panose="020B0004020202020204" pitchFamily="34" charset="0"/>
              </a:rPr>
              <a:t>Quando</a:t>
            </a:r>
            <a:r>
              <a:rPr lang="en-US" dirty="0">
                <a:latin typeface="Aptos" panose="020B0004020202020204" pitchFamily="34" charset="0"/>
              </a:rPr>
              <a:t> un </a:t>
            </a:r>
            <a:r>
              <a:rPr lang="en-US" dirty="0" err="1">
                <a:latin typeface="Aptos" panose="020B0004020202020204" pitchFamily="34" charset="0"/>
              </a:rPr>
              <a:t>proiettile</a:t>
            </a:r>
            <a:r>
              <a:rPr lang="en-US" dirty="0">
                <a:latin typeface="Aptos" panose="020B0004020202020204" pitchFamily="34" charset="0"/>
              </a:rPr>
              <a:t> collide con un tank </a:t>
            </a:r>
            <a:r>
              <a:rPr lang="en-US" dirty="0" err="1">
                <a:latin typeface="Aptos" panose="020B0004020202020204" pitchFamily="34" charset="0"/>
              </a:rPr>
              <a:t>gli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sottrae</a:t>
            </a:r>
            <a:r>
              <a:rPr lang="en-US" dirty="0">
                <a:latin typeface="Aptos" panose="020B0004020202020204" pitchFamily="34" charset="0"/>
              </a:rPr>
              <a:t> vita, </a:t>
            </a:r>
            <a:r>
              <a:rPr lang="en-US" dirty="0" err="1">
                <a:latin typeface="Aptos" panose="020B0004020202020204" pitchFamily="34" charset="0"/>
              </a:rPr>
              <a:t>mentre</a:t>
            </a:r>
            <a:r>
              <a:rPr lang="en-US" dirty="0">
                <a:latin typeface="Aptos" panose="020B0004020202020204" pitchFamily="34" charset="0"/>
              </a:rPr>
              <a:t> se collide con un </a:t>
            </a:r>
            <a:r>
              <a:rPr lang="en-US" dirty="0" err="1">
                <a:latin typeface="Aptos" panose="020B0004020202020204" pitchFamily="34" charset="0"/>
              </a:rPr>
              <a:t>edificio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entrambi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saranno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distrutti</a:t>
            </a:r>
            <a:r>
              <a:rPr lang="en-US" dirty="0">
                <a:latin typeface="Aptos" panose="020B0004020202020204" pitchFamily="34" charset="0"/>
              </a:rPr>
              <a:t>, con </a:t>
            </a:r>
            <a:r>
              <a:rPr lang="en-US" dirty="0" err="1">
                <a:latin typeface="Aptos" panose="020B0004020202020204" pitchFamily="34" charset="0"/>
              </a:rPr>
              <a:t>l’edificio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che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si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trasformerà</a:t>
            </a:r>
            <a:r>
              <a:rPr lang="en-US" dirty="0">
                <a:latin typeface="Aptos" panose="020B0004020202020204" pitchFamily="34" charset="0"/>
              </a:rPr>
              <a:t> in </a:t>
            </a:r>
            <a:r>
              <a:rPr lang="en-US" dirty="0" err="1">
                <a:latin typeface="Aptos" panose="020B0004020202020204" pitchFamily="34" charset="0"/>
              </a:rPr>
              <a:t>macerie</a:t>
            </a:r>
            <a:r>
              <a:rPr lang="en-US" dirty="0">
                <a:latin typeface="Aptos" panose="020B0004020202020204" pitchFamily="34" charset="0"/>
              </a:rPr>
              <a:t>. Una volta </a:t>
            </a:r>
            <a:r>
              <a:rPr lang="en-US" dirty="0" err="1">
                <a:latin typeface="Aptos" panose="020B0004020202020204" pitchFamily="34" charset="0"/>
              </a:rPr>
              <a:t>che</a:t>
            </a:r>
            <a:r>
              <a:rPr lang="en-US" dirty="0">
                <a:latin typeface="Aptos" panose="020B0004020202020204" pitchFamily="34" charset="0"/>
              </a:rPr>
              <a:t> tutti </a:t>
            </a:r>
            <a:r>
              <a:rPr lang="en-US" dirty="0" err="1">
                <a:latin typeface="Aptos" panose="020B0004020202020204" pitchFamily="34" charset="0"/>
              </a:rPr>
              <a:t>tranne</a:t>
            </a:r>
            <a:r>
              <a:rPr lang="en-US" dirty="0">
                <a:latin typeface="Aptos" panose="020B0004020202020204" pitchFamily="34" charset="0"/>
              </a:rPr>
              <a:t> un tank </a:t>
            </a:r>
            <a:r>
              <a:rPr lang="en-US" dirty="0" err="1">
                <a:latin typeface="Aptos" panose="020B0004020202020204" pitchFamily="34" charset="0"/>
              </a:rPr>
              <a:t>saranno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arrivati</a:t>
            </a:r>
            <a:r>
              <a:rPr lang="en-US" dirty="0">
                <a:latin typeface="Aptos" panose="020B0004020202020204" pitchFamily="34" charset="0"/>
              </a:rPr>
              <a:t> a 0 di vita, il </a:t>
            </a:r>
            <a:r>
              <a:rPr lang="en-US" dirty="0" err="1">
                <a:latin typeface="Aptos" panose="020B0004020202020204" pitchFamily="34" charset="0"/>
              </a:rPr>
              <a:t>gioco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finirà</a:t>
            </a:r>
            <a:r>
              <a:rPr lang="en-US" dirty="0">
                <a:latin typeface="Aptos" panose="020B0004020202020204" pitchFamily="34" charset="0"/>
              </a:rPr>
              <a:t>.</a:t>
            </a:r>
            <a:endParaRPr lang="it-IT" dirty="0">
              <a:latin typeface="Aptos" panose="020B00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A828696B-84F8-B42E-3BD0-A4C87A13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505" y="-244495"/>
            <a:ext cx="8267700" cy="4657725"/>
          </a:xfrm>
          <a:prstGeom prst="rect">
            <a:avLst/>
          </a:prstGeom>
        </p:spPr>
      </p:pic>
      <p:pic>
        <p:nvPicPr>
          <p:cNvPr id="11" name="Immagine 10" descr="Immagine che contiene simbolo, logo, Carattere, Elementi grafici&#10;&#10;Descrizione generata automaticamente">
            <a:extLst>
              <a:ext uri="{FF2B5EF4-FFF2-40B4-BE49-F238E27FC236}">
                <a16:creationId xmlns:a16="http://schemas.microsoft.com/office/drawing/2014/main" id="{E96F49F0-1B93-55E0-7627-4F7A03308B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8789" r="89844">
                        <a14:foregroundMark x1="29883" y1="27344" x2="42779" y2="28419"/>
                        <a14:foregroundMark x1="42021" y1="34324" x2="32031" y2="47461"/>
                        <a14:foregroundMark x1="32031" y1="47461" x2="46875" y2="49219"/>
                        <a14:foregroundMark x1="21680" y1="23633" x2="21937" y2="26302"/>
                        <a14:foregroundMark x1="19702" y1="45120" x2="21780" y2="72715"/>
                        <a14:foregroundMark x1="29605" y1="77204" x2="30574" y2="77287"/>
                        <a14:foregroundMark x1="75881" y1="73112" x2="78832" y2="70368"/>
                        <a14:foregroundMark x1="79203" y1="67295" x2="80469" y2="31836"/>
                        <a14:foregroundMark x1="74427" y1="19906" x2="72852" y2="16797"/>
                        <a14:foregroundMark x1="80469" y1="31836" x2="78424" y2="27798"/>
                        <a14:foregroundMark x1="72852" y1="16797" x2="30273" y2="16016"/>
                        <a14:foregroundMark x1="23735" y1="21314" x2="19356" y2="24862"/>
                        <a14:foregroundMark x1="30273" y1="16016" x2="27259" y2="18458"/>
                        <a14:foregroundMark x1="34180" y1="75391" x2="51345" y2="76632"/>
                        <a14:foregroundMark x1="9946" y1="26870" x2="9033" y2="68395"/>
                        <a14:foregroundMark x1="24352" y1="88406" x2="27988" y2="90489"/>
                        <a14:foregroundMark x1="10991" y1="80753" x2="13775" y2="82348"/>
                        <a14:foregroundMark x1="48065" y1="92983" x2="56641" y2="93555"/>
                        <a14:foregroundMark x1="56641" y1="93555" x2="61549" y2="93103"/>
                        <a14:foregroundMark x1="76056" y1="90527" x2="82031" y2="86914"/>
                        <a14:foregroundMark x1="82031" y1="86914" x2="88672" y2="79688"/>
                        <a14:foregroundMark x1="88672" y1="79688" x2="88391" y2="71529"/>
                        <a14:foregroundMark x1="69025" y1="11913" x2="59180" y2="8789"/>
                        <a14:foregroundMark x1="59180" y1="8789" x2="20037" y2="10081"/>
                        <a14:foregroundMark x1="75977" y1="19922" x2="76953" y2="21680"/>
                        <a14:foregroundMark x1="46680" y1="29297" x2="46094" y2="30664"/>
                        <a14:foregroundMark x1="46875" y1="29492" x2="46875" y2="30273"/>
                        <a14:foregroundMark x1="47070" y1="29102" x2="47070" y2="29102"/>
                        <a14:foregroundMark x1="46680" y1="29492" x2="46680" y2="29297"/>
                        <a14:foregroundMark x1="47070" y1="28125" x2="46094" y2="30859"/>
                        <a14:foregroundMark x1="46094" y1="30469" x2="43750" y2="31836"/>
                        <a14:foregroundMark x1="14856" y1="13489" x2="19922" y2="10547"/>
                        <a14:foregroundMark x1="21094" y1="25977" x2="21094" y2="26400"/>
                        <a14:foregroundMark x1="21680" y1="29698" x2="21680" y2="29883"/>
                        <a14:backgroundMark x1="6055" y1="22656" x2="9375" y2="17773"/>
                        <a14:backgroundMark x1="8789" y1="21094" x2="10156" y2="15430"/>
                        <a14:backgroundMark x1="9375" y1="17773" x2="8594" y2="19727"/>
                        <a14:backgroundMark x1="78516" y1="18164" x2="78516" y2="18164"/>
                        <a14:backgroundMark x1="84180" y1="24219" x2="78711" y2="17188"/>
                        <a14:backgroundMark x1="83984" y1="21289" x2="74609" y2="13281"/>
                        <a14:backgroundMark x1="67969" y1="13477" x2="72266" y2="13867"/>
                        <a14:backgroundMark x1="72070" y1="13867" x2="77148" y2="13672"/>
                        <a14:backgroundMark x1="77539" y1="15430" x2="80078" y2="18555"/>
                        <a14:backgroundMark x1="85352" y1="22461" x2="85938" y2="30469"/>
                        <a14:backgroundMark x1="85938" y1="29297" x2="86328" y2="41797"/>
                        <a14:backgroundMark x1="85352" y1="39063" x2="85156" y2="61719"/>
                        <a14:backgroundMark x1="84375" y1="52148" x2="81055" y2="79688"/>
                        <a14:backgroundMark x1="85938" y1="60547" x2="84766" y2="75195"/>
                        <a14:backgroundMark x1="79297" y1="75195" x2="65039" y2="80469"/>
                        <a14:backgroundMark x1="65039" y1="80469" x2="64648" y2="80469"/>
                        <a14:backgroundMark x1="75586" y1="83398" x2="38086" y2="81836"/>
                        <a14:backgroundMark x1="65234" y1="81445" x2="45508" y2="80078"/>
                        <a14:backgroundMark x1="68750" y1="82227" x2="40430" y2="80273"/>
                        <a14:backgroundMark x1="67383" y1="79883" x2="52734" y2="78906"/>
                        <a14:backgroundMark x1="52148" y1="81836" x2="17773" y2="80469"/>
                        <a14:backgroundMark x1="17773" y1="80469" x2="17773" y2="80469"/>
                        <a14:backgroundMark x1="17578" y1="74023" x2="29492" y2="80859"/>
                        <a14:backgroundMark x1="28906" y1="79883" x2="42383" y2="80078"/>
                        <a14:backgroundMark x1="16016" y1="23828" x2="16406" y2="46680"/>
                        <a14:backgroundMark x1="24805" y1="31055" x2="25391" y2="47070"/>
                        <a14:backgroundMark x1="24023" y1="29883" x2="24023" y2="38672"/>
                        <a14:backgroundMark x1="24062" y1="25977" x2="27930" y2="22461"/>
                        <a14:backgroundMark x1="24728" y1="26043" x2="25781" y2="22461"/>
                        <a14:backgroundMark x1="25000" y1="22070" x2="29688" y2="21094"/>
                        <a14:backgroundMark x1="23633" y1="22070" x2="26172" y2="20703"/>
                        <a14:backgroundMark x1="76223" y1="27352" x2="76758" y2="28516"/>
                        <a14:backgroundMark x1="73633" y1="20898" x2="73885" y2="20982"/>
                        <a14:backgroundMark x1="71680" y1="21289" x2="74219" y2="22070"/>
                        <a14:backgroundMark x1="72895" y1="21484" x2="72461" y2="21875"/>
                        <a14:backgroundMark x1="74414" y1="20117" x2="72997" y2="21393"/>
                        <a14:backgroundMark x1="12640" y1="14202" x2="2148" y2="20313"/>
                        <a14:backgroundMark x1="2148" y1="20313" x2="1367" y2="23242"/>
                        <a14:backgroundMark x1="8594" y1="16797" x2="5078" y2="34180"/>
                        <a14:backgroundMark x1="5901" y1="76061" x2="9961" y2="88086"/>
                        <a14:backgroundMark x1="4883" y1="73047" x2="5859" y2="75938"/>
                        <a14:backgroundMark x1="15430" y1="78320" x2="18359" y2="83984"/>
                        <a14:backgroundMark x1="18164" y1="83594" x2="24219" y2="86328"/>
                        <a14:backgroundMark x1="19727" y1="84766" x2="27148" y2="86133"/>
                        <a14:backgroundMark x1="21289" y1="86328" x2="25586" y2="86523"/>
                        <a14:backgroundMark x1="26563" y1="92578" x2="46875" y2="94727"/>
                        <a14:backgroundMark x1="62695" y1="93555" x2="77148" y2="94922"/>
                        <a14:backgroundMark x1="61133" y1="93750" x2="71680" y2="93945"/>
                        <a14:backgroundMark x1="67578" y1="93555" x2="80078" y2="93164"/>
                        <a14:backgroundMark x1="39453" y1="33008" x2="42538" y2="30572"/>
                        <a14:backgroundMark x1="42578" y1="30859" x2="42724" y2="30766"/>
                        <a14:backgroundMark x1="42188" y1="30469" x2="42386" y2="30413"/>
                        <a14:backgroundMark x1="72656" y1="21289" x2="75391" y2="27930"/>
                        <a14:backgroundMark x1="75391" y1="24023" x2="74609" y2="28516"/>
                        <a14:backgroundMark x1="12500" y1="12109" x2="10352" y2="14063"/>
                        <a14:backgroundMark x1="13281" y1="12109" x2="12109" y2="13086"/>
                        <a14:backgroundMark x1="25977" y1="21680" x2="25195" y2="22461"/>
                        <a14:backgroundMark x1="23047" y1="26172" x2="23438" y2="29492"/>
                        <a14:backgroundMark x1="5273" y1="67578" x2="3906" y2="73828"/>
                        <a14:backgroundMark x1="6836" y1="68164" x2="6055" y2="75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45" y="3651482"/>
            <a:ext cx="2440888" cy="24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E8E791-D125-68A5-62B9-4D794991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28564"/>
            <a:ext cx="5324703" cy="1579222"/>
          </a:xfrm>
        </p:spPr>
        <p:txBody>
          <a:bodyPr>
            <a:normAutofit/>
          </a:bodyPr>
          <a:lstStyle/>
          <a:p>
            <a:r>
              <a:rPr lang="en-US" dirty="0" err="1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Tecnologie</a:t>
            </a:r>
            <a:r>
              <a:rPr lang="en-US" dirty="0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 </a:t>
            </a:r>
            <a:r>
              <a:rPr lang="en-US" dirty="0" err="1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utilizzate</a:t>
            </a:r>
            <a:endParaRPr lang="it-IT" dirty="0">
              <a:ln w="19050">
                <a:solidFill>
                  <a:schemeClr val="bg1"/>
                </a:solidFill>
              </a:ln>
              <a:latin typeface="Aptos ExtraBold" panose="020B0004020202020204" pitchFamily="34" charset="0"/>
            </a:endParaRP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38E50-B752-B3CC-062F-F0D96070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01849"/>
            <a:ext cx="4555663" cy="4274181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it-IT" dirty="0">
                <a:latin typeface="Aptos" panose="020B0004020202020204" pitchFamily="34" charset="0"/>
              </a:rPr>
              <a:t>Il gioco utilizza il protocollo TCP tramite le classi fornite dalla STL di Java per la comunicazione.</a:t>
            </a:r>
          </a:p>
          <a:p>
            <a:pPr>
              <a:lnSpc>
                <a:spcPct val="110000"/>
              </a:lnSpc>
            </a:pPr>
            <a:r>
              <a:rPr lang="it-IT" dirty="0">
                <a:latin typeface="Aptos" panose="020B0004020202020204" pitchFamily="34" charset="0"/>
              </a:rPr>
              <a:t>La struttura dei pacchetti è stata creata da 0, in modo da favorire la velocita di comunicazione, aspetto fondamentale per un gioco in tempo reale.</a:t>
            </a:r>
          </a:p>
          <a:p>
            <a:pPr>
              <a:lnSpc>
                <a:spcPct val="110000"/>
              </a:lnSpc>
            </a:pPr>
            <a:r>
              <a:rPr lang="it-IT" dirty="0">
                <a:latin typeface="Aptos" panose="020B0004020202020204" pitchFamily="34" charset="0"/>
              </a:rPr>
              <a:t>Una versione semplificata dell’algoritmo </a:t>
            </a:r>
            <a:r>
              <a:rPr lang="it-IT" dirty="0" err="1">
                <a:latin typeface="Aptos" panose="020B0004020202020204" pitchFamily="34" charset="0"/>
              </a:rPr>
              <a:t>Wafe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Function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Collpase</a:t>
            </a:r>
            <a:r>
              <a:rPr lang="it-IT" dirty="0">
                <a:latin typeface="Aptos" panose="020B0004020202020204" pitchFamily="34" charset="0"/>
              </a:rPr>
              <a:t> è utilizzata per generare la mappa.</a:t>
            </a:r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077C59B3-9777-000B-9699-DF6DA85A4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2676" r="5625" b="2835"/>
          <a:stretch/>
        </p:blipFill>
        <p:spPr>
          <a:xfrm>
            <a:off x="5978294" y="1778467"/>
            <a:ext cx="5743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4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11A6DA-2515-967F-5DDE-13F2F4D6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76" y="59539"/>
            <a:ext cx="5074032" cy="1570485"/>
          </a:xfrm>
        </p:spPr>
        <p:txBody>
          <a:bodyPr anchor="b">
            <a:normAutofit/>
          </a:bodyPr>
          <a:lstStyle/>
          <a:p>
            <a:r>
              <a:rPr lang="it-IT" dirty="0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Diagrammi UML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7F71F-4ED1-EC06-2440-D414ADDB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93412"/>
            <a:ext cx="5154385" cy="3863743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it-IT" dirty="0">
                <a:latin typeface="Aptos" panose="020B0004020202020204" pitchFamily="34" charset="0"/>
              </a:rPr>
              <a:t>Per lo Use Case </a:t>
            </a:r>
            <a:r>
              <a:rPr lang="it-IT" dirty="0" err="1">
                <a:latin typeface="Aptos" panose="020B0004020202020204" pitchFamily="34" charset="0"/>
              </a:rPr>
              <a:t>Diagram</a:t>
            </a:r>
            <a:r>
              <a:rPr lang="it-IT" dirty="0">
                <a:latin typeface="Aptos" panose="020B0004020202020204" pitchFamily="34" charset="0"/>
              </a:rPr>
              <a:t> e il </a:t>
            </a:r>
            <a:r>
              <a:rPr lang="it-IT" dirty="0" err="1">
                <a:latin typeface="Aptos" panose="020B0004020202020204" pitchFamily="34" charset="0"/>
              </a:rPr>
              <a:t>Sequence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Diagram</a:t>
            </a:r>
            <a:r>
              <a:rPr lang="it-IT" dirty="0">
                <a:latin typeface="Aptos" panose="020B0004020202020204" pitchFamily="34" charset="0"/>
              </a:rPr>
              <a:t> è stata utilizzata l’estensione </a:t>
            </a:r>
            <a:r>
              <a:rPr lang="it-IT" dirty="0" err="1">
                <a:latin typeface="Aptos" panose="020B0004020202020204" pitchFamily="34" charset="0"/>
              </a:rPr>
              <a:t>PlantUml</a:t>
            </a:r>
            <a:r>
              <a:rPr lang="it-IT" dirty="0">
                <a:latin typeface="Aptos" panose="020B0004020202020204" pitchFamily="34" charset="0"/>
              </a:rPr>
              <a:t> disponibile sull’editor VS Code, che permette di trasformare un file in formato .</a:t>
            </a:r>
            <a:r>
              <a:rPr lang="it-IT" dirty="0" err="1">
                <a:latin typeface="Aptos" panose="020B0004020202020204" pitchFamily="34" charset="0"/>
              </a:rPr>
              <a:t>puml</a:t>
            </a:r>
            <a:r>
              <a:rPr lang="it-IT" dirty="0">
                <a:latin typeface="Aptos" panose="020B0004020202020204" pitchFamily="34" charset="0"/>
              </a:rPr>
              <a:t> e il suo contenuto in un’immagine o pdf. Il formato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PlantUML</a:t>
            </a:r>
            <a:r>
              <a:rPr lang="it-IT" dirty="0">
                <a:latin typeface="Aptos" panose="020B0004020202020204" pitchFamily="34" charset="0"/>
              </a:rPr>
              <a:t> ti permette di creare e modificare diagrammi UML a piacere in modo snello.</a:t>
            </a:r>
          </a:p>
          <a:p>
            <a:pPr>
              <a:lnSpc>
                <a:spcPct val="110000"/>
              </a:lnSpc>
            </a:pPr>
            <a:r>
              <a:rPr lang="it-IT" dirty="0">
                <a:latin typeface="Aptos" panose="020B0004020202020204" pitchFamily="34" charset="0"/>
              </a:rPr>
              <a:t>Per il Class </a:t>
            </a:r>
            <a:r>
              <a:rPr lang="it-IT" dirty="0" err="1">
                <a:latin typeface="Aptos" panose="020B0004020202020204" pitchFamily="34" charset="0"/>
              </a:rPr>
              <a:t>Diagram</a:t>
            </a:r>
            <a:r>
              <a:rPr lang="it-IT" dirty="0">
                <a:latin typeface="Aptos" panose="020B0004020202020204" pitchFamily="34" charset="0"/>
              </a:rPr>
              <a:t> è stato utilizzato un tool proprietario di </a:t>
            </a:r>
            <a:r>
              <a:rPr lang="it-IT" dirty="0" err="1">
                <a:latin typeface="Aptos" panose="020B0004020202020204" pitchFamily="34" charset="0"/>
              </a:rPr>
              <a:t>IntelliJ</a:t>
            </a:r>
            <a:r>
              <a:rPr lang="it-IT" dirty="0">
                <a:latin typeface="Aptos" panose="020B0004020202020204" pitchFamily="34" charset="0"/>
              </a:rPr>
              <a:t> che dato un progetto genera automaticamente il Class </a:t>
            </a:r>
            <a:r>
              <a:rPr lang="it-IT" dirty="0" err="1">
                <a:latin typeface="Aptos" panose="020B0004020202020204" pitchFamily="34" charset="0"/>
              </a:rPr>
              <a:t>Diagram</a:t>
            </a:r>
            <a:endParaRPr lang="it-IT" dirty="0">
              <a:latin typeface="Aptos" panose="020B0004020202020204" pitchFamily="34" charset="0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cubo, design&#10;&#10;Descrizione generata automaticamente">
            <a:extLst>
              <a:ext uri="{FF2B5EF4-FFF2-40B4-BE49-F238E27FC236}">
                <a16:creationId xmlns:a16="http://schemas.microsoft.com/office/drawing/2014/main" id="{E4B81095-A3F1-C7CF-20FA-967683A5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15" y="526776"/>
            <a:ext cx="4876810" cy="52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6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68AFA-2FDB-7C0E-8E40-A93E892D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88718"/>
            <a:ext cx="10427840" cy="1086056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Use</a:t>
            </a:r>
            <a:r>
              <a:rPr lang="en-US" dirty="0">
                <a:latin typeface="Aptos ExtraBold" panose="020B0004020202020204" pitchFamily="34" charset="0"/>
              </a:rPr>
              <a:t> </a:t>
            </a:r>
            <a:r>
              <a:rPr lang="en-US" sz="4900" dirty="0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case</a:t>
            </a:r>
            <a:br>
              <a:rPr lang="en-US" dirty="0">
                <a:latin typeface="Aptos ExtraBold" panose="020B0004020202020204" pitchFamily="34" charset="0"/>
              </a:rPr>
            </a:br>
            <a:r>
              <a:rPr lang="en-US" sz="4900" dirty="0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Diagram</a:t>
            </a:r>
            <a:endParaRPr lang="it-IT" sz="4900" dirty="0">
              <a:ln w="19050">
                <a:solidFill>
                  <a:schemeClr val="bg1"/>
                </a:solidFill>
              </a:ln>
              <a:latin typeface="Aptos Extra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345B63-9C63-D935-5F54-6BDA5BE0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03" y="205536"/>
            <a:ext cx="6586230" cy="60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45A340-C101-7C1E-396E-E6E6D0BF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06380"/>
            <a:ext cx="5311082" cy="2162375"/>
          </a:xfrm>
        </p:spPr>
        <p:txBody>
          <a:bodyPr>
            <a:normAutofit/>
          </a:bodyPr>
          <a:lstStyle/>
          <a:p>
            <a:r>
              <a:rPr lang="en-US" dirty="0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Sequence diagram</a:t>
            </a:r>
            <a:endParaRPr lang="it-IT" dirty="0">
              <a:ln w="19050">
                <a:solidFill>
                  <a:schemeClr val="bg1"/>
                </a:solidFill>
              </a:ln>
              <a:latin typeface="Aptos ExtraBold" panose="020B00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3426138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9002CBD-AF9A-2B63-F0A6-65F0F58F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493" y="-9325"/>
            <a:ext cx="3058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4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99425E-88AC-9A32-5961-19DA0155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30"/>
            <a:ext cx="2990496" cy="1560083"/>
          </a:xfrm>
        </p:spPr>
        <p:txBody>
          <a:bodyPr>
            <a:normAutofit/>
          </a:bodyPr>
          <a:lstStyle/>
          <a:p>
            <a:r>
              <a:rPr lang="en-US" dirty="0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Class diagram</a:t>
            </a:r>
            <a:endParaRPr lang="it-IT" dirty="0">
              <a:ln w="19050">
                <a:solidFill>
                  <a:schemeClr val="bg1"/>
                </a:solidFill>
              </a:ln>
              <a:latin typeface="Aptos ExtraBold" panose="020B00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egnaposto contenuto 3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CF1222A5-502D-7FDC-A642-C25CFBA3E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96" y="0"/>
            <a:ext cx="9201504" cy="6858000"/>
          </a:xfrm>
        </p:spPr>
      </p:pic>
    </p:spTree>
    <p:extLst>
      <p:ext uri="{BB962C8B-B14F-4D97-AF65-F5344CB8AC3E}">
        <p14:creationId xmlns:p14="http://schemas.microsoft.com/office/powerpoint/2010/main" val="287879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31F7D-CFE6-CB59-6BC8-3E7118DB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Documentazione</a:t>
            </a:r>
            <a:r>
              <a:rPr lang="en-US" dirty="0">
                <a:ln w="19050">
                  <a:solidFill>
                    <a:schemeClr val="bg1"/>
                  </a:solidFill>
                </a:ln>
                <a:latin typeface="Aptos ExtraBold" panose="020B0004020202020204" pitchFamily="34" charset="0"/>
              </a:rPr>
              <a:t> in html</a:t>
            </a:r>
            <a:endParaRPr lang="it-IT" dirty="0">
              <a:ln w="19050">
                <a:solidFill>
                  <a:schemeClr val="bg1"/>
                </a:solidFill>
              </a:ln>
              <a:latin typeface="Aptos Extra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12DE3-3755-20DF-0E02-DF5EC977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ptos" panose="020B0004020202020204" pitchFamily="34" charset="0"/>
              </a:rPr>
              <a:t>La </a:t>
            </a:r>
            <a:r>
              <a:rPr lang="en-US" dirty="0" err="1">
                <a:latin typeface="Aptos" panose="020B0004020202020204" pitchFamily="34" charset="0"/>
              </a:rPr>
              <a:t>documentazione</a:t>
            </a:r>
            <a:r>
              <a:rPr lang="en-US" dirty="0">
                <a:latin typeface="Aptos" panose="020B0004020202020204" pitchFamily="34" charset="0"/>
              </a:rPr>
              <a:t> del </a:t>
            </a:r>
            <a:r>
              <a:rPr lang="en-US" dirty="0" err="1">
                <a:latin typeface="Aptos" panose="020B0004020202020204" pitchFamily="34" charset="0"/>
              </a:rPr>
              <a:t>codice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dispobile</a:t>
            </a:r>
            <a:r>
              <a:rPr lang="en-US" dirty="0">
                <a:latin typeface="Aptos" panose="020B0004020202020204" pitchFamily="34" charset="0"/>
              </a:rPr>
              <a:t> come file html è </a:t>
            </a:r>
            <a:r>
              <a:rPr lang="en-US" dirty="0" err="1">
                <a:latin typeface="Aptos" panose="020B0004020202020204" pitchFamily="34" charset="0"/>
              </a:rPr>
              <a:t>stata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realizzata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tramite</a:t>
            </a:r>
            <a:r>
              <a:rPr lang="en-US" dirty="0">
                <a:latin typeface="Aptos" panose="020B0004020202020204" pitchFamily="34" charset="0"/>
              </a:rPr>
              <a:t> il commando  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javadoc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-d docs/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javadoc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-bottom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8844"/>
                </a:solidFill>
                <a:effectLst/>
                <a:latin typeface="Aptos" panose="020B0004020202020204" pitchFamily="34" charset="0"/>
              </a:rPr>
              <a:t>'Progetto per TPSIT - BASILICO ENEA, GERVASIO EVAN'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-subpackages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tank_lib:server:client</a:t>
            </a: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Il </a:t>
            </a:r>
            <a:r>
              <a:rPr lang="en-US" alt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progetto</a:t>
            </a: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nella</a:t>
            </a: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sua</a:t>
            </a: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interità</a:t>
            </a: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 è </a:t>
            </a:r>
            <a:r>
              <a:rPr lang="en-US" alt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disponibile</a:t>
            </a: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nella</a:t>
            </a: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ptos" panose="020B0004020202020204" pitchFamily="34" charset="0"/>
              </a:rPr>
              <a:t>seguente</a:t>
            </a: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</a:t>
            </a:r>
            <a:r>
              <a:rPr lang="en-US" altLang="en-US" dirty="0">
                <a:solidFill>
                  <a:schemeClr val="tx1"/>
                </a:solidFill>
                <a:latin typeface="Aptos" panose="020B0004020202020204" pitchFamily="34" charset="0"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6228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363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ExtraBold</vt:lpstr>
      <vt:lpstr>Arial</vt:lpstr>
      <vt:lpstr>Georgia Pro Light</vt:lpstr>
      <vt:lpstr>VaultVTI</vt:lpstr>
      <vt:lpstr>Battle tanks</vt:lpstr>
      <vt:lpstr>Panoramica</vt:lpstr>
      <vt:lpstr>Funzionamento</vt:lpstr>
      <vt:lpstr>Tecnologie utilizzate</vt:lpstr>
      <vt:lpstr>Diagrammi UML</vt:lpstr>
      <vt:lpstr>Use case Diagram</vt:lpstr>
      <vt:lpstr>Sequence diagram</vt:lpstr>
      <vt:lpstr>Class diagram</vt:lpstr>
      <vt:lpstr>Documentazione in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Scarabeo</dc:title>
  <dc:creator>Ballerini Simone</dc:creator>
  <cp:lastModifiedBy>Basilico Enea</cp:lastModifiedBy>
  <cp:revision>4</cp:revision>
  <dcterms:created xsi:type="dcterms:W3CDTF">2023-11-25T08:23:48Z</dcterms:created>
  <dcterms:modified xsi:type="dcterms:W3CDTF">2023-12-04T15:39:08Z</dcterms:modified>
</cp:coreProperties>
</file>