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0080625" cy="7559675"/>
  <p:notesSz cx="7559675" cy="106918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Zástupný symbol dátumu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Zástupný symbol päty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Zástupný symbol čísla snímky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291305E-CE0C-407D-9854-143047D94FBD}" type="slidenum">
              <a:t>‹#›</a:t>
            </a:fld>
            <a:endParaRPr lang="x-non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60710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Zástupný symbol hlavičky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Zástupný symbol dátumu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Zástupný symbol päty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Zástupný symbol čísla snímky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FB28DB6-C992-4013-B96C-5432BE07375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657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ea typeface="Arial Unicode MS" pitchFamily="2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9C03F3-9088-4B68-846D-48EF69BDAF5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92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FEBEF9-5F32-4A43-96BE-C1CF702EAA4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23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18670E-7F72-4E99-9043-046DFFAD068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83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559218-A25D-4340-937B-A75CA3A5D6B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44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993EAA-405F-40BC-A217-383EE5CAEC5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810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BF11FD-F184-4C2D-B1E7-BE30BE678B4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63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204685-D784-48A0-B0EC-F0FED8C6E41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14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1F84DB-6C96-41B5-A8A5-FF10B542633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6752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E0EF72-9298-42E8-A96E-31F39DFC466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364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9D5300-F175-46CD-9DCC-8A24F88772D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295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B1A3CF-76E1-4BAB-811A-F17059FF8CE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142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x-none"/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62E7A31-B24E-4BF3-9660-F2D28DC693EF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03999" y="301320"/>
            <a:ext cx="9071640" cy="645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buNone/>
              <a:tabLst/>
            </a:pPr>
            <a:r>
              <a:rPr lang="x-none" sz="36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Unified Modeling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Príklad1a</a:t>
            </a:r>
            <a:r>
              <a:rPr lang="en-US" dirty="0" smtClean="0"/>
              <a:t>: </a:t>
            </a:r>
            <a:r>
              <a:rPr lang="sk-SK" dirty="0" smtClean="0"/>
              <a:t>asociácia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331965" y="1768475"/>
            <a:ext cx="4460875" cy="4989513"/>
          </a:xfrm>
        </p:spPr>
        <p:txBody>
          <a:bodyPr/>
          <a:lstStyle/>
          <a:p>
            <a:r>
              <a:rPr lang="sk-SK" dirty="0" smtClean="0"/>
              <a:t>Asociácia sa </a:t>
            </a:r>
            <a:r>
              <a:rPr lang="sk-SK" b="1" dirty="0" smtClean="0"/>
              <a:t>kreslí</a:t>
            </a:r>
            <a:r>
              <a:rPr lang="sk-SK" dirty="0" smtClean="0"/>
              <a:t> iba medzi </a:t>
            </a:r>
            <a:r>
              <a:rPr lang="sk-SK" b="1" dirty="0" smtClean="0"/>
              <a:t>aktérom</a:t>
            </a:r>
            <a:r>
              <a:rPr lang="sk-SK" dirty="0" smtClean="0"/>
              <a:t> a </a:t>
            </a:r>
            <a:r>
              <a:rPr lang="sk-SK" b="1" dirty="0" smtClean="0"/>
              <a:t>prípadom</a:t>
            </a:r>
          </a:p>
          <a:p>
            <a:r>
              <a:rPr lang="sk-SK" dirty="0" smtClean="0"/>
              <a:t>Asociácia sa nikdy </a:t>
            </a:r>
            <a:r>
              <a:rPr lang="sk-SK" b="1" dirty="0" smtClean="0"/>
              <a:t>nekreslí</a:t>
            </a:r>
            <a:r>
              <a:rPr lang="sk-SK" dirty="0" smtClean="0"/>
              <a:t> medzi jednotlivými prípadmi</a:t>
            </a:r>
          </a:p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7" y="1619597"/>
            <a:ext cx="435075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4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Príklad1b</a:t>
            </a:r>
            <a:r>
              <a:rPr lang="en-US" dirty="0" smtClean="0"/>
              <a:t>: </a:t>
            </a:r>
            <a:r>
              <a:rPr lang="sk-SK" dirty="0" err="1" smtClean="0"/>
              <a:t>include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72360" y="1475581"/>
            <a:ext cx="4460875" cy="5544616"/>
          </a:xfrm>
        </p:spPr>
        <p:txBody>
          <a:bodyPr/>
          <a:lstStyle/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Rozdelenie komplexnejších prípadov na jednoduchšie (vedľajšie) </a:t>
            </a:r>
          </a:p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Vedľajšie prípady, ktoré sú prepojené cez väzbu </a:t>
            </a:r>
            <a:r>
              <a:rPr lang="sk-SK" dirty="0">
                <a:latin typeface="Lucida Console"/>
              </a:rPr>
              <a:t>«</a:t>
            </a:r>
            <a:r>
              <a:rPr lang="sk-SK" dirty="0" err="1"/>
              <a:t>include</a:t>
            </a:r>
            <a:r>
              <a:rPr lang="sk-SK" dirty="0">
                <a:latin typeface="Lucida Console"/>
              </a:rPr>
              <a:t>»</a:t>
            </a:r>
            <a:r>
              <a:rPr lang="sk-SK" dirty="0"/>
              <a:t> </a:t>
            </a:r>
            <a:r>
              <a:rPr lang="sk-SK" dirty="0" smtClean="0"/>
              <a:t>sú nevyhnutnou súčasťou hlavného prípadu</a:t>
            </a:r>
            <a:endParaRPr lang="sk-SK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Jeden prípad môže byť zahrnutý vo viacerých komplexných prípadoch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1979637"/>
            <a:ext cx="50196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98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Príklad1c</a:t>
            </a:r>
            <a:r>
              <a:rPr lang="en-US" dirty="0" smtClean="0"/>
              <a:t>: </a:t>
            </a:r>
            <a:r>
              <a:rPr lang="sk-SK" dirty="0" err="1" smtClean="0"/>
              <a:t>extend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56336" y="1814660"/>
            <a:ext cx="4319464" cy="4989513"/>
          </a:xfrm>
        </p:spPr>
        <p:txBody>
          <a:bodyPr/>
          <a:lstStyle/>
          <a:p>
            <a:r>
              <a:rPr lang="sk-SK" dirty="0" smtClean="0"/>
              <a:t>Pomocou </a:t>
            </a:r>
            <a:r>
              <a:rPr lang="sk-SK" dirty="0" err="1" smtClean="0"/>
              <a:t>extend</a:t>
            </a:r>
            <a:r>
              <a:rPr lang="sk-SK" dirty="0" smtClean="0"/>
              <a:t> vyjadrujeme doplnkové, „nepovinné“, správanie, ktoré nemusí byť nutne súčasťou hlavného prípadu</a:t>
            </a:r>
            <a:endParaRPr lang="sk-SK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878607"/>
            <a:ext cx="48990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3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Príklad1d</a:t>
            </a:r>
            <a:r>
              <a:rPr lang="en-US" dirty="0" smtClean="0"/>
              <a:t>: </a:t>
            </a:r>
            <a:r>
              <a:rPr lang="sk-SK" dirty="0" smtClean="0"/>
              <a:t>generalizácia medzi prípadmi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56336" y="1814660"/>
            <a:ext cx="4319464" cy="4989513"/>
          </a:xfrm>
        </p:spPr>
        <p:txBody>
          <a:bodyPr/>
          <a:lstStyle/>
          <a:p>
            <a:r>
              <a:rPr lang="sk-SK" dirty="0" smtClean="0"/>
              <a:t>Rodičovský prípad:</a:t>
            </a:r>
          </a:p>
          <a:p>
            <a:pPr lvl="1"/>
            <a:r>
              <a:rPr lang="sk-SK" sz="2000" dirty="0" smtClean="0"/>
              <a:t>Vykonanie transakcie</a:t>
            </a:r>
          </a:p>
          <a:p>
            <a:r>
              <a:rPr lang="sk-SK" dirty="0" smtClean="0"/>
              <a:t>Detský prípad:</a:t>
            </a:r>
          </a:p>
          <a:p>
            <a:pPr lvl="1"/>
            <a:r>
              <a:rPr lang="sk-SK" sz="2000" dirty="0" smtClean="0"/>
              <a:t>Kontrola zostatku</a:t>
            </a:r>
          </a:p>
          <a:p>
            <a:pPr lvl="1"/>
            <a:r>
              <a:rPr lang="sk-SK" sz="2000" dirty="0" smtClean="0"/>
              <a:t>Dobitie kreditu</a:t>
            </a:r>
          </a:p>
          <a:p>
            <a:pPr lvl="1"/>
            <a:r>
              <a:rPr lang="sk-SK" sz="2000" dirty="0" smtClean="0"/>
              <a:t>Výdaj hotovo</a:t>
            </a:r>
          </a:p>
          <a:p>
            <a:r>
              <a:rPr lang="sk-SK" dirty="0" smtClean="0"/>
              <a:t>Detské prípady zdedili celé správanie rodičovského prípadu (aj Autentifikáciu klienta)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19597"/>
            <a:ext cx="454977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89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Príklad1</a:t>
            </a:r>
            <a:r>
              <a:rPr lang="en-US" dirty="0" smtClean="0"/>
              <a:t>e: </a:t>
            </a:r>
            <a:r>
              <a:rPr lang="sk-SK" dirty="0" smtClean="0"/>
              <a:t>generalizácia medzi aktérmi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56336" y="1886395"/>
            <a:ext cx="4319464" cy="4989513"/>
          </a:xfrm>
        </p:spPr>
        <p:txBody>
          <a:bodyPr/>
          <a:lstStyle/>
          <a:p>
            <a:r>
              <a:rPr lang="sk-SK" dirty="0" smtClean="0"/>
              <a:t>Rodičovský akt</a:t>
            </a:r>
            <a:r>
              <a:rPr lang="sk-SK" dirty="0" smtClean="0"/>
              <a:t>ér</a:t>
            </a:r>
            <a:r>
              <a:rPr lang="sk-SK" dirty="0" smtClean="0"/>
              <a:t>:</a:t>
            </a:r>
          </a:p>
          <a:p>
            <a:pPr lvl="1"/>
            <a:r>
              <a:rPr lang="sk-SK" sz="2000" dirty="0" smtClean="0"/>
              <a:t>Používateľ</a:t>
            </a:r>
            <a:endParaRPr lang="sk-SK" dirty="0" smtClean="0"/>
          </a:p>
          <a:p>
            <a:r>
              <a:rPr lang="sk-SK" dirty="0" smtClean="0"/>
              <a:t>Detský aktér:</a:t>
            </a:r>
          </a:p>
          <a:p>
            <a:pPr lvl="1"/>
            <a:r>
              <a:rPr lang="sk-SK" sz="2000" dirty="0" smtClean="0"/>
              <a:t>Manažér ľudských zdrojov</a:t>
            </a:r>
          </a:p>
          <a:p>
            <a:pPr lvl="1"/>
            <a:r>
              <a:rPr lang="sk-SK" sz="2000" dirty="0" smtClean="0"/>
              <a:t>Projektový manažér</a:t>
            </a:r>
          </a:p>
          <a:p>
            <a:pPr lvl="1"/>
            <a:r>
              <a:rPr lang="sk-SK" sz="2000" dirty="0" smtClean="0"/>
              <a:t>Systémový administrátor</a:t>
            </a:r>
          </a:p>
          <a:p>
            <a:r>
              <a:rPr lang="sk-SK" dirty="0" smtClean="0"/>
              <a:t>Detský aktér zdedil všetky prípady od Používateľa (rodiča) a navyše môže vykonávať ďalšie prípady, ktoré ostatní nemôžu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5" y="1331565"/>
            <a:ext cx="3197225" cy="304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4571925"/>
            <a:ext cx="3425825" cy="27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1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Unified Modeling Language</a:t>
            </a:r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4294967295"/>
          </p:nvPr>
        </p:nvSpPr>
        <p:spPr>
          <a:xfrm>
            <a:off x="503999" y="1625039"/>
            <a:ext cx="907164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x-none">
                <a:solidFill>
                  <a:srgbClr val="0000FF"/>
                </a:solidFill>
              </a:rPr>
              <a:t>Unified</a:t>
            </a:r>
            <a:r>
              <a:rPr lang="x-none"/>
              <a:t>=zjednotený</a:t>
            </a:r>
          </a:p>
          <a:p>
            <a:pPr lvl="1" rtl="0" hangingPunct="0"/>
            <a:r>
              <a:rPr lang="x-none"/>
              <a:t>Three Amigos: Booch, Rumbaugh, Jacobson</a:t>
            </a:r>
          </a:p>
          <a:p>
            <a:pPr lvl="0"/>
            <a:r>
              <a:rPr lang="x-none">
                <a:solidFill>
                  <a:srgbClr val="0000FF"/>
                </a:solidFill>
              </a:rPr>
              <a:t>Modeling</a:t>
            </a:r>
            <a:r>
              <a:rPr lang="x-none"/>
              <a:t>=modelovací</a:t>
            </a:r>
          </a:p>
          <a:p>
            <a:pPr lvl="1" rtl="0" hangingPunct="0"/>
            <a:r>
              <a:rPr lang="x-none"/>
              <a:t>grafický</a:t>
            </a:r>
          </a:p>
          <a:p>
            <a:pPr lvl="1" rtl="0" hangingPunct="0"/>
            <a:r>
              <a:rPr lang="x-none"/>
              <a:t>vizuálny</a:t>
            </a:r>
          </a:p>
          <a:p>
            <a:pPr lvl="0"/>
            <a:r>
              <a:rPr lang="x-none">
                <a:solidFill>
                  <a:srgbClr val="0000FF"/>
                </a:solidFill>
              </a:rPr>
              <a:t>Language</a:t>
            </a:r>
            <a:r>
              <a:rPr lang="x-none"/>
              <a:t>=jazyk</a:t>
            </a:r>
          </a:p>
          <a:p>
            <a:pPr lvl="1" rtl="0" hangingPunct="0"/>
            <a:r>
              <a:rPr lang="x-none"/>
              <a:t>syntax</a:t>
            </a:r>
          </a:p>
          <a:p>
            <a:pPr lvl="1" rtl="0" hangingPunct="0"/>
            <a:r>
              <a:rPr lang="x-none"/>
              <a:t>sémantika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UML - definícia</a:t>
            </a:r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4294967295"/>
          </p:nvPr>
        </p:nvSpPr>
        <p:spPr>
          <a:xfrm>
            <a:off x="503999" y="1625039"/>
            <a:ext cx="907164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x-none"/>
              <a:t>Object Management Group (OMG):</a:t>
            </a:r>
          </a:p>
          <a:p>
            <a:pPr lvl="1" rtl="0" hangingPunct="0"/>
            <a:r>
              <a:rPr lang="x-none"/>
              <a:t>"The Unified Modeling Language (UML) is a graphical language for </a:t>
            </a:r>
            <a:r>
              <a:rPr lang="x-none">
                <a:solidFill>
                  <a:srgbClr val="0000FF"/>
                </a:solidFill>
              </a:rPr>
              <a:t>visualizing, specifying, constructing, and documenting</a:t>
            </a:r>
            <a:r>
              <a:rPr lang="x-none"/>
              <a:t> the artifacts of a software-intensive system. The UML offers a standard way to write a </a:t>
            </a:r>
            <a:r>
              <a:rPr lang="x-none">
                <a:solidFill>
                  <a:srgbClr val="FF0000"/>
                </a:solidFill>
              </a:rPr>
              <a:t>system's blueprints</a:t>
            </a:r>
            <a:r>
              <a:rPr lang="x-none"/>
              <a:t>, including conceptual things such as </a:t>
            </a:r>
            <a:r>
              <a:rPr lang="x-none">
                <a:solidFill>
                  <a:srgbClr val="FF0000"/>
                </a:solidFill>
              </a:rPr>
              <a:t>business processes and system functions</a:t>
            </a:r>
            <a:r>
              <a:rPr lang="x-none"/>
              <a:t> as well as concrete things such as </a:t>
            </a:r>
            <a:r>
              <a:rPr lang="x-none">
                <a:solidFill>
                  <a:srgbClr val="FF0000"/>
                </a:solidFill>
              </a:rPr>
              <a:t>programming language statements, database schemas, and reusable software components</a:t>
            </a:r>
            <a:r>
              <a:rPr lang="x-none"/>
              <a:t>."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UML - história</a:t>
            </a:r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4294967295"/>
          </p:nvPr>
        </p:nvSpPr>
        <p:spPr>
          <a:xfrm>
            <a:off x="503999" y="1625039"/>
            <a:ext cx="907164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x-none" sz="2800"/>
              <a:t>1996: verzia 0.9 – pridávajú sa IBM, HP, MS, Oracle,...</a:t>
            </a:r>
          </a:p>
          <a:p>
            <a:pPr lvl="0"/>
            <a:r>
              <a:rPr lang="x-none" sz="2800"/>
              <a:t>1997: UML štandardizovaná - Object Management Group (OMG), verzie 1.0 a 1.1</a:t>
            </a:r>
          </a:p>
          <a:p>
            <a:pPr lvl="0"/>
            <a:r>
              <a:rPr lang="x-none" sz="2800"/>
              <a:t>1998-2001: verzie 1.2, 1.3, 1.4 – malé zmeny</a:t>
            </a:r>
          </a:p>
          <a:p>
            <a:pPr lvl="0"/>
            <a:r>
              <a:rPr lang="x-none" sz="2800"/>
              <a:t>ISO/IEC 19501:2005 (UML verzia 1.4.2)</a:t>
            </a:r>
          </a:p>
          <a:p>
            <a:pPr lvl="0"/>
            <a:r>
              <a:rPr lang="x-none" sz="2800"/>
              <a:t>2005: verzia 2.0</a:t>
            </a:r>
          </a:p>
          <a:p>
            <a:pPr lvl="0"/>
            <a:r>
              <a:rPr lang="x-none" sz="2800"/>
              <a:t>od augusta 2011: 2.4.1</a:t>
            </a:r>
          </a:p>
          <a:p>
            <a:pPr lvl="0"/>
            <a:r>
              <a:rPr lang="x-none" sz="2800" smtClean="0"/>
              <a:t>v2.5</a:t>
            </a:r>
            <a:r>
              <a:rPr lang="en-US" sz="2800" dirty="0" smtClean="0"/>
              <a:t> (</a:t>
            </a:r>
            <a:r>
              <a:rPr lang="sk-SK" sz="2800" dirty="0" smtClean="0"/>
              <a:t>súčasnosť</a:t>
            </a:r>
            <a:r>
              <a:rPr lang="en-US" sz="2800" dirty="0" smtClean="0"/>
              <a:t>)</a:t>
            </a:r>
            <a:endParaRPr lang="x-none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UML - odkazy</a:t>
            </a:r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4294967295"/>
          </p:nvPr>
        </p:nvSpPr>
        <p:spPr>
          <a:xfrm>
            <a:off x="503999" y="1625039"/>
            <a:ext cx="907164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x-none" sz="2800"/>
              <a:t>www.uml.org</a:t>
            </a:r>
          </a:p>
          <a:p>
            <a:pPr lvl="1" rtl="0" hangingPunct="0"/>
            <a:r>
              <a:rPr lang="x-none"/>
              <a:t>špecifikácia / štandard</a:t>
            </a:r>
          </a:p>
          <a:p>
            <a:pPr lvl="1" rtl="0" hangingPunct="0"/>
            <a:r>
              <a:rPr lang="x-none"/>
              <a:t>tutoriály (tiež: www.jeckle.de/umllinks.htm#tutorials)</a:t>
            </a:r>
          </a:p>
          <a:p>
            <a:pPr lvl="1" rtl="0" hangingPunct="0"/>
            <a:r>
              <a:rPr lang="x-none"/>
              <a:t>zoznam nástrojov</a:t>
            </a:r>
          </a:p>
          <a:p>
            <a:pPr lvl="0"/>
            <a:r>
              <a:rPr lang="x-none" sz="2800"/>
              <a:t>www.omg.org</a:t>
            </a:r>
          </a:p>
          <a:p>
            <a:pPr lvl="0"/>
            <a:endParaRPr lang="x-none" sz="2800"/>
          </a:p>
          <a:p>
            <a:pPr lvl="0"/>
            <a:r>
              <a:rPr lang="x-none" sz="2800"/>
              <a:t>mpavus.wz.cz/uml/uml-uvod-1.php</a:t>
            </a:r>
          </a:p>
          <a:p>
            <a:pPr lvl="0"/>
            <a:r>
              <a:rPr lang="x-none" sz="2800"/>
              <a:t>www.uml-diagrams.org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Diagramy v UML 2.x</a:t>
            </a:r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4294967295"/>
          </p:nvPr>
        </p:nvSpPr>
        <p:spPr>
          <a:xfrm>
            <a:off x="503998" y="1547589"/>
            <a:ext cx="4608321" cy="5273238"/>
          </a:xfrm>
        </p:spPr>
        <p:txBody>
          <a:bodyPr wrap="square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x-none" sz="2800" b="1">
                <a:solidFill>
                  <a:schemeClr val="tx1"/>
                </a:solidFill>
              </a:rPr>
              <a:t>Structural UML diagrams</a:t>
            </a:r>
            <a:br>
              <a:rPr lang="x-none" sz="2800" b="1">
                <a:solidFill>
                  <a:schemeClr val="tx1"/>
                </a:solidFill>
              </a:rPr>
            </a:br>
            <a:r>
              <a:rPr lang="x-none" sz="2800" b="1">
                <a:solidFill>
                  <a:schemeClr val="tx1"/>
                </a:solidFill>
              </a:rPr>
              <a:t>(Diagramy štruktúr)</a:t>
            </a:r>
          </a:p>
          <a:p>
            <a:pPr lvl="1" rtl="0" hangingPunct="0"/>
            <a:r>
              <a:rPr lang="x-none" sz="2400" b="1">
                <a:solidFill>
                  <a:srgbClr val="00B050"/>
                </a:solidFill>
              </a:rPr>
              <a:t>Class diagram</a:t>
            </a:r>
          </a:p>
          <a:p>
            <a:pPr lvl="1" rtl="0" hangingPunct="0"/>
            <a:r>
              <a:rPr lang="x-none" sz="2400"/>
              <a:t>Component diagram</a:t>
            </a:r>
          </a:p>
          <a:p>
            <a:pPr lvl="1" rtl="0" hangingPunct="0"/>
            <a:r>
              <a:rPr lang="x-none" sz="2400"/>
              <a:t>Composite structure diagram</a:t>
            </a:r>
          </a:p>
          <a:p>
            <a:pPr lvl="1" rtl="0" hangingPunct="0"/>
            <a:r>
              <a:rPr lang="x-none" sz="2400"/>
              <a:t>Deployment diagram</a:t>
            </a:r>
          </a:p>
          <a:p>
            <a:pPr lvl="1" rtl="0" hangingPunct="0"/>
            <a:r>
              <a:rPr lang="x-none" sz="2400"/>
              <a:t>Object diagram</a:t>
            </a:r>
          </a:p>
          <a:p>
            <a:pPr lvl="1" rtl="0" hangingPunct="0"/>
            <a:r>
              <a:rPr lang="x-none" sz="2400"/>
              <a:t>Package diagram</a:t>
            </a:r>
          </a:p>
          <a:p>
            <a:pPr lvl="1" rtl="0" hangingPunct="0"/>
            <a:r>
              <a:rPr lang="x-none" sz="2400"/>
              <a:t>Profile diagram</a:t>
            </a:r>
          </a:p>
        </p:txBody>
      </p:sp>
      <p:sp>
        <p:nvSpPr>
          <p:cNvPr id="4" name="Zástupný symbol textu 3"/>
          <p:cNvSpPr txBox="1">
            <a:spLocks noGrp="1"/>
          </p:cNvSpPr>
          <p:nvPr>
            <p:ph type="body" idx="4294967295"/>
          </p:nvPr>
        </p:nvSpPr>
        <p:spPr>
          <a:xfrm>
            <a:off x="5029200" y="1547589"/>
            <a:ext cx="4549319" cy="516672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x-none" sz="2800" b="1">
                <a:solidFill>
                  <a:schemeClr val="tx1"/>
                </a:solidFill>
              </a:rPr>
              <a:t>Behavioral UML diagrams</a:t>
            </a:r>
            <a:br>
              <a:rPr lang="x-none" sz="2800" b="1">
                <a:solidFill>
                  <a:schemeClr val="tx1"/>
                </a:solidFill>
              </a:rPr>
            </a:br>
            <a:r>
              <a:rPr lang="x-none" sz="2800" b="1">
                <a:solidFill>
                  <a:schemeClr val="tx1"/>
                </a:solidFill>
              </a:rPr>
              <a:t>(Diagramy chovania)</a:t>
            </a:r>
          </a:p>
          <a:p>
            <a:pPr lvl="1" rtl="0" hangingPunct="0"/>
            <a:r>
              <a:rPr lang="x-none" sz="2400" b="1">
                <a:solidFill>
                  <a:srgbClr val="00B050"/>
                </a:solidFill>
              </a:rPr>
              <a:t>Activity diagram</a:t>
            </a:r>
          </a:p>
          <a:p>
            <a:pPr lvl="1" rtl="0" hangingPunct="0"/>
            <a:r>
              <a:rPr lang="x-none" sz="2400" b="1">
                <a:solidFill>
                  <a:srgbClr val="00B050"/>
                </a:solidFill>
              </a:rPr>
              <a:t>State machine diagram</a:t>
            </a:r>
          </a:p>
          <a:p>
            <a:pPr lvl="1" rtl="0" hangingPunct="0"/>
            <a:r>
              <a:rPr lang="x-none" sz="2400" b="1">
                <a:solidFill>
                  <a:srgbClr val="00B050"/>
                </a:solidFill>
              </a:rPr>
              <a:t>Use case diagram</a:t>
            </a:r>
          </a:p>
          <a:p>
            <a:pPr lvl="0"/>
            <a:r>
              <a:rPr lang="x-none" sz="2800" b="1">
                <a:solidFill>
                  <a:schemeClr val="tx1"/>
                </a:solidFill>
              </a:rPr>
              <a:t>Interaction diagrams</a:t>
            </a:r>
            <a:br>
              <a:rPr lang="x-none" sz="2800" b="1">
                <a:solidFill>
                  <a:schemeClr val="tx1"/>
                </a:solidFill>
              </a:rPr>
            </a:br>
            <a:r>
              <a:rPr lang="x-none" sz="2800" b="1">
                <a:solidFill>
                  <a:schemeClr val="tx1"/>
                </a:solidFill>
              </a:rPr>
              <a:t>(Diagramy interakcií)</a:t>
            </a:r>
          </a:p>
          <a:p>
            <a:pPr lvl="1" rtl="0" hangingPunct="0"/>
            <a:r>
              <a:rPr lang="x-none" sz="2400" b="1">
                <a:solidFill>
                  <a:srgbClr val="00B050"/>
                </a:solidFill>
              </a:rPr>
              <a:t>Interaction overview diagram</a:t>
            </a:r>
          </a:p>
          <a:p>
            <a:pPr lvl="1" rtl="0" hangingPunct="0"/>
            <a:r>
              <a:rPr lang="x-none" sz="2400" b="1">
                <a:solidFill>
                  <a:srgbClr val="00B050"/>
                </a:solidFill>
              </a:rPr>
              <a:t>Sequence diagram</a:t>
            </a:r>
          </a:p>
          <a:p>
            <a:pPr lvl="1" rtl="0" hangingPunct="0"/>
            <a:r>
              <a:rPr lang="x-none" sz="2400"/>
              <a:t>Timing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UML – CASE nástroje</a:t>
            </a:r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4294967295"/>
          </p:nvPr>
        </p:nvSpPr>
        <p:spPr>
          <a:xfrm>
            <a:off x="503999" y="1625039"/>
            <a:ext cx="907164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x-none" sz="2800"/>
              <a:t>IBM Rational Modeler</a:t>
            </a:r>
          </a:p>
          <a:p>
            <a:pPr lvl="1" rtl="0" hangingPunct="0"/>
            <a:r>
              <a:rPr lang="x-none"/>
              <a:t>A free, UML-based software design tool created by one of the founders of UML</a:t>
            </a:r>
          </a:p>
          <a:p>
            <a:pPr lvl="1" rtl="0" hangingPunct="0"/>
            <a:r>
              <a:rPr lang="x-none"/>
              <a:t>http://www-01.ibm.com/software/awdtools/modeler/</a:t>
            </a:r>
          </a:p>
          <a:p>
            <a:pPr lvl="0"/>
            <a:r>
              <a:rPr lang="x-none" sz="2800"/>
              <a:t>Eclipse, NetBeans, Visual Studio</a:t>
            </a:r>
          </a:p>
          <a:p>
            <a:pPr lvl="0"/>
            <a:r>
              <a:rPr lang="x-none" sz="2800"/>
              <a:t>ArgoUML, BOUML, Dia, Enterprise Architect, MagicDraw UML, Modelio, PowerDesigner, Rational Rhapsody, Rational Rose,  Rational Software Architect, StarUML, Umbrello, Visio</a:t>
            </a:r>
          </a:p>
          <a:p>
            <a:pPr lvl="0"/>
            <a:r>
              <a:rPr lang="x-none" sz="2800"/>
              <a:t>online: yuml.me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Use Case Diagram </a:t>
            </a:r>
            <a:r>
              <a:rPr lang="sk-SK" dirty="0"/>
              <a:t/>
            </a:r>
            <a:br>
              <a:rPr lang="sk-SK" dirty="0"/>
            </a:br>
            <a:r>
              <a:rPr lang="en-US" sz="2400" dirty="0" smtClean="0"/>
              <a:t>(diagram </a:t>
            </a:r>
            <a:r>
              <a:rPr lang="sk-SK" sz="2400" dirty="0" smtClean="0"/>
              <a:t>prípadov použitia</a:t>
            </a:r>
            <a:r>
              <a:rPr lang="en-US" sz="2400" dirty="0" smtClean="0"/>
              <a:t>)</a:t>
            </a: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145586" cy="5251722"/>
          </a:xfrm>
        </p:spPr>
        <p:txBody>
          <a:bodyPr/>
          <a:lstStyle/>
          <a:p>
            <a:r>
              <a:rPr lang="sk-SK" b="1" dirty="0" smtClean="0"/>
              <a:t>Význam</a:t>
            </a:r>
          </a:p>
          <a:p>
            <a:pPr marL="863999" lvl="2" rtl="0" hangingPunct="0">
              <a:spcAft>
                <a:spcPts val="1417"/>
              </a:spcAft>
            </a:pPr>
            <a:r>
              <a:rPr lang="sk-SK" dirty="0" smtClean="0"/>
              <a:t>popisuje správania navrhovaného systému z pohľadu používateľov</a:t>
            </a:r>
            <a:endParaRPr lang="sk-SK" b="1" dirty="0" smtClean="0"/>
          </a:p>
          <a:p>
            <a:r>
              <a:rPr lang="sk-SK" b="1" dirty="0" smtClean="0"/>
              <a:t>Komu je určený </a:t>
            </a:r>
          </a:p>
          <a:p>
            <a:pPr marL="863999" lvl="2" rtl="0" hangingPunct="0">
              <a:spcAft>
                <a:spcPts val="1417"/>
              </a:spcAft>
            </a:pPr>
            <a:r>
              <a:rPr lang="sk-SK" dirty="0" smtClean="0"/>
              <a:t>pre vývojárov aj manažérov</a:t>
            </a:r>
            <a:endParaRPr lang="sk-SK" b="1" dirty="0" smtClean="0"/>
          </a:p>
          <a:p>
            <a:r>
              <a:rPr lang="sk-SK" b="1" dirty="0" smtClean="0"/>
              <a:t>Popis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dirty="0" smtClean="0"/>
              <a:t>diagram dáva informáciu o tom, kto (aktér) môže vykonávať ktoré činnosti (prípady) v systéme.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dirty="0" smtClean="0"/>
              <a:t>úlohou diagramu je identifikovať všetky prípady použitia a priradiť ich k jednotlivým používateľom.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dirty="0" smtClean="0"/>
              <a:t>diagram </a:t>
            </a:r>
            <a:r>
              <a:rPr lang="sk-SK" sz="2000" b="1" dirty="0" smtClean="0"/>
              <a:t>nezachytáva</a:t>
            </a:r>
            <a:r>
              <a:rPr lang="sk-SK" sz="2000" dirty="0" smtClean="0"/>
              <a:t> detailné správanie systému ako je napr. kauzalita jedného  prípadu (aktivity) na druhý prípad v rámci zoznamu prípadov aktéra. To sa modeluje v inom diagrame (diagram aktivít).</a:t>
            </a:r>
            <a:endParaRPr lang="sk-SK" sz="28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752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Syntaktické prvky </a:t>
            </a:r>
            <a:r>
              <a:rPr lang="en-US" dirty="0" smtClean="0"/>
              <a:t>Use Case </a:t>
            </a:r>
            <a:r>
              <a:rPr lang="sk-SK" dirty="0" smtClean="0"/>
              <a:t>diagramu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Prípad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Aktéri</a:t>
            </a:r>
          </a:p>
          <a:p>
            <a:endParaRPr lang="en-US" dirty="0" smtClean="0"/>
          </a:p>
          <a:p>
            <a:r>
              <a:rPr lang="sk-SK" dirty="0" smtClean="0"/>
              <a:t>Ohraničenie diagramu</a:t>
            </a:r>
          </a:p>
          <a:p>
            <a:endParaRPr lang="en-US" dirty="0" smtClean="0"/>
          </a:p>
          <a:p>
            <a:r>
              <a:rPr lang="sk-SK" dirty="0" smtClean="0"/>
              <a:t>vzťahy</a:t>
            </a: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19" y="2549281"/>
            <a:ext cx="2673798" cy="131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63" y="2997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5524966" y="3582466"/>
            <a:ext cx="1747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Ministerstvo školstva</a:t>
            </a:r>
            <a:endParaRPr lang="sk-SK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476" y="3720965"/>
            <a:ext cx="227308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4" y="5436021"/>
            <a:ext cx="1800201" cy="184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320232" y="525135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asoci</a:t>
            </a:r>
            <a:r>
              <a:rPr lang="sk-SK" dirty="0" err="1" smtClean="0"/>
              <a:t>ácia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4320232" y="576449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</a:t>
            </a:r>
            <a:r>
              <a:rPr lang="sk-SK" dirty="0" smtClean="0"/>
              <a:t>zťah </a:t>
            </a:r>
            <a:r>
              <a:rPr lang="sk-SK" dirty="0" err="1" smtClean="0"/>
              <a:t>include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4320232" y="63966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vzťah </a:t>
            </a:r>
            <a:r>
              <a:rPr lang="sk-SK" dirty="0" err="1" smtClean="0"/>
              <a:t>extend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4320232" y="69121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generalizácia</a:t>
            </a:r>
            <a:endParaRPr lang="sk-SK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039" y="1691605"/>
            <a:ext cx="1889592" cy="97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88" y="1649985"/>
            <a:ext cx="2175816" cy="97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77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508</Words>
  <Application>Microsoft Office PowerPoint</Application>
  <PresentationFormat>Vlastná</PresentationFormat>
  <Paragraphs>101</Paragraphs>
  <Slides>14</Slides>
  <Notes>7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Default</vt:lpstr>
      <vt:lpstr>Prezentácia programu PowerPoint</vt:lpstr>
      <vt:lpstr>Unified Modeling Language</vt:lpstr>
      <vt:lpstr>UML - definícia</vt:lpstr>
      <vt:lpstr>UML - história</vt:lpstr>
      <vt:lpstr>UML - odkazy</vt:lpstr>
      <vt:lpstr>Diagramy v UML 2.x</vt:lpstr>
      <vt:lpstr>UML – CASE nástroje</vt:lpstr>
      <vt:lpstr>Use Case Diagram  (diagram prípadov použitia)</vt:lpstr>
      <vt:lpstr>Syntaktické prvky Use Case diagramu</vt:lpstr>
      <vt:lpstr>Príklad1a: asociácia</vt:lpstr>
      <vt:lpstr>Príklad1b: include</vt:lpstr>
      <vt:lpstr>Príklad1c: extend</vt:lpstr>
      <vt:lpstr>Príklad1d: generalizácia medzi prípadmi</vt:lpstr>
      <vt:lpstr>Príklad1e: generalizácia medzi aktérmi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Ondrej</dc:creator>
  <cp:lastModifiedBy>Ondrej</cp:lastModifiedBy>
  <cp:revision>95</cp:revision>
  <dcterms:created xsi:type="dcterms:W3CDTF">2012-09-25T22:57:05Z</dcterms:created>
  <dcterms:modified xsi:type="dcterms:W3CDTF">2018-09-13T08:34:19Z</dcterms:modified>
</cp:coreProperties>
</file>