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87" r:id="rId2"/>
    <p:sldId id="303" r:id="rId3"/>
    <p:sldId id="291" r:id="rId4"/>
    <p:sldId id="305" r:id="rId5"/>
    <p:sldId id="294" r:id="rId6"/>
    <p:sldId id="307" r:id="rId7"/>
    <p:sldId id="306" r:id="rId8"/>
    <p:sldId id="292" r:id="rId9"/>
    <p:sldId id="298" r:id="rId10"/>
    <p:sldId id="302" r:id="rId11"/>
    <p:sldId id="30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Proxima Nova" panose="020B0604020202020204" charset="0"/>
      <p:regular r:id="rId18"/>
      <p:bold r:id="rId19"/>
      <p:italic r:id="rId20"/>
      <p:boldItalic r:id="rId21"/>
    </p:embeddedFont>
    <p:embeddedFont>
      <p:font typeface="Proxima Nova Semibold" panose="020B0604020202020204" charset="0"/>
      <p:regular r:id="rId22"/>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867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4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88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1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48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86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345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44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0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87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49"/>
        <p:cNvGrpSpPr/>
        <p:nvPr/>
      </p:nvGrpSpPr>
      <p:grpSpPr>
        <a:xfrm>
          <a:off x="0" y="0"/>
          <a:ext cx="0" cy="0"/>
          <a:chOff x="0" y="0"/>
          <a:chExt cx="0" cy="0"/>
        </a:xfrm>
      </p:grpSpPr>
      <p:sp>
        <p:nvSpPr>
          <p:cNvPr id="6" name="Google Shape;1650;p46">
            <a:extLst>
              <a:ext uri="{FF2B5EF4-FFF2-40B4-BE49-F238E27FC236}">
                <a16:creationId xmlns:a16="http://schemas.microsoft.com/office/drawing/2014/main" id="{FCA08E65-963C-4DFB-A5C8-41B24237B9E5}"/>
              </a:ext>
            </a:extLst>
          </p:cNvPr>
          <p:cNvSpPr txBox="1">
            <a:spLocks/>
          </p:cNvSpPr>
          <p:nvPr/>
        </p:nvSpPr>
        <p:spPr>
          <a:xfrm>
            <a:off x="1212111" y="-14177"/>
            <a:ext cx="6620540" cy="520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pPr>
            <a:r>
              <a:rPr lang="en-IN" sz="2600" b="1" dirty="0">
                <a:solidFill>
                  <a:schemeClr val="bg1"/>
                </a:solidFill>
                <a:latin typeface="Arial"/>
                <a:cs typeface="Arial"/>
                <a:sym typeface="Arial"/>
              </a:rPr>
              <a:t>CREDIT SCORE PREDICTION</a:t>
            </a:r>
            <a:endParaRPr lang="en-IN" sz="2600" b="1" dirty="0">
              <a:solidFill>
                <a:schemeClr val="bg1"/>
              </a:solidFill>
              <a:latin typeface="Arial"/>
              <a:cs typeface="Arial"/>
            </a:endParaRPr>
          </a:p>
          <a:p>
            <a:pPr>
              <a:buClr>
                <a:srgbClr val="000000"/>
              </a:buClr>
              <a:buSzPts val="1100"/>
              <a:buFont typeface="Arial"/>
              <a:buNone/>
            </a:pPr>
            <a:endParaRPr lang="en-IN" sz="2600" b="1" dirty="0">
              <a:solidFill>
                <a:srgbClr val="002060"/>
              </a:solidFill>
              <a:latin typeface="Arial"/>
              <a:ea typeface="Arial"/>
              <a:cs typeface="Arial"/>
              <a:sym typeface="Arial"/>
            </a:endParaRPr>
          </a:p>
        </p:txBody>
      </p:sp>
      <p:pic>
        <p:nvPicPr>
          <p:cNvPr id="8" name="Picture 7">
            <a:extLst>
              <a:ext uri="{FF2B5EF4-FFF2-40B4-BE49-F238E27FC236}">
                <a16:creationId xmlns:a16="http://schemas.microsoft.com/office/drawing/2014/main" id="{6EF5F4FF-75C4-4679-A57B-EA1E0672D314}"/>
              </a:ext>
            </a:extLst>
          </p:cNvPr>
          <p:cNvPicPr>
            <a:picLocks noChangeAspect="1"/>
          </p:cNvPicPr>
          <p:nvPr/>
        </p:nvPicPr>
        <p:blipFill>
          <a:blip r:embed="rId3"/>
          <a:stretch>
            <a:fillRect/>
          </a:stretch>
        </p:blipFill>
        <p:spPr>
          <a:xfrm>
            <a:off x="6296" y="506450"/>
            <a:ext cx="9137703" cy="4637049"/>
          </a:xfrm>
          <a:prstGeom prst="rect">
            <a:avLst/>
          </a:prstGeom>
        </p:spPr>
      </p:pic>
      <p:sp>
        <p:nvSpPr>
          <p:cNvPr id="9" name="TextBox 8">
            <a:extLst>
              <a:ext uri="{FF2B5EF4-FFF2-40B4-BE49-F238E27FC236}">
                <a16:creationId xmlns:a16="http://schemas.microsoft.com/office/drawing/2014/main" id="{EFD19D22-27C6-4CFD-A35F-23709702B681}"/>
              </a:ext>
            </a:extLst>
          </p:cNvPr>
          <p:cNvSpPr txBox="1"/>
          <p:nvPr/>
        </p:nvSpPr>
        <p:spPr>
          <a:xfrm>
            <a:off x="0" y="4761245"/>
            <a:ext cx="1410586" cy="369332"/>
          </a:xfrm>
          <a:prstGeom prst="rect">
            <a:avLst/>
          </a:prstGeom>
          <a:noFill/>
        </p:spPr>
        <p:txBody>
          <a:bodyPr wrap="square" rtlCol="0">
            <a:spAutoFit/>
          </a:bodyPr>
          <a:lstStyle/>
          <a:p>
            <a:r>
              <a:rPr lang="en-IN" sz="900" b="1" dirty="0">
                <a:solidFill>
                  <a:schemeClr val="bg2">
                    <a:lumMod val="50000"/>
                  </a:schemeClr>
                </a:solidFill>
              </a:rPr>
              <a:t>Presenter : </a:t>
            </a:r>
            <a:r>
              <a:rPr lang="en-IN" sz="900" b="1" dirty="0" err="1">
                <a:solidFill>
                  <a:schemeClr val="bg2">
                    <a:lumMod val="50000"/>
                  </a:schemeClr>
                </a:solidFill>
              </a:rPr>
              <a:t>Basabdatta</a:t>
            </a:r>
            <a:r>
              <a:rPr lang="en-IN" sz="900" b="1" dirty="0">
                <a:solidFill>
                  <a:schemeClr val="bg2">
                    <a:lumMod val="50000"/>
                  </a:schemeClr>
                </a:solidFill>
              </a:rPr>
              <a:t> Ray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22251" y="13248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Model Performance and Evaluation:</a:t>
            </a:r>
            <a:endParaRPr sz="2000" dirty="0">
              <a:solidFill>
                <a:srgbClr val="FFFFFF"/>
              </a:solidFill>
              <a:latin typeface="Arial"/>
              <a:ea typeface="Arial"/>
              <a:cs typeface="Arial"/>
              <a:sym typeface="Arial"/>
            </a:endParaRPr>
          </a:p>
        </p:txBody>
      </p:sp>
      <p:sp>
        <p:nvSpPr>
          <p:cNvPr id="5" name="Google Shape;1651;p46">
            <a:extLst>
              <a:ext uri="{FF2B5EF4-FFF2-40B4-BE49-F238E27FC236}">
                <a16:creationId xmlns:a16="http://schemas.microsoft.com/office/drawing/2014/main" id="{65FA7E15-7861-4468-BF45-315CC4F41629}"/>
              </a:ext>
            </a:extLst>
          </p:cNvPr>
          <p:cNvSpPr txBox="1">
            <a:spLocks/>
          </p:cNvSpPr>
          <p:nvPr/>
        </p:nvSpPr>
        <p:spPr>
          <a:xfrm>
            <a:off x="471377" y="701748"/>
            <a:ext cx="8201246" cy="4309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400"/>
              </a:spcBef>
              <a:buNone/>
            </a:pPr>
            <a:r>
              <a:rPr lang="en-US" b="1" dirty="0">
                <a:solidFill>
                  <a:srgbClr val="869FB2"/>
                </a:solidFill>
                <a:latin typeface="Arial"/>
                <a:cs typeface="Arial"/>
                <a:sym typeface="Arial"/>
              </a:rPr>
              <a:t>The objectives of the study:</a:t>
            </a:r>
          </a:p>
          <a:p>
            <a:pPr marL="0" indent="0">
              <a:spcBef>
                <a:spcPts val="400"/>
              </a:spcBef>
              <a:buNone/>
            </a:pPr>
            <a:r>
              <a:rPr lang="en-US" dirty="0">
                <a:solidFill>
                  <a:srgbClr val="FFFFFF"/>
                </a:solidFill>
                <a:latin typeface="Arial"/>
                <a:ea typeface="Arial"/>
                <a:cs typeface="Arial"/>
                <a:sym typeface="Arial"/>
              </a:rPr>
              <a:t>1. Minimize the risk, which can be ensured by high prediction accuracy of the model.</a:t>
            </a:r>
          </a:p>
          <a:p>
            <a:pPr marL="0" indent="0">
              <a:spcBef>
                <a:spcPts val="400"/>
              </a:spcBef>
              <a:buNone/>
            </a:pPr>
            <a:r>
              <a:rPr lang="en-US" dirty="0">
                <a:solidFill>
                  <a:srgbClr val="FFFFFF"/>
                </a:solidFill>
                <a:latin typeface="Arial"/>
                <a:ea typeface="Arial"/>
                <a:cs typeface="Arial"/>
                <a:sym typeface="Arial"/>
              </a:rPr>
              <a:t>2. Maximize the revenue to the bank, which can be ensured by prompt re-payment of the loans.</a:t>
            </a:r>
          </a:p>
          <a:p>
            <a:pPr marL="0" indent="0">
              <a:spcBef>
                <a:spcPts val="400"/>
              </a:spcBef>
              <a:buNone/>
            </a:pPr>
            <a:endParaRPr lang="en-US" dirty="0">
              <a:solidFill>
                <a:srgbClr val="FFFFFF"/>
              </a:solidFill>
              <a:latin typeface="Arial"/>
              <a:ea typeface="Arial"/>
              <a:cs typeface="Arial"/>
              <a:sym typeface="Arial"/>
            </a:endParaRPr>
          </a:p>
          <a:p>
            <a:pPr marL="0" indent="0">
              <a:spcBef>
                <a:spcPts val="400"/>
              </a:spcBef>
              <a:buNone/>
            </a:pPr>
            <a:r>
              <a:rPr lang="en-US" dirty="0">
                <a:solidFill>
                  <a:srgbClr val="FFFFFF"/>
                </a:solidFill>
                <a:latin typeface="Arial"/>
                <a:ea typeface="Arial"/>
                <a:cs typeface="Arial"/>
                <a:sym typeface="Arial"/>
              </a:rPr>
              <a:t>To achieve both, we not only have to ensure high prediction accuracy of both Good and Bad credits, </a:t>
            </a:r>
          </a:p>
          <a:p>
            <a:pPr marL="0" indent="0">
              <a:spcBef>
                <a:spcPts val="400"/>
              </a:spcBef>
              <a:buNone/>
            </a:pPr>
            <a:r>
              <a:rPr lang="en-US" dirty="0">
                <a:solidFill>
                  <a:srgbClr val="FFFFFF"/>
                </a:solidFill>
                <a:latin typeface="Arial"/>
                <a:ea typeface="Arial"/>
                <a:cs typeface="Arial"/>
                <a:sym typeface="Arial"/>
              </a:rPr>
              <a:t>we also need to minimize the mis-classification of good ratings as bad, and the vice versa. But the important point to note here is, that if the model wrongly classified an actual  ‘Bad credit’ customer as a ‘Good credit’ customer, then in such case this error is more expensive for business. So, We need more focus on minimizing the False Negatives (or achieve high Recall).</a:t>
            </a:r>
            <a:endParaRPr lang="en-IN" dirty="0">
              <a:solidFill>
                <a:srgbClr val="FFFFFF"/>
              </a:solidFill>
              <a:latin typeface="Arial"/>
              <a:ea typeface="Arial"/>
              <a:cs typeface="Arial"/>
              <a:sym typeface="Arial"/>
            </a:endParaRPr>
          </a:p>
          <a:p>
            <a:pPr marL="0" indent="0">
              <a:spcBef>
                <a:spcPts val="400"/>
              </a:spcBef>
              <a:buNone/>
            </a:pPr>
            <a:endParaRPr lang="en-US" b="1" dirty="0">
              <a:solidFill>
                <a:srgbClr val="869FB2"/>
              </a:solidFill>
              <a:latin typeface="Arial"/>
              <a:ea typeface="Arial"/>
              <a:cs typeface="Arial"/>
              <a:sym typeface="Arial"/>
            </a:endParaRPr>
          </a:p>
          <a:p>
            <a:pPr marL="0" indent="0">
              <a:spcBef>
                <a:spcPts val="400"/>
              </a:spcBef>
              <a:buNone/>
            </a:pPr>
            <a:r>
              <a:rPr lang="en-US" b="1" dirty="0">
                <a:solidFill>
                  <a:srgbClr val="869FB2"/>
                </a:solidFill>
                <a:latin typeface="Arial"/>
                <a:ea typeface="Arial"/>
                <a:cs typeface="Arial"/>
                <a:sym typeface="Arial"/>
              </a:rPr>
              <a:t>Model Evaluation Metrics : Recall, Accuracy and AUC</a:t>
            </a:r>
          </a:p>
          <a:p>
            <a:pPr marL="171450" indent="-171450">
              <a:spcBef>
                <a:spcPts val="400"/>
              </a:spcBef>
            </a:pPr>
            <a:r>
              <a:rPr lang="en-US" dirty="0">
                <a:solidFill>
                  <a:srgbClr val="FFFFFF"/>
                </a:solidFill>
                <a:latin typeface="Arial"/>
                <a:cs typeface="Arial"/>
                <a:sym typeface="Arial"/>
              </a:rPr>
              <a:t>Among all the models Decision Tree model is giving the highest Recall for the positive class after doing hyper parameter tuning and the accuracy is also good in comparison to other models.</a:t>
            </a:r>
          </a:p>
          <a:p>
            <a:pPr marL="171450" indent="-171450">
              <a:spcBef>
                <a:spcPts val="400"/>
              </a:spcBef>
            </a:pPr>
            <a:r>
              <a:rPr lang="en-US" dirty="0">
                <a:solidFill>
                  <a:srgbClr val="FFFFFF"/>
                </a:solidFill>
                <a:latin typeface="Arial"/>
                <a:cs typeface="Arial"/>
                <a:sym typeface="Arial"/>
              </a:rPr>
              <a:t>Out of total predictions 74% of the predictions are accurately done by this model. </a:t>
            </a:r>
          </a:p>
          <a:p>
            <a:pPr marL="171450" indent="-171450">
              <a:spcBef>
                <a:spcPts val="400"/>
              </a:spcBef>
            </a:pPr>
            <a:r>
              <a:rPr lang="en-US" dirty="0">
                <a:solidFill>
                  <a:srgbClr val="FFFFFF"/>
                </a:solidFill>
                <a:latin typeface="Arial"/>
                <a:cs typeface="Arial"/>
                <a:sym typeface="Arial"/>
              </a:rPr>
              <a:t>Out of total actual positive classes 67% of the time DT model is accurately predicting those as positive class. Hence, Recall is also high for both the class.</a:t>
            </a:r>
          </a:p>
          <a:p>
            <a:pPr marL="171450" indent="-171450">
              <a:spcBef>
                <a:spcPts val="400"/>
              </a:spcBef>
            </a:pPr>
            <a:r>
              <a:rPr lang="en-US" dirty="0">
                <a:solidFill>
                  <a:srgbClr val="FFFFFF"/>
                </a:solidFill>
                <a:latin typeface="Arial"/>
                <a:cs typeface="Arial"/>
                <a:sym typeface="Arial"/>
              </a:rPr>
              <a:t>AUC for this model is the highest among all the models.</a:t>
            </a:r>
          </a:p>
          <a:p>
            <a:pPr marL="171450" indent="-171450">
              <a:spcBef>
                <a:spcPts val="400"/>
              </a:spcBef>
            </a:pPr>
            <a:r>
              <a:rPr lang="en-US" dirty="0">
                <a:solidFill>
                  <a:srgbClr val="FFFFFF"/>
                </a:solidFill>
                <a:latin typeface="Arial"/>
                <a:cs typeface="Arial"/>
                <a:sym typeface="Arial"/>
              </a:rPr>
              <a:t>So, Decision tree model may be a good choice for this given dataset and the problem statement.</a:t>
            </a:r>
          </a:p>
        </p:txBody>
      </p:sp>
    </p:spTree>
    <p:extLst>
      <p:ext uri="{BB962C8B-B14F-4D97-AF65-F5344CB8AC3E}">
        <p14:creationId xmlns:p14="http://schemas.microsoft.com/office/powerpoint/2010/main" val="68871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08074" y="226608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Arial"/>
                <a:ea typeface="Arial"/>
                <a:cs typeface="Arial"/>
                <a:sym typeface="Arial"/>
              </a:rPr>
              <a:t>Thank you</a:t>
            </a:r>
            <a:endParaRPr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428603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744279" y="51474"/>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Business Objective</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630865" y="533874"/>
            <a:ext cx="7882270" cy="3931800"/>
          </a:xfrm>
          <a:prstGeom prst="rect">
            <a:avLst/>
          </a:prstGeom>
        </p:spPr>
        <p:txBody>
          <a:bodyPr spcFirstLastPara="1" wrap="square" lIns="91425" tIns="91425" rIns="91425" bIns="91425" anchor="t" anchorCtr="0">
            <a:noAutofit/>
          </a:bodyPr>
          <a:lstStyle/>
          <a:p>
            <a:pPr marL="0" indent="0">
              <a:spcBef>
                <a:spcPts val="400"/>
              </a:spcBef>
              <a:buNone/>
            </a:pPr>
            <a:r>
              <a:rPr lang="en-US" sz="1000" dirty="0">
                <a:solidFill>
                  <a:srgbClr val="869FB2"/>
                </a:solidFill>
                <a:latin typeface="Arial"/>
                <a:ea typeface="Arial"/>
                <a:cs typeface="Arial"/>
                <a:sym typeface="Arial"/>
              </a:rPr>
              <a:t>Introduction:</a:t>
            </a:r>
            <a:endParaRPr lang="en-IN" sz="1000" dirty="0">
              <a:solidFill>
                <a:srgbClr val="FFFFFF"/>
              </a:solidFill>
              <a:latin typeface="Arial"/>
              <a:cs typeface="Arial"/>
            </a:endParaRPr>
          </a:p>
          <a:p>
            <a:pPr marL="0" indent="0">
              <a:spcBef>
                <a:spcPts val="400"/>
              </a:spcBef>
              <a:buNone/>
            </a:pPr>
            <a:r>
              <a:rPr lang="en-IN" sz="1000" dirty="0">
                <a:solidFill>
                  <a:srgbClr val="FFFFFF"/>
                </a:solidFill>
                <a:latin typeface="Arial"/>
                <a:cs typeface="Arial"/>
              </a:rPr>
              <a:t>A German banking institution needs to conduct a risk analysis by understanding the loan </a:t>
            </a:r>
            <a:r>
              <a:rPr lang="en-US" sz="1000" dirty="0">
                <a:solidFill>
                  <a:srgbClr val="FFFFFF"/>
                </a:solidFill>
                <a:latin typeface="Arial"/>
                <a:cs typeface="Arial"/>
              </a:rPr>
              <a:t>applicant’s profiles whenever the bank receives any loan application.</a:t>
            </a:r>
            <a:r>
              <a:rPr lang="en-IN" sz="1000" dirty="0">
                <a:solidFill>
                  <a:srgbClr val="FFFFFF"/>
                </a:solidFill>
                <a:latin typeface="Arial"/>
                <a:cs typeface="Arial"/>
              </a:rPr>
              <a:t> </a:t>
            </a:r>
            <a:r>
              <a:rPr lang="en-US" sz="1000" dirty="0">
                <a:solidFill>
                  <a:srgbClr val="FFFFFF"/>
                </a:solidFill>
                <a:latin typeface="Arial"/>
                <a:cs typeface="Arial"/>
              </a:rPr>
              <a:t>The bank has to make a decision regarding whether there is a risk of ‘Bad credit’ or not. Two types of risks are associated with the bank’s decision: ‘Good credit’ and ‘Bad credit’.</a:t>
            </a:r>
          </a:p>
          <a:p>
            <a:pPr marL="0" indent="0">
              <a:spcBef>
                <a:spcPts val="400"/>
              </a:spcBef>
              <a:buNone/>
            </a:pPr>
            <a:endParaRPr lang="en-US" sz="1000" dirty="0">
              <a:solidFill>
                <a:srgbClr val="869FB2"/>
              </a:solidFill>
              <a:latin typeface="Arial"/>
              <a:ea typeface="Arial"/>
              <a:cs typeface="Arial"/>
              <a:sym typeface="Arial"/>
            </a:endParaRPr>
          </a:p>
          <a:p>
            <a:pPr marL="0" indent="0">
              <a:spcBef>
                <a:spcPts val="400"/>
              </a:spcBef>
              <a:buNone/>
            </a:pPr>
            <a:r>
              <a:rPr lang="en-US" sz="1000" dirty="0">
                <a:solidFill>
                  <a:srgbClr val="869FB2"/>
                </a:solidFill>
                <a:latin typeface="Arial"/>
                <a:ea typeface="Arial"/>
                <a:cs typeface="Arial"/>
                <a:sym typeface="Arial"/>
              </a:rPr>
              <a:t>Problem Definition:</a:t>
            </a:r>
          </a:p>
          <a:p>
            <a:pPr marL="0" indent="0">
              <a:spcBef>
                <a:spcPts val="400"/>
              </a:spcBef>
              <a:buNone/>
            </a:pPr>
            <a:r>
              <a:rPr lang="en-US" sz="1000" dirty="0">
                <a:solidFill>
                  <a:srgbClr val="FFFFFF"/>
                </a:solidFill>
                <a:latin typeface="Arial"/>
                <a:cs typeface="Arial"/>
              </a:rPr>
              <a:t>If the applicant is a good credit risk, i.e. he/she is likely to repay the loan, then not approving the loan to the person results in a loss of business to the bank.</a:t>
            </a:r>
          </a:p>
          <a:p>
            <a:pPr marL="0" indent="0">
              <a:spcBef>
                <a:spcPts val="400"/>
              </a:spcBef>
              <a:buNone/>
            </a:pPr>
            <a:r>
              <a:rPr lang="en-US" sz="1000" dirty="0">
                <a:solidFill>
                  <a:srgbClr val="FFFFFF"/>
                </a:solidFill>
                <a:latin typeface="Arial"/>
                <a:cs typeface="Arial"/>
              </a:rPr>
              <a:t>If the applicant is a bad credit risk, i.e. he/she is not likely to repay the loan, then approving the loan to such a person results in a financial loss to the bank.</a:t>
            </a:r>
            <a:endParaRPr lang="en-IN" sz="1000" dirty="0">
              <a:solidFill>
                <a:srgbClr val="FFFFFF"/>
              </a:solidFill>
              <a:latin typeface="Arial"/>
              <a:cs typeface="Arial"/>
            </a:endParaRPr>
          </a:p>
          <a:p>
            <a:pPr marL="0" indent="0">
              <a:spcBef>
                <a:spcPts val="400"/>
              </a:spcBef>
              <a:buNone/>
            </a:pPr>
            <a:r>
              <a:rPr lang="en-IN" sz="1000" dirty="0">
                <a:solidFill>
                  <a:srgbClr val="FFFFFF"/>
                </a:solidFill>
                <a:latin typeface="Arial"/>
                <a:cs typeface="Arial"/>
              </a:rPr>
              <a:t>As a data analyst, I need to discover the differences between the 2 profile of the customers - customers who are ‘Bad credit’ and customers who are not. </a:t>
            </a:r>
          </a:p>
          <a:p>
            <a:pPr marL="0" indent="0">
              <a:spcBef>
                <a:spcPts val="400"/>
              </a:spcBef>
              <a:buNone/>
            </a:pPr>
            <a:endParaRPr lang="en-IN" sz="1000" dirty="0">
              <a:solidFill>
                <a:srgbClr val="FFFFFF"/>
              </a:solidFill>
              <a:latin typeface="Arial"/>
              <a:ea typeface="Arial"/>
              <a:cs typeface="Arial"/>
              <a:sym typeface="Arial"/>
            </a:endParaRPr>
          </a:p>
          <a:p>
            <a:pPr marL="0" indent="0">
              <a:spcBef>
                <a:spcPts val="400"/>
              </a:spcBef>
              <a:buNone/>
            </a:pPr>
            <a:r>
              <a:rPr lang="en-US" sz="1000" dirty="0">
                <a:solidFill>
                  <a:srgbClr val="869FB2"/>
                </a:solidFill>
                <a:latin typeface="Arial"/>
                <a:ea typeface="Arial"/>
                <a:cs typeface="Arial"/>
                <a:sym typeface="Arial"/>
              </a:rPr>
              <a:t>Impact Of The Study:</a:t>
            </a:r>
          </a:p>
          <a:p>
            <a:pPr marL="171450" indent="-171450">
              <a:spcBef>
                <a:spcPts val="400"/>
              </a:spcBef>
            </a:pPr>
            <a:r>
              <a:rPr lang="en-US" sz="1000" dirty="0">
                <a:solidFill>
                  <a:srgbClr val="FFFFFF"/>
                </a:solidFill>
                <a:latin typeface="Arial"/>
                <a:ea typeface="Arial"/>
                <a:cs typeface="Arial"/>
                <a:sym typeface="Arial"/>
              </a:rPr>
              <a:t>Accurate prediction of the ‘Good credit’ customers will help in achieving business growth and more revenue. </a:t>
            </a:r>
            <a:endParaRPr lang="en-US" sz="1000" dirty="0">
              <a:solidFill>
                <a:srgbClr val="FFFFFF"/>
              </a:solidFill>
              <a:latin typeface="Arial"/>
              <a:cs typeface="Arial"/>
              <a:sym typeface="Arial"/>
            </a:endParaRPr>
          </a:p>
          <a:p>
            <a:pPr marL="171450" indent="-171450">
              <a:spcBef>
                <a:spcPts val="400"/>
              </a:spcBef>
            </a:pPr>
            <a:r>
              <a:rPr lang="en-US" sz="1000" dirty="0">
                <a:solidFill>
                  <a:srgbClr val="FFFFFF"/>
                </a:solidFill>
                <a:latin typeface="Arial"/>
                <a:ea typeface="Arial"/>
                <a:cs typeface="Arial"/>
                <a:sym typeface="Arial"/>
              </a:rPr>
              <a:t>Accurate prediction of the ‘Bad credit’ customers will minimize the loss to the business. </a:t>
            </a:r>
          </a:p>
          <a:p>
            <a:pPr marL="171450" lvl="0" indent="-171450" algn="l" rtl="0">
              <a:lnSpc>
                <a:spcPct val="115000"/>
              </a:lnSpc>
              <a:spcBef>
                <a:spcPts val="0"/>
              </a:spcBef>
              <a:spcAft>
                <a:spcPts val="0"/>
              </a:spcAft>
              <a:buFontTx/>
              <a:buChar char="-"/>
            </a:pPr>
            <a:endParaRPr lang="en-US" sz="1000" dirty="0">
              <a:solidFill>
                <a:srgbClr val="FFFFFF"/>
              </a:solidFill>
              <a:latin typeface="Arial"/>
              <a:cs typeface="Arial"/>
            </a:endParaRPr>
          </a:p>
          <a:p>
            <a:pPr marL="0" lvl="0" indent="0" algn="l" rtl="0">
              <a:lnSpc>
                <a:spcPct val="115000"/>
              </a:lnSpc>
              <a:spcBef>
                <a:spcPts val="400"/>
              </a:spcBef>
              <a:spcAft>
                <a:spcPts val="0"/>
              </a:spcAft>
              <a:buNone/>
            </a:pPr>
            <a:endParaRPr lang="en-IN" sz="1000" dirty="0">
              <a:solidFill>
                <a:srgbClr val="FFFFFF"/>
              </a:solidFill>
              <a:latin typeface="Arial"/>
              <a:cs typeface="Arial"/>
              <a:sym typeface="Arial"/>
            </a:endParaRPr>
          </a:p>
          <a:p>
            <a:pPr marL="0" lvl="0" indent="0" algn="ctr" rtl="0">
              <a:spcBef>
                <a:spcPts val="0"/>
              </a:spcBef>
              <a:spcAft>
                <a:spcPts val="0"/>
              </a:spcAft>
              <a:buNone/>
            </a:pPr>
            <a:endParaRPr lang="en-IN" sz="1000" dirty="0">
              <a:solidFill>
                <a:srgbClr val="FFFFFF"/>
              </a:solidFill>
              <a:latin typeface="Arial"/>
              <a:cs typeface="Arial"/>
              <a:sym typeface="Arial"/>
            </a:endParaRPr>
          </a:p>
          <a:p>
            <a:pPr marL="0" lvl="0" indent="0" algn="l" rtl="0">
              <a:spcBef>
                <a:spcPts val="0"/>
              </a:spcBef>
              <a:spcAft>
                <a:spcPts val="0"/>
              </a:spcAft>
              <a:buNone/>
            </a:pPr>
            <a:endParaRPr lang="en-IN" sz="1000" dirty="0">
              <a:solidFill>
                <a:srgbClr val="435D74"/>
              </a:solidFill>
              <a:latin typeface="Arial"/>
              <a:ea typeface="Arial"/>
              <a:cs typeface="Arial"/>
              <a:sym typeface="Arial"/>
            </a:endParaRPr>
          </a:p>
        </p:txBody>
      </p:sp>
    </p:spTree>
    <p:extLst>
      <p:ext uri="{BB962C8B-B14F-4D97-AF65-F5344CB8AC3E}">
        <p14:creationId xmlns:p14="http://schemas.microsoft.com/office/powerpoint/2010/main" val="366824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50605" y="0"/>
            <a:ext cx="7315200" cy="311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b="1" dirty="0">
                <a:solidFill>
                  <a:srgbClr val="FFFFFF"/>
                </a:solidFill>
                <a:latin typeface="Arial"/>
                <a:ea typeface="Arial"/>
                <a:cs typeface="Arial"/>
                <a:sym typeface="Arial"/>
              </a:rPr>
              <a:t>About The Data</a:t>
            </a:r>
            <a:endParaRPr sz="1800" b="1"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276448" y="160765"/>
            <a:ext cx="8718698" cy="4914509"/>
          </a:xfrm>
          <a:prstGeom prst="rect">
            <a:avLst/>
          </a:prstGeom>
        </p:spPr>
        <p:txBody>
          <a:bodyPr spcFirstLastPara="1" wrap="square" lIns="91425" tIns="91425" rIns="91425" bIns="91425" anchor="t" anchorCtr="0">
            <a:noAutofit/>
          </a:bodyPr>
          <a:lstStyle/>
          <a:p>
            <a:pPr marL="0" lvl="0" indent="0">
              <a:spcBef>
                <a:spcPts val="1400"/>
              </a:spcBef>
              <a:buNone/>
            </a:pPr>
            <a:r>
              <a:rPr lang="en-US" sz="1000" b="1" dirty="0">
                <a:solidFill>
                  <a:srgbClr val="869FB2"/>
                </a:solidFill>
                <a:latin typeface="Arial"/>
                <a:ea typeface="Arial"/>
                <a:cs typeface="Arial"/>
                <a:sym typeface="Arial"/>
              </a:rPr>
              <a:t>Data Source and Description: (UCI Machine Learning Repository)</a:t>
            </a:r>
          </a:p>
          <a:p>
            <a:pPr marL="0" marR="0" lvl="0" indent="0" algn="l" rtl="0">
              <a:lnSpc>
                <a:spcPct val="115000"/>
              </a:lnSpc>
              <a:spcBef>
                <a:spcPts val="1400"/>
              </a:spcBef>
              <a:spcAft>
                <a:spcPts val="0"/>
              </a:spcAft>
              <a:buNone/>
            </a:pPr>
            <a:r>
              <a:rPr lang="en-US" sz="800" dirty="0">
                <a:solidFill>
                  <a:srgbClr val="FFFFFF"/>
                </a:solidFill>
                <a:latin typeface="Arial"/>
                <a:cs typeface="Arial"/>
                <a:sym typeface="Arial"/>
              </a:rPr>
              <a:t>Attribute 1: (qualitative) Status of existing checking account	|  Independent variable</a:t>
            </a:r>
          </a:p>
          <a:p>
            <a:pPr marL="0" indent="0">
              <a:spcBef>
                <a:spcPts val="1400"/>
              </a:spcBef>
              <a:buNone/>
            </a:pPr>
            <a:r>
              <a:rPr lang="en-US" sz="800" dirty="0">
                <a:solidFill>
                  <a:srgbClr val="FFFFFF"/>
                </a:solidFill>
                <a:latin typeface="Arial"/>
                <a:cs typeface="Arial"/>
                <a:sym typeface="Arial"/>
              </a:rPr>
              <a:t>Attribute 2: (numerical) Duration in month |  Independent variable 		</a:t>
            </a:r>
          </a:p>
          <a:p>
            <a:pPr marL="0" indent="0">
              <a:spcBef>
                <a:spcPts val="1400"/>
              </a:spcBef>
              <a:buNone/>
            </a:pPr>
            <a:r>
              <a:rPr lang="en-US" sz="800" dirty="0">
                <a:solidFill>
                  <a:srgbClr val="FFFFFF"/>
                </a:solidFill>
                <a:latin typeface="Arial"/>
                <a:cs typeface="Arial"/>
                <a:sym typeface="Arial"/>
              </a:rPr>
              <a:t>Attribute 3: (qualitative) Credit history |  Independent variable</a:t>
            </a:r>
          </a:p>
          <a:p>
            <a:pPr marL="0" indent="0">
              <a:spcBef>
                <a:spcPts val="1400"/>
              </a:spcBef>
              <a:buNone/>
            </a:pPr>
            <a:r>
              <a:rPr lang="en-US" sz="800" dirty="0">
                <a:solidFill>
                  <a:srgbClr val="FFFFFF"/>
                </a:solidFill>
                <a:latin typeface="Arial"/>
                <a:cs typeface="Arial"/>
                <a:sym typeface="Arial"/>
              </a:rPr>
              <a:t>Attribute 4: (numerical) Credit amount |  Independent variable 				</a:t>
            </a:r>
          </a:p>
          <a:p>
            <a:pPr marL="0" indent="0">
              <a:spcBef>
                <a:spcPts val="1400"/>
              </a:spcBef>
              <a:buNone/>
            </a:pPr>
            <a:r>
              <a:rPr lang="en-US" sz="800" dirty="0">
                <a:solidFill>
                  <a:srgbClr val="FFFFFF"/>
                </a:solidFill>
                <a:latin typeface="Arial"/>
                <a:cs typeface="Arial"/>
                <a:sym typeface="Arial"/>
              </a:rPr>
              <a:t>Attribute 5: (qualitative) Savings account/bonds |  Independent variable</a:t>
            </a:r>
          </a:p>
          <a:p>
            <a:pPr marL="0" indent="0">
              <a:spcBef>
                <a:spcPts val="1400"/>
              </a:spcBef>
              <a:buNone/>
            </a:pPr>
            <a:r>
              <a:rPr lang="en-US" sz="800" dirty="0">
                <a:solidFill>
                  <a:srgbClr val="FFFFFF"/>
                </a:solidFill>
                <a:latin typeface="Arial"/>
                <a:cs typeface="Arial"/>
                <a:sym typeface="Arial"/>
              </a:rPr>
              <a:t>Attribute 6: (qualitative) Present employment since |  Independent variable</a:t>
            </a:r>
          </a:p>
          <a:p>
            <a:pPr marL="0" lvl="0" indent="0">
              <a:spcBef>
                <a:spcPts val="1400"/>
              </a:spcBef>
              <a:buNone/>
            </a:pPr>
            <a:r>
              <a:rPr lang="en-US" sz="800" dirty="0">
                <a:solidFill>
                  <a:srgbClr val="FFFFFF"/>
                </a:solidFill>
                <a:latin typeface="Arial"/>
                <a:cs typeface="Arial"/>
                <a:sym typeface="Arial"/>
              </a:rPr>
              <a:t>Attribute 7: (numerical) Installment rate in percentage of disposable income |  Independent variable</a:t>
            </a:r>
          </a:p>
          <a:p>
            <a:pPr marL="0" lvl="0" indent="0">
              <a:spcBef>
                <a:spcPts val="1400"/>
              </a:spcBef>
              <a:buNone/>
            </a:pPr>
            <a:r>
              <a:rPr lang="en-US" sz="800" dirty="0">
                <a:solidFill>
                  <a:srgbClr val="FFFFFF"/>
                </a:solidFill>
                <a:latin typeface="Arial"/>
                <a:cs typeface="Arial"/>
                <a:sym typeface="Arial"/>
              </a:rPr>
              <a:t>Attribute 8: (qualitative) Personal status and sex |  Independent variable</a:t>
            </a:r>
          </a:p>
          <a:p>
            <a:pPr marL="0" lvl="0" indent="0">
              <a:spcBef>
                <a:spcPts val="1400"/>
              </a:spcBef>
              <a:buNone/>
            </a:pPr>
            <a:r>
              <a:rPr lang="en-US" sz="800" dirty="0">
                <a:solidFill>
                  <a:srgbClr val="FFFFFF"/>
                </a:solidFill>
                <a:latin typeface="Arial"/>
                <a:cs typeface="Arial"/>
                <a:sym typeface="Arial"/>
              </a:rPr>
              <a:t>Attribute 9: (numerical) Present residence since |  Independent variable</a:t>
            </a:r>
          </a:p>
          <a:p>
            <a:pPr marL="0" lvl="0" indent="0">
              <a:spcBef>
                <a:spcPts val="1400"/>
              </a:spcBef>
              <a:buNone/>
            </a:pPr>
            <a:r>
              <a:rPr lang="en-US" sz="800" dirty="0">
                <a:solidFill>
                  <a:srgbClr val="FFFFFF"/>
                </a:solidFill>
                <a:latin typeface="Arial"/>
                <a:cs typeface="Arial"/>
                <a:sym typeface="Arial"/>
              </a:rPr>
              <a:t>Attribute 10: (numerical) Age in years |  Independent variable</a:t>
            </a:r>
          </a:p>
          <a:p>
            <a:pPr marL="0" lvl="0" indent="0">
              <a:spcBef>
                <a:spcPts val="1400"/>
              </a:spcBef>
              <a:buNone/>
            </a:pPr>
            <a:r>
              <a:rPr lang="en-US" sz="800" dirty="0">
                <a:solidFill>
                  <a:srgbClr val="FFFFFF"/>
                </a:solidFill>
                <a:latin typeface="Arial"/>
                <a:cs typeface="Arial"/>
                <a:sym typeface="Arial"/>
              </a:rPr>
              <a:t>Attribute 11: (qualitative) Other installment plans |  Independent variable</a:t>
            </a:r>
          </a:p>
          <a:p>
            <a:pPr marL="0" lvl="0" indent="0">
              <a:spcBef>
                <a:spcPts val="1400"/>
              </a:spcBef>
              <a:buNone/>
            </a:pPr>
            <a:r>
              <a:rPr lang="en-US" sz="800" dirty="0">
                <a:solidFill>
                  <a:srgbClr val="FFFFFF"/>
                </a:solidFill>
                <a:latin typeface="Arial"/>
                <a:cs typeface="Arial"/>
                <a:sym typeface="Arial"/>
              </a:rPr>
              <a:t>Attribute 12: (numerical) Number of existing credits at this bank |  Independent variable</a:t>
            </a:r>
          </a:p>
          <a:p>
            <a:pPr marL="0" lvl="0" indent="0">
              <a:spcBef>
                <a:spcPts val="1400"/>
              </a:spcBef>
              <a:buNone/>
            </a:pPr>
            <a:r>
              <a:rPr lang="en-US" sz="800" dirty="0">
                <a:solidFill>
                  <a:srgbClr val="FFFFFF"/>
                </a:solidFill>
                <a:latin typeface="Arial"/>
                <a:cs typeface="Arial"/>
                <a:sym typeface="Arial"/>
              </a:rPr>
              <a:t>Attribute 13: (qualitative) Job |  Independent variable 	</a:t>
            </a:r>
          </a:p>
          <a:p>
            <a:pPr marL="0" lvl="0" indent="0">
              <a:spcBef>
                <a:spcPts val="1400"/>
              </a:spcBef>
              <a:buNone/>
            </a:pPr>
            <a:r>
              <a:rPr lang="en-US" sz="800" dirty="0">
                <a:solidFill>
                  <a:srgbClr val="FFFFFF"/>
                </a:solidFill>
                <a:latin typeface="Arial"/>
                <a:cs typeface="Arial"/>
                <a:sym typeface="Arial"/>
              </a:rPr>
              <a:t>Attribute 14: (qualitative) status |  Dependent variable</a:t>
            </a:r>
          </a:p>
        </p:txBody>
      </p:sp>
    </p:spTree>
    <p:extLst>
      <p:ext uri="{BB962C8B-B14F-4D97-AF65-F5344CB8AC3E}">
        <p14:creationId xmlns:p14="http://schemas.microsoft.com/office/powerpoint/2010/main" val="219903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914400" y="61137"/>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Project Workflow</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584790" y="370953"/>
            <a:ext cx="7974419" cy="4520024"/>
          </a:xfrm>
          <a:prstGeom prst="rect">
            <a:avLst/>
          </a:prstGeom>
        </p:spPr>
        <p:txBody>
          <a:bodyPr spcFirstLastPara="1" wrap="square" lIns="91425" tIns="91425" rIns="91425" bIns="91425" anchor="t" anchorCtr="0">
            <a:noAutofit/>
          </a:bodyPr>
          <a:lstStyle/>
          <a:p>
            <a:pPr marL="158750" indent="0" algn="l">
              <a:buNone/>
            </a:pPr>
            <a:endParaRPr lang="en-US" sz="1000" dirty="0">
              <a:solidFill>
                <a:srgbClr val="FFFFFF"/>
              </a:solidFill>
              <a:latin typeface="Arial"/>
              <a:cs typeface="Arial"/>
              <a:sym typeface="Proxima Nova Semibold"/>
            </a:endParaRPr>
          </a:p>
          <a:p>
            <a:pPr marL="158750" indent="0" algn="l">
              <a:buNone/>
            </a:pPr>
            <a:r>
              <a:rPr lang="en-US" sz="1000" dirty="0">
                <a:solidFill>
                  <a:srgbClr val="869FB2"/>
                </a:solidFill>
                <a:latin typeface="Arial"/>
                <a:cs typeface="Arial"/>
                <a:sym typeface="Proxima Nova Semibold"/>
              </a:rPr>
              <a:t>Phase-1: Business understanding</a:t>
            </a:r>
          </a:p>
          <a:p>
            <a:pPr marL="158750" indent="0" algn="l">
              <a:buNone/>
            </a:pPr>
            <a:r>
              <a:rPr lang="en-US" sz="1000" dirty="0">
                <a:solidFill>
                  <a:srgbClr val="FFFFFF"/>
                </a:solidFill>
                <a:latin typeface="Arial"/>
                <a:cs typeface="Arial"/>
                <a:sym typeface="Proxima Nova Semibold"/>
              </a:rPr>
              <a:t>Identify the business problem clearly. Once the problem statement is defined then convert it to analytical problem. </a:t>
            </a:r>
          </a:p>
          <a:p>
            <a:pPr marL="158750" indent="0">
              <a:buNone/>
            </a:pPr>
            <a:endParaRPr lang="en-US" sz="1200" dirty="0">
              <a:solidFill>
                <a:srgbClr val="869FB2"/>
              </a:solidFill>
              <a:latin typeface="Arial"/>
              <a:cs typeface="Arial"/>
              <a:sym typeface="Proxima Nova Semibold"/>
            </a:endParaRPr>
          </a:p>
          <a:p>
            <a:pPr marL="158750" indent="0">
              <a:buNone/>
            </a:pPr>
            <a:r>
              <a:rPr lang="en-US" sz="1000" dirty="0">
                <a:solidFill>
                  <a:srgbClr val="869FB2"/>
                </a:solidFill>
                <a:latin typeface="Arial"/>
                <a:cs typeface="Arial"/>
                <a:sym typeface="Proxima Nova Semibold"/>
              </a:rPr>
              <a:t>Phase-2: Data Gathering</a:t>
            </a:r>
          </a:p>
          <a:p>
            <a:pPr marL="158750" indent="0" algn="l">
              <a:buNone/>
            </a:pPr>
            <a:r>
              <a:rPr lang="en-US" sz="1000" dirty="0">
                <a:solidFill>
                  <a:srgbClr val="FFFFFF"/>
                </a:solidFill>
                <a:latin typeface="Arial"/>
                <a:cs typeface="Arial"/>
                <a:sym typeface="Proxima Nova Semibold"/>
              </a:rPr>
              <a:t>Once the business problem is framed ready for data ingestion from the organization sources (Data repository, file, DB, real-time streaming data, sensor data from IoT).</a:t>
            </a:r>
          </a:p>
          <a:p>
            <a:pPr marL="158750" indent="0">
              <a:buNone/>
            </a:pPr>
            <a:endParaRPr lang="en-US" sz="1200" dirty="0">
              <a:solidFill>
                <a:srgbClr val="869FB2"/>
              </a:solidFill>
              <a:latin typeface="Arial"/>
              <a:cs typeface="Arial"/>
              <a:sym typeface="Proxima Nova Semibold"/>
            </a:endParaRPr>
          </a:p>
          <a:p>
            <a:pPr marL="158750" indent="0">
              <a:buNone/>
            </a:pPr>
            <a:r>
              <a:rPr lang="en-US" sz="1000" dirty="0">
                <a:solidFill>
                  <a:srgbClr val="869FB2"/>
                </a:solidFill>
                <a:latin typeface="Arial"/>
                <a:cs typeface="Arial"/>
                <a:sym typeface="Proxima Nova Semibold"/>
              </a:rPr>
              <a:t>Phase-3: EDA</a:t>
            </a:r>
          </a:p>
          <a:p>
            <a:pPr marL="158750" indent="0">
              <a:buNone/>
            </a:pPr>
            <a:r>
              <a:rPr lang="en-US" sz="1000" dirty="0">
                <a:solidFill>
                  <a:srgbClr val="FFFFFF"/>
                </a:solidFill>
                <a:latin typeface="Arial"/>
                <a:cs typeface="Arial"/>
                <a:sym typeface="Proxima Nova Semibold"/>
              </a:rPr>
              <a:t>This phase is all about how well we can understand the data and hence, is the most time consuming and critical phase of the entire data science life-cycle. </a:t>
            </a:r>
          </a:p>
          <a:p>
            <a:pPr marL="158750" indent="0" algn="l">
              <a:buNone/>
            </a:pPr>
            <a:endParaRPr lang="en-US" sz="1000" dirty="0">
              <a:solidFill>
                <a:srgbClr val="869FB2"/>
              </a:solidFill>
              <a:latin typeface="Arial"/>
              <a:cs typeface="Arial"/>
              <a:sym typeface="Proxima Nova Semibold"/>
            </a:endParaRPr>
          </a:p>
          <a:p>
            <a:pPr marL="158750" indent="0" algn="l">
              <a:buNone/>
            </a:pPr>
            <a:r>
              <a:rPr lang="en-US" sz="1000" dirty="0">
                <a:solidFill>
                  <a:srgbClr val="869FB2"/>
                </a:solidFill>
                <a:latin typeface="Arial"/>
                <a:cs typeface="Arial"/>
                <a:sym typeface="Proxima Nova Semibold"/>
              </a:rPr>
              <a:t>Phase-4: Data pre-processing</a:t>
            </a:r>
            <a:endParaRPr lang="en-US" sz="1000" dirty="0">
              <a:solidFill>
                <a:srgbClr val="FFFFFF"/>
              </a:solidFill>
              <a:latin typeface="Arial"/>
              <a:cs typeface="Arial"/>
              <a:sym typeface="Proxima Nova Semibold"/>
            </a:endParaRPr>
          </a:p>
          <a:p>
            <a:pPr marL="158750" indent="0" algn="l">
              <a:buNone/>
            </a:pPr>
            <a:r>
              <a:rPr lang="en-IN" sz="1000" dirty="0">
                <a:solidFill>
                  <a:srgbClr val="FFFFFF"/>
                </a:solidFill>
                <a:latin typeface="Arial"/>
                <a:cs typeface="Arial"/>
                <a:sym typeface="Proxima Nova Semibold"/>
              </a:rPr>
              <a:t>C</a:t>
            </a:r>
            <a:r>
              <a:rPr lang="en-IN" sz="1000" dirty="0">
                <a:solidFill>
                  <a:srgbClr val="FFFFFF"/>
                </a:solidFill>
                <a:latin typeface="Arial"/>
                <a:cs typeface="Arial"/>
              </a:rPr>
              <a:t>leaning the raw data </a:t>
            </a:r>
            <a:r>
              <a:rPr lang="en-US" sz="1000" dirty="0">
                <a:solidFill>
                  <a:srgbClr val="FFFFFF"/>
                </a:solidFill>
                <a:latin typeface="Arial"/>
                <a:cs typeface="Arial"/>
              </a:rPr>
              <a:t>so that it can be used to train the ML model. We need data pre-processing to achieve good results from the model.</a:t>
            </a:r>
          </a:p>
          <a:p>
            <a:pPr marL="158750" indent="0">
              <a:buNone/>
            </a:pPr>
            <a:endParaRPr lang="en-US" sz="1000" dirty="0">
              <a:solidFill>
                <a:srgbClr val="869FB2"/>
              </a:solidFill>
              <a:latin typeface="Arial"/>
              <a:cs typeface="Arial"/>
              <a:sym typeface="Proxima Nova Semibold"/>
            </a:endParaRPr>
          </a:p>
          <a:p>
            <a:pPr marL="158750" indent="0">
              <a:buNone/>
            </a:pPr>
            <a:r>
              <a:rPr lang="en-US" sz="1000" dirty="0">
                <a:solidFill>
                  <a:srgbClr val="869FB2"/>
                </a:solidFill>
                <a:latin typeface="Arial"/>
                <a:cs typeface="Arial"/>
                <a:sym typeface="Proxima Nova Semibold"/>
              </a:rPr>
              <a:t>Phase-5: Model building</a:t>
            </a:r>
            <a:endParaRPr lang="en-US" sz="1000" dirty="0">
              <a:solidFill>
                <a:srgbClr val="FFFFFF"/>
              </a:solidFill>
              <a:latin typeface="Arial"/>
              <a:cs typeface="Arial"/>
              <a:sym typeface="Proxima Nova Semibold"/>
            </a:endParaRPr>
          </a:p>
          <a:p>
            <a:pPr marL="158750" indent="0">
              <a:buNone/>
            </a:pPr>
            <a:r>
              <a:rPr lang="en-US" sz="1000" dirty="0">
                <a:solidFill>
                  <a:srgbClr val="FFFFFF"/>
                </a:solidFill>
                <a:latin typeface="Arial"/>
                <a:cs typeface="Arial"/>
                <a:sym typeface="Proxima Nova Semibold"/>
              </a:rPr>
              <a:t>Researching the model that will be best for the type of data. M</a:t>
            </a:r>
            <a:r>
              <a:rPr lang="en-US" sz="1000" dirty="0">
                <a:solidFill>
                  <a:srgbClr val="FFFFFF"/>
                </a:solidFill>
                <a:latin typeface="Arial"/>
                <a:cs typeface="Arial"/>
              </a:rPr>
              <a:t>ain goal is to train the best possible model using the pre-processed data.</a:t>
            </a:r>
            <a:endParaRPr lang="en-US" sz="1000" dirty="0">
              <a:solidFill>
                <a:srgbClr val="FFFFFF"/>
              </a:solidFill>
              <a:latin typeface="Arial"/>
              <a:cs typeface="Arial"/>
              <a:sym typeface="Proxima Nova Semibold"/>
            </a:endParaRPr>
          </a:p>
          <a:p>
            <a:pPr marL="158750" indent="0">
              <a:buNone/>
            </a:pPr>
            <a:r>
              <a:rPr lang="en-US" sz="1000" dirty="0">
                <a:solidFill>
                  <a:srgbClr val="FFFFFF"/>
                </a:solidFill>
                <a:latin typeface="Arial"/>
                <a:cs typeface="Arial"/>
                <a:sym typeface="Proxima Nova Semibold"/>
              </a:rPr>
              <a:t>Then split the data </a:t>
            </a:r>
            <a:r>
              <a:rPr lang="en-US" sz="1000" dirty="0">
                <a:solidFill>
                  <a:srgbClr val="FFFFFF"/>
                </a:solidFill>
                <a:latin typeface="Arial"/>
                <a:cs typeface="Arial"/>
              </a:rPr>
              <a:t>into 3 three sections - Training data ,Validation data and Testing data. Train the model using training data set, tune the parameters using validation set and finally then test the performance of the model on the unseen test data set. </a:t>
            </a:r>
          </a:p>
          <a:p>
            <a:pPr marL="158750" indent="0">
              <a:buNone/>
            </a:pPr>
            <a:endParaRPr lang="en-US" sz="1000" dirty="0">
              <a:solidFill>
                <a:srgbClr val="869FB2"/>
              </a:solidFill>
              <a:latin typeface="Arial"/>
              <a:cs typeface="Arial"/>
              <a:sym typeface="Proxima Nova Semibold"/>
            </a:endParaRPr>
          </a:p>
          <a:p>
            <a:pPr marL="158750" indent="0">
              <a:buNone/>
            </a:pPr>
            <a:r>
              <a:rPr lang="en-US" sz="1000" dirty="0">
                <a:solidFill>
                  <a:srgbClr val="869FB2"/>
                </a:solidFill>
                <a:latin typeface="Arial"/>
                <a:cs typeface="Arial"/>
                <a:sym typeface="Proxima Nova Semibold"/>
              </a:rPr>
              <a:t>Phase-6: Model evaluation</a:t>
            </a:r>
            <a:endParaRPr lang="en-US" sz="1000" dirty="0">
              <a:solidFill>
                <a:srgbClr val="FFFFFF"/>
              </a:solidFill>
              <a:latin typeface="Arial"/>
              <a:cs typeface="Arial"/>
              <a:sym typeface="Proxima Nova Semibold"/>
            </a:endParaRPr>
          </a:p>
          <a:p>
            <a:pPr marL="158750" indent="0">
              <a:buNone/>
            </a:pPr>
            <a:r>
              <a:rPr lang="en-US" sz="1000" dirty="0">
                <a:solidFill>
                  <a:srgbClr val="FFFFFF"/>
                </a:solidFill>
                <a:latin typeface="Arial"/>
                <a:cs typeface="Arial"/>
              </a:rPr>
              <a:t>It is an integral part of the model development process. It helps to find the best suitable model that represents the data and how well the chosen model will work in the future.</a:t>
            </a:r>
            <a:endParaRPr lang="en-US" sz="1000" dirty="0">
              <a:solidFill>
                <a:srgbClr val="FFFFFF"/>
              </a:solidFill>
              <a:latin typeface="Arial"/>
              <a:cs typeface="Arial"/>
              <a:sym typeface="Proxima Nova Semibold"/>
            </a:endParaRPr>
          </a:p>
        </p:txBody>
      </p:sp>
    </p:spTree>
    <p:extLst>
      <p:ext uri="{BB962C8B-B14F-4D97-AF65-F5344CB8AC3E}">
        <p14:creationId xmlns:p14="http://schemas.microsoft.com/office/powerpoint/2010/main" val="363932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680483" y="4352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EDA Visualization</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318978" y="474531"/>
            <a:ext cx="2197394" cy="482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IN" sz="1200" b="1" dirty="0">
                <a:solidFill>
                  <a:srgbClr val="869FB2"/>
                </a:solidFill>
                <a:latin typeface="Arial"/>
                <a:ea typeface="Arial"/>
                <a:cs typeface="Arial"/>
                <a:sym typeface="Arial"/>
              </a:rPr>
              <a:t>‘</a:t>
            </a:r>
            <a:r>
              <a:rPr lang="en-IN" sz="1200" b="1" dirty="0" err="1">
                <a:solidFill>
                  <a:srgbClr val="869FB2"/>
                </a:solidFill>
                <a:latin typeface="Arial"/>
                <a:ea typeface="Arial"/>
                <a:cs typeface="Arial"/>
                <a:sym typeface="Arial"/>
              </a:rPr>
              <a:t>credit_history</a:t>
            </a:r>
            <a:r>
              <a:rPr lang="en-IN" sz="1200" b="1" dirty="0">
                <a:solidFill>
                  <a:srgbClr val="869FB2"/>
                </a:solidFill>
                <a:latin typeface="Arial"/>
                <a:ea typeface="Arial"/>
                <a:cs typeface="Arial"/>
                <a:sym typeface="Arial"/>
              </a:rPr>
              <a:t>’</a:t>
            </a:r>
            <a:r>
              <a:rPr lang="en" sz="1200" b="1" dirty="0">
                <a:solidFill>
                  <a:srgbClr val="869FB2"/>
                </a:solidFill>
                <a:latin typeface="Arial"/>
                <a:ea typeface="Arial"/>
                <a:cs typeface="Arial"/>
                <a:sym typeface="Arial"/>
              </a:rPr>
              <a:t> vs ‘status’:</a:t>
            </a:r>
          </a:p>
        </p:txBody>
      </p:sp>
      <p:pic>
        <p:nvPicPr>
          <p:cNvPr id="3" name="Picture 2">
            <a:extLst>
              <a:ext uri="{FF2B5EF4-FFF2-40B4-BE49-F238E27FC236}">
                <a16:creationId xmlns:a16="http://schemas.microsoft.com/office/drawing/2014/main" id="{441655FA-FC5B-4FC7-92F9-F4A4C3E6CD34}"/>
              </a:ext>
            </a:extLst>
          </p:cNvPr>
          <p:cNvPicPr>
            <a:picLocks noChangeAspect="1"/>
          </p:cNvPicPr>
          <p:nvPr/>
        </p:nvPicPr>
        <p:blipFill>
          <a:blip r:embed="rId3"/>
          <a:stretch>
            <a:fillRect/>
          </a:stretch>
        </p:blipFill>
        <p:spPr>
          <a:xfrm>
            <a:off x="241007" y="1070341"/>
            <a:ext cx="2537636" cy="2693581"/>
          </a:xfrm>
          <a:prstGeom prst="rect">
            <a:avLst/>
          </a:prstGeom>
        </p:spPr>
      </p:pic>
      <p:sp>
        <p:nvSpPr>
          <p:cNvPr id="7" name="Google Shape;1651;p46">
            <a:extLst>
              <a:ext uri="{FF2B5EF4-FFF2-40B4-BE49-F238E27FC236}">
                <a16:creationId xmlns:a16="http://schemas.microsoft.com/office/drawing/2014/main" id="{4FAE5B55-1D3C-4432-AF67-4E131C1F46A1}"/>
              </a:ext>
            </a:extLst>
          </p:cNvPr>
          <p:cNvSpPr txBox="1">
            <a:spLocks/>
          </p:cNvSpPr>
          <p:nvPr/>
        </p:nvSpPr>
        <p:spPr>
          <a:xfrm>
            <a:off x="3583947" y="474531"/>
            <a:ext cx="21973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IN" sz="1200" b="1" dirty="0">
                <a:solidFill>
                  <a:srgbClr val="869FB2"/>
                </a:solidFill>
                <a:latin typeface="Arial"/>
                <a:ea typeface="Arial"/>
                <a:cs typeface="Arial"/>
                <a:sym typeface="Arial"/>
              </a:rPr>
              <a:t>‘amount’</a:t>
            </a:r>
            <a:r>
              <a:rPr lang="en" sz="1200" b="1" dirty="0">
                <a:solidFill>
                  <a:srgbClr val="869FB2"/>
                </a:solidFill>
                <a:latin typeface="Arial"/>
                <a:ea typeface="Arial"/>
                <a:cs typeface="Arial"/>
                <a:sym typeface="Arial"/>
              </a:rPr>
              <a:t> vs ‘status’:</a:t>
            </a:r>
          </a:p>
        </p:txBody>
      </p:sp>
      <p:pic>
        <p:nvPicPr>
          <p:cNvPr id="6" name="Picture 5">
            <a:extLst>
              <a:ext uri="{FF2B5EF4-FFF2-40B4-BE49-F238E27FC236}">
                <a16:creationId xmlns:a16="http://schemas.microsoft.com/office/drawing/2014/main" id="{034FA5B3-C460-4081-95F8-1768EBFC9BED}"/>
              </a:ext>
            </a:extLst>
          </p:cNvPr>
          <p:cNvPicPr>
            <a:picLocks noChangeAspect="1"/>
          </p:cNvPicPr>
          <p:nvPr/>
        </p:nvPicPr>
        <p:blipFill>
          <a:blip r:embed="rId4"/>
          <a:stretch>
            <a:fillRect/>
          </a:stretch>
        </p:blipFill>
        <p:spPr>
          <a:xfrm>
            <a:off x="3190541" y="1070341"/>
            <a:ext cx="2651051" cy="2693581"/>
          </a:xfrm>
          <a:prstGeom prst="rect">
            <a:avLst/>
          </a:prstGeom>
        </p:spPr>
      </p:pic>
      <p:sp>
        <p:nvSpPr>
          <p:cNvPr id="10" name="Google Shape;1651;p46">
            <a:extLst>
              <a:ext uri="{FF2B5EF4-FFF2-40B4-BE49-F238E27FC236}">
                <a16:creationId xmlns:a16="http://schemas.microsoft.com/office/drawing/2014/main" id="{DA01ECC4-A034-40C7-8C0C-1E7FA46CAA87}"/>
              </a:ext>
            </a:extLst>
          </p:cNvPr>
          <p:cNvSpPr txBox="1">
            <a:spLocks/>
          </p:cNvSpPr>
          <p:nvPr/>
        </p:nvSpPr>
        <p:spPr>
          <a:xfrm>
            <a:off x="6663071" y="474531"/>
            <a:ext cx="21973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IN" sz="1200" b="1" dirty="0">
                <a:solidFill>
                  <a:srgbClr val="869FB2"/>
                </a:solidFill>
                <a:latin typeface="Arial"/>
                <a:ea typeface="Arial"/>
                <a:cs typeface="Arial"/>
                <a:sym typeface="Arial"/>
              </a:rPr>
              <a:t>‘age’</a:t>
            </a:r>
            <a:r>
              <a:rPr lang="en" sz="1200" b="1" dirty="0">
                <a:solidFill>
                  <a:srgbClr val="869FB2"/>
                </a:solidFill>
                <a:latin typeface="Arial"/>
                <a:ea typeface="Arial"/>
                <a:cs typeface="Arial"/>
                <a:sym typeface="Arial"/>
              </a:rPr>
              <a:t> vs ‘status’:</a:t>
            </a:r>
          </a:p>
        </p:txBody>
      </p:sp>
      <p:pic>
        <p:nvPicPr>
          <p:cNvPr id="9" name="Picture 8">
            <a:extLst>
              <a:ext uri="{FF2B5EF4-FFF2-40B4-BE49-F238E27FC236}">
                <a16:creationId xmlns:a16="http://schemas.microsoft.com/office/drawing/2014/main" id="{736D33C4-EDF4-407A-A308-49C2EE716D77}"/>
              </a:ext>
            </a:extLst>
          </p:cNvPr>
          <p:cNvPicPr>
            <a:picLocks noChangeAspect="1"/>
          </p:cNvPicPr>
          <p:nvPr/>
        </p:nvPicPr>
        <p:blipFill>
          <a:blip r:embed="rId5"/>
          <a:stretch>
            <a:fillRect/>
          </a:stretch>
        </p:blipFill>
        <p:spPr>
          <a:xfrm>
            <a:off x="6253490" y="1070341"/>
            <a:ext cx="2551814" cy="2693581"/>
          </a:xfrm>
          <a:prstGeom prst="rect">
            <a:avLst/>
          </a:prstGeom>
        </p:spPr>
      </p:pic>
    </p:spTree>
    <p:extLst>
      <p:ext uri="{BB962C8B-B14F-4D97-AF65-F5344CB8AC3E}">
        <p14:creationId xmlns:p14="http://schemas.microsoft.com/office/powerpoint/2010/main" val="423671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680483" y="4352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EDA Visualization</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1027814" y="729321"/>
            <a:ext cx="2729022" cy="482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IN" sz="1200" b="1" dirty="0">
                <a:solidFill>
                  <a:srgbClr val="869FB2"/>
                </a:solidFill>
                <a:latin typeface="Arial"/>
                <a:ea typeface="Arial"/>
                <a:cs typeface="Arial"/>
                <a:sym typeface="Arial"/>
              </a:rPr>
              <a:t>‘</a:t>
            </a:r>
            <a:r>
              <a:rPr lang="en-IN" sz="1200" b="1" dirty="0" err="1">
                <a:solidFill>
                  <a:srgbClr val="869FB2"/>
                </a:solidFill>
                <a:latin typeface="Arial"/>
                <a:ea typeface="Arial"/>
                <a:cs typeface="Arial"/>
                <a:sym typeface="Arial"/>
              </a:rPr>
              <a:t>inst_rate</a:t>
            </a:r>
            <a:r>
              <a:rPr lang="en-IN" sz="1200" b="1" dirty="0">
                <a:solidFill>
                  <a:srgbClr val="869FB2"/>
                </a:solidFill>
                <a:latin typeface="Arial"/>
                <a:ea typeface="Arial"/>
                <a:cs typeface="Arial"/>
                <a:sym typeface="Arial"/>
              </a:rPr>
              <a:t>’</a:t>
            </a:r>
            <a:r>
              <a:rPr lang="en" sz="1200" b="1" dirty="0">
                <a:solidFill>
                  <a:srgbClr val="869FB2"/>
                </a:solidFill>
                <a:latin typeface="Arial"/>
                <a:ea typeface="Arial"/>
                <a:cs typeface="Arial"/>
                <a:sym typeface="Arial"/>
              </a:rPr>
              <a:t> vs ‘status’:</a:t>
            </a:r>
          </a:p>
        </p:txBody>
      </p:sp>
      <p:sp>
        <p:nvSpPr>
          <p:cNvPr id="10" name="Google Shape;1651;p46">
            <a:extLst>
              <a:ext uri="{FF2B5EF4-FFF2-40B4-BE49-F238E27FC236}">
                <a16:creationId xmlns:a16="http://schemas.microsoft.com/office/drawing/2014/main" id="{DA01ECC4-A034-40C7-8C0C-1E7FA46CAA87}"/>
              </a:ext>
            </a:extLst>
          </p:cNvPr>
          <p:cNvSpPr txBox="1">
            <a:spLocks/>
          </p:cNvSpPr>
          <p:nvPr/>
        </p:nvSpPr>
        <p:spPr>
          <a:xfrm>
            <a:off x="5387166" y="729321"/>
            <a:ext cx="21973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IN" sz="1200" b="1" dirty="0">
                <a:solidFill>
                  <a:srgbClr val="869FB2"/>
                </a:solidFill>
                <a:latin typeface="Arial"/>
                <a:ea typeface="Arial"/>
                <a:cs typeface="Arial"/>
                <a:sym typeface="Arial"/>
              </a:rPr>
              <a:t>‘</a:t>
            </a:r>
            <a:r>
              <a:rPr lang="en-IN" sz="1200" b="1" dirty="0" err="1">
                <a:solidFill>
                  <a:srgbClr val="869FB2"/>
                </a:solidFill>
                <a:latin typeface="Arial"/>
                <a:ea typeface="Arial"/>
                <a:cs typeface="Arial"/>
                <a:sym typeface="Arial"/>
              </a:rPr>
              <a:t>duration_new</a:t>
            </a:r>
            <a:r>
              <a:rPr lang="en-IN" sz="1200" b="1" dirty="0">
                <a:solidFill>
                  <a:srgbClr val="869FB2"/>
                </a:solidFill>
                <a:latin typeface="Arial"/>
                <a:ea typeface="Arial"/>
                <a:cs typeface="Arial"/>
                <a:sym typeface="Arial"/>
              </a:rPr>
              <a:t>’</a:t>
            </a:r>
            <a:r>
              <a:rPr lang="en" sz="1200" b="1" dirty="0">
                <a:solidFill>
                  <a:srgbClr val="869FB2"/>
                </a:solidFill>
                <a:latin typeface="Arial"/>
                <a:ea typeface="Arial"/>
                <a:cs typeface="Arial"/>
                <a:sym typeface="Arial"/>
              </a:rPr>
              <a:t> vs ‘status’:</a:t>
            </a:r>
          </a:p>
        </p:txBody>
      </p:sp>
      <p:pic>
        <p:nvPicPr>
          <p:cNvPr id="8" name="Picture 7">
            <a:extLst>
              <a:ext uri="{FF2B5EF4-FFF2-40B4-BE49-F238E27FC236}">
                <a16:creationId xmlns:a16="http://schemas.microsoft.com/office/drawing/2014/main" id="{5B1703A5-BF9F-4F40-8F53-A117E6902F67}"/>
              </a:ext>
            </a:extLst>
          </p:cNvPr>
          <p:cNvPicPr>
            <a:picLocks noChangeAspect="1"/>
          </p:cNvPicPr>
          <p:nvPr/>
        </p:nvPicPr>
        <p:blipFill>
          <a:blip r:embed="rId3"/>
          <a:stretch>
            <a:fillRect/>
          </a:stretch>
        </p:blipFill>
        <p:spPr>
          <a:xfrm>
            <a:off x="229375" y="1311349"/>
            <a:ext cx="3938588" cy="2861630"/>
          </a:xfrm>
          <a:prstGeom prst="rect">
            <a:avLst/>
          </a:prstGeom>
        </p:spPr>
      </p:pic>
      <p:pic>
        <p:nvPicPr>
          <p:cNvPr id="12" name="Picture 11">
            <a:extLst>
              <a:ext uri="{FF2B5EF4-FFF2-40B4-BE49-F238E27FC236}">
                <a16:creationId xmlns:a16="http://schemas.microsoft.com/office/drawing/2014/main" id="{7ED2991A-98FC-4C8E-AA12-AB124ABDCF3C}"/>
              </a:ext>
            </a:extLst>
          </p:cNvPr>
          <p:cNvPicPr>
            <a:picLocks noChangeAspect="1"/>
          </p:cNvPicPr>
          <p:nvPr/>
        </p:nvPicPr>
        <p:blipFill rotWithShape="1">
          <a:blip r:embed="rId4"/>
          <a:srcRect l="4194"/>
          <a:stretch/>
        </p:blipFill>
        <p:spPr>
          <a:xfrm>
            <a:off x="4451497" y="1311348"/>
            <a:ext cx="4399331" cy="2861631"/>
          </a:xfrm>
          <a:prstGeom prst="rect">
            <a:avLst/>
          </a:prstGeom>
        </p:spPr>
      </p:pic>
    </p:spTree>
    <p:extLst>
      <p:ext uri="{BB962C8B-B14F-4D97-AF65-F5344CB8AC3E}">
        <p14:creationId xmlns:p14="http://schemas.microsoft.com/office/powerpoint/2010/main" val="347544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43516" y="0"/>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Key takeaways From EDA</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584790" y="363474"/>
            <a:ext cx="7974419" cy="4723319"/>
          </a:xfrm>
          <a:prstGeom prst="rect">
            <a:avLst/>
          </a:prstGeom>
        </p:spPr>
        <p:txBody>
          <a:bodyPr spcFirstLastPara="1" wrap="square" lIns="91425" tIns="91425" rIns="91425" bIns="91425" anchor="t" anchorCtr="0">
            <a:noAutofit/>
          </a:bodyPr>
          <a:lstStyle/>
          <a:p>
            <a:pPr marL="158750" indent="0" algn="l">
              <a:buNone/>
            </a:pPr>
            <a:endParaRPr lang="en-US" sz="900" dirty="0">
              <a:solidFill>
                <a:srgbClr val="FFFFFF"/>
              </a:solidFill>
              <a:latin typeface="Arial"/>
              <a:cs typeface="Arial"/>
              <a:sym typeface="Proxima Nova Semibold"/>
            </a:endParaRPr>
          </a:p>
          <a:p>
            <a:pPr marL="158750" indent="0" algn="l">
              <a:buNone/>
            </a:pPr>
            <a:r>
              <a:rPr lang="en-US" sz="900" b="1" dirty="0">
                <a:solidFill>
                  <a:srgbClr val="869FB2"/>
                </a:solidFill>
                <a:latin typeface="Arial"/>
                <a:cs typeface="Arial"/>
                <a:sym typeface="Proxima Nova Semibold"/>
              </a:rPr>
              <a:t>Question1: Find correlation among the input variables?</a:t>
            </a:r>
          </a:p>
          <a:p>
            <a:pPr marL="158750" indent="0" algn="l">
              <a:buNone/>
            </a:pPr>
            <a:r>
              <a:rPr lang="en-US" sz="900" dirty="0">
                <a:solidFill>
                  <a:srgbClr val="FFFFFF"/>
                </a:solidFill>
                <a:latin typeface="Arial"/>
                <a:cs typeface="Arial"/>
                <a:sym typeface="Proxima Nova Semibold"/>
              </a:rPr>
              <a:t>From the heatmap it seems that credit amount has a strong negative correlation with interest rate.</a:t>
            </a:r>
          </a:p>
          <a:p>
            <a:pPr marL="158750" indent="0" algn="l">
              <a:buNone/>
            </a:pPr>
            <a:r>
              <a:rPr lang="en-US" sz="900" dirty="0">
                <a:solidFill>
                  <a:srgbClr val="FFFFFF"/>
                </a:solidFill>
                <a:latin typeface="Arial"/>
                <a:cs typeface="Arial"/>
                <a:sym typeface="Proxima Nova Semibold"/>
              </a:rPr>
              <a:t>At the same time, amount has a moderate positive correlation with loan re-payment duration. If the credit amount is high then the duration to pay the loan will be longer.</a:t>
            </a:r>
            <a:endParaRPr lang="en-US" b="1" dirty="0">
              <a:solidFill>
                <a:srgbClr val="869FB2"/>
              </a:solidFill>
              <a:latin typeface="Arial"/>
              <a:cs typeface="Arial"/>
              <a:sym typeface="Proxima Nova Semibold"/>
            </a:endParaRPr>
          </a:p>
          <a:p>
            <a:pPr marL="158750" indent="0">
              <a:buNone/>
            </a:pPr>
            <a:endParaRPr lang="en-US" sz="900" b="1" dirty="0">
              <a:solidFill>
                <a:srgbClr val="869FB2"/>
              </a:solidFill>
              <a:latin typeface="Arial"/>
              <a:cs typeface="Arial"/>
              <a:sym typeface="Proxima Nova Semibold"/>
            </a:endParaRPr>
          </a:p>
          <a:p>
            <a:pPr marL="158750" indent="0">
              <a:buNone/>
            </a:pPr>
            <a:r>
              <a:rPr lang="en-US" sz="900" b="1" dirty="0">
                <a:solidFill>
                  <a:srgbClr val="869FB2"/>
                </a:solidFill>
                <a:latin typeface="Arial"/>
                <a:cs typeface="Arial"/>
                <a:sym typeface="Proxima Nova Semibold"/>
              </a:rPr>
              <a:t>Question2: How a customer’s previous credit history can impact his/her credit score?</a:t>
            </a:r>
          </a:p>
          <a:p>
            <a:pPr marL="158750" indent="0" algn="l">
              <a:buNone/>
            </a:pPr>
            <a:r>
              <a:rPr lang="en-US" sz="900" dirty="0">
                <a:solidFill>
                  <a:srgbClr val="FFFFFF"/>
                </a:solidFill>
                <a:latin typeface="Arial"/>
                <a:cs typeface="Arial"/>
                <a:sym typeface="Proxima Nova Semibold"/>
              </a:rPr>
              <a:t>From the statistical test we can conclude that credit history may be associated with a customer’s credit score. Customers who have paid back duly till date are less likely to become ‘Bad credit’, whereas the customers who are borrowing loan from the bank for the very first time are likely to become ‘Bad credit’. </a:t>
            </a:r>
          </a:p>
          <a:p>
            <a:pPr marL="158750" indent="0" algn="l">
              <a:buNone/>
            </a:pPr>
            <a:endParaRPr lang="en-US" b="1" dirty="0">
              <a:solidFill>
                <a:srgbClr val="869FB2"/>
              </a:solidFill>
              <a:latin typeface="Arial"/>
              <a:cs typeface="Arial"/>
              <a:sym typeface="Proxima Nova Semibold"/>
            </a:endParaRPr>
          </a:p>
          <a:p>
            <a:pPr marL="158750" indent="0">
              <a:buNone/>
            </a:pPr>
            <a:r>
              <a:rPr lang="en-US" sz="900" b="1" dirty="0">
                <a:solidFill>
                  <a:srgbClr val="869FB2"/>
                </a:solidFill>
                <a:latin typeface="Arial"/>
                <a:cs typeface="Arial"/>
                <a:sym typeface="Proxima Nova Semibold"/>
              </a:rPr>
              <a:t>Question3: Is </a:t>
            </a:r>
            <a:r>
              <a:rPr lang="en-US" sz="900" b="1" dirty="0">
                <a:solidFill>
                  <a:srgbClr val="869FB2"/>
                </a:solidFill>
                <a:latin typeface="Arial"/>
                <a:cs typeface="Arial"/>
              </a:rPr>
              <a:t>Loan Duration &amp; status related or not</a:t>
            </a:r>
            <a:r>
              <a:rPr lang="en-US" sz="900" b="1" dirty="0">
                <a:solidFill>
                  <a:srgbClr val="869FB2"/>
                </a:solidFill>
                <a:latin typeface="Arial"/>
                <a:cs typeface="Arial"/>
                <a:sym typeface="Proxima Nova Semibold"/>
              </a:rPr>
              <a:t>?</a:t>
            </a:r>
          </a:p>
          <a:p>
            <a:pPr marL="158750" indent="0">
              <a:buNone/>
            </a:pPr>
            <a:r>
              <a:rPr lang="en-US" sz="900" dirty="0">
                <a:solidFill>
                  <a:srgbClr val="FFFFFF"/>
                </a:solidFill>
                <a:latin typeface="Arial"/>
                <a:cs typeface="Arial"/>
              </a:rPr>
              <a:t>Here duration is the length of time it will take for a loan to be completely paid off by the borrower. It seems that </a:t>
            </a:r>
            <a:r>
              <a:rPr lang="en-US" sz="900" dirty="0">
                <a:solidFill>
                  <a:srgbClr val="FFFFFF"/>
                </a:solidFill>
                <a:latin typeface="Arial"/>
                <a:cs typeface="Arial"/>
                <a:sym typeface="Proxima Nova Semibold"/>
              </a:rPr>
              <a:t>most of the loanee have taken the loan from this bank for more than 1 year duration. And t</a:t>
            </a:r>
            <a:r>
              <a:rPr lang="en-US" sz="900" dirty="0">
                <a:solidFill>
                  <a:srgbClr val="FFFFFF"/>
                </a:solidFill>
                <a:latin typeface="Arial"/>
                <a:cs typeface="Arial"/>
              </a:rPr>
              <a:t>he customers have ‘Bad credit’ history where the loan duration is more than 1 year. So, high loan duration may be a risk factor for business.</a:t>
            </a:r>
          </a:p>
          <a:p>
            <a:pPr marL="158750" indent="0">
              <a:buNone/>
            </a:pPr>
            <a:endParaRPr lang="en-US" sz="900" b="1" dirty="0">
              <a:solidFill>
                <a:srgbClr val="869FB2"/>
              </a:solidFill>
              <a:latin typeface="Arial"/>
              <a:cs typeface="Arial"/>
              <a:sym typeface="Proxima Nova Semibold"/>
            </a:endParaRPr>
          </a:p>
          <a:p>
            <a:pPr marL="158750" indent="0" algn="l">
              <a:buNone/>
            </a:pPr>
            <a:r>
              <a:rPr lang="en-US" sz="900" b="1" dirty="0">
                <a:solidFill>
                  <a:srgbClr val="869FB2"/>
                </a:solidFill>
                <a:latin typeface="Arial"/>
                <a:cs typeface="Arial"/>
                <a:sym typeface="Proxima Nova Semibold"/>
              </a:rPr>
              <a:t>Question4: Is there any</a:t>
            </a:r>
            <a:r>
              <a:rPr lang="en-US" sz="900" b="1" dirty="0">
                <a:solidFill>
                  <a:srgbClr val="869FB2"/>
                </a:solidFill>
                <a:latin typeface="Arial"/>
                <a:cs typeface="Arial"/>
              </a:rPr>
              <a:t> impact of loan amount on status?</a:t>
            </a:r>
            <a:endParaRPr lang="en-US" sz="900" b="1" dirty="0">
              <a:solidFill>
                <a:srgbClr val="869FB2"/>
              </a:solidFill>
              <a:latin typeface="Arial"/>
              <a:cs typeface="Arial"/>
              <a:sym typeface="Proxima Nova Semibold"/>
            </a:endParaRPr>
          </a:p>
          <a:p>
            <a:pPr marL="158750" indent="0">
              <a:buNone/>
            </a:pPr>
            <a:r>
              <a:rPr lang="en-US" sz="900" dirty="0">
                <a:solidFill>
                  <a:srgbClr val="FFFFFF"/>
                </a:solidFill>
                <a:latin typeface="Arial"/>
                <a:cs typeface="Arial"/>
                <a:sym typeface="Proxima Nova Semibold"/>
              </a:rPr>
              <a:t>The data clearly indicates that higher the loan amount higher the risk. </a:t>
            </a:r>
            <a:r>
              <a:rPr lang="en-US" sz="900" dirty="0">
                <a:solidFill>
                  <a:srgbClr val="FFFFFF"/>
                </a:solidFill>
                <a:latin typeface="Arial"/>
                <a:cs typeface="Arial"/>
              </a:rPr>
              <a:t>It seems that the 75% of the ‘Bad credit’ the loan amount is below 5500$. Whereas, for ‘Good credit’ the 75% of the loan amount is less than 3750$.</a:t>
            </a:r>
          </a:p>
          <a:p>
            <a:pPr marL="158750" indent="0">
              <a:buNone/>
            </a:pPr>
            <a:endParaRPr lang="en-US" sz="900" b="1" dirty="0">
              <a:solidFill>
                <a:srgbClr val="869FB2"/>
              </a:solidFill>
              <a:latin typeface="Arial"/>
              <a:cs typeface="Arial"/>
              <a:sym typeface="Proxima Nova Semibold"/>
            </a:endParaRPr>
          </a:p>
          <a:p>
            <a:pPr marL="158750" indent="0">
              <a:buNone/>
            </a:pPr>
            <a:r>
              <a:rPr lang="en-US" sz="900" b="1" dirty="0">
                <a:solidFill>
                  <a:srgbClr val="869FB2"/>
                </a:solidFill>
                <a:latin typeface="Arial"/>
                <a:cs typeface="Arial"/>
                <a:sym typeface="Proxima Nova Semibold"/>
              </a:rPr>
              <a:t>Question5: How a customer’s personal profile is significant for the target feature?</a:t>
            </a:r>
            <a:endParaRPr lang="en-US" sz="900" dirty="0">
              <a:solidFill>
                <a:srgbClr val="FFFFFF"/>
              </a:solidFill>
              <a:latin typeface="Arial"/>
              <a:cs typeface="Arial"/>
              <a:sym typeface="Proxima Nova Semibold"/>
            </a:endParaRPr>
          </a:p>
          <a:p>
            <a:pPr marL="158750" indent="0">
              <a:buNone/>
            </a:pPr>
            <a:r>
              <a:rPr lang="en-US" sz="900" dirty="0">
                <a:solidFill>
                  <a:srgbClr val="FFFFFF"/>
                </a:solidFill>
                <a:latin typeface="Arial"/>
                <a:cs typeface="Arial"/>
              </a:rPr>
              <a:t>Half of the loan borrowers from this bank are Male customers who are single. And from the analysis it seems they are most likely to become 'Bad credit’ in comparison to other customers with different personal profiles. So, bank may want to take more granular look at a customer’s personal profile while approving a loan.  </a:t>
            </a:r>
          </a:p>
          <a:p>
            <a:pPr marL="158750" indent="0">
              <a:buNone/>
            </a:pPr>
            <a:endParaRPr lang="en-US" sz="900" dirty="0">
              <a:solidFill>
                <a:srgbClr val="FFFFFF"/>
              </a:solidFill>
              <a:latin typeface="Arial"/>
              <a:cs typeface="Arial"/>
            </a:endParaRPr>
          </a:p>
          <a:p>
            <a:pPr marL="158750" indent="0" algn="l">
              <a:buNone/>
            </a:pPr>
            <a:r>
              <a:rPr lang="en-US" sz="900" b="1" dirty="0">
                <a:solidFill>
                  <a:srgbClr val="869FB2"/>
                </a:solidFill>
                <a:latin typeface="Arial"/>
                <a:cs typeface="Arial"/>
                <a:sym typeface="Proxima Nova Semibold"/>
              </a:rPr>
              <a:t>Question6: Can age of a customer impact his/her credit score</a:t>
            </a:r>
            <a:r>
              <a:rPr lang="en-US" sz="900" b="1" dirty="0">
                <a:solidFill>
                  <a:srgbClr val="869FB2"/>
                </a:solidFill>
                <a:latin typeface="Arial"/>
                <a:cs typeface="Arial"/>
              </a:rPr>
              <a:t>?</a:t>
            </a:r>
            <a:endParaRPr lang="en-US" sz="900" b="1" dirty="0">
              <a:solidFill>
                <a:srgbClr val="869FB2"/>
              </a:solidFill>
              <a:latin typeface="Arial"/>
              <a:cs typeface="Arial"/>
              <a:sym typeface="Proxima Nova Semibold"/>
            </a:endParaRPr>
          </a:p>
          <a:p>
            <a:pPr marL="158750" indent="0">
              <a:buNone/>
            </a:pPr>
            <a:r>
              <a:rPr lang="en-US" sz="900" dirty="0">
                <a:solidFill>
                  <a:srgbClr val="FFFFFF"/>
                </a:solidFill>
                <a:latin typeface="Arial"/>
                <a:cs typeface="Arial"/>
                <a:sym typeface="Proxima Nova Semibold"/>
              </a:rPr>
              <a:t>The data clearly indicates that </a:t>
            </a:r>
            <a:r>
              <a:rPr lang="en-US" sz="900" dirty="0">
                <a:solidFill>
                  <a:srgbClr val="FFFFFF"/>
                </a:solidFill>
                <a:latin typeface="Arial"/>
                <a:cs typeface="Arial"/>
              </a:rPr>
              <a:t>50% of the 'Bad credit' customers are younger than the 50% of the 'Good credit' customers. So,  'age' may be considered a risk factor.</a:t>
            </a:r>
          </a:p>
        </p:txBody>
      </p:sp>
    </p:spTree>
    <p:extLst>
      <p:ext uri="{BB962C8B-B14F-4D97-AF65-F5344CB8AC3E}">
        <p14:creationId xmlns:p14="http://schemas.microsoft.com/office/powerpoint/2010/main" val="414328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29339" y="118311"/>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Feature Selection:</a:t>
            </a:r>
            <a:endParaRPr sz="2000" dirty="0">
              <a:solidFill>
                <a:srgbClr val="FFFFFF"/>
              </a:solidFill>
              <a:latin typeface="Arial"/>
              <a:ea typeface="Arial"/>
              <a:cs typeface="Arial"/>
              <a:sym typeface="Arial"/>
            </a:endParaRPr>
          </a:p>
        </p:txBody>
      </p:sp>
      <p:sp>
        <p:nvSpPr>
          <p:cNvPr id="5" name="Google Shape;1651;p46">
            <a:extLst>
              <a:ext uri="{FF2B5EF4-FFF2-40B4-BE49-F238E27FC236}">
                <a16:creationId xmlns:a16="http://schemas.microsoft.com/office/drawing/2014/main" id="{65FA7E15-7861-4468-BF45-315CC4F41629}"/>
              </a:ext>
            </a:extLst>
          </p:cNvPr>
          <p:cNvSpPr txBox="1">
            <a:spLocks/>
          </p:cNvSpPr>
          <p:nvPr/>
        </p:nvSpPr>
        <p:spPr>
          <a:xfrm>
            <a:off x="471377" y="600711"/>
            <a:ext cx="8201246" cy="23813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US" sz="1200" dirty="0">
                <a:solidFill>
                  <a:srgbClr val="869FB2"/>
                </a:solidFill>
                <a:latin typeface="Arial"/>
                <a:ea typeface="Arial"/>
                <a:cs typeface="Arial"/>
                <a:sym typeface="Arial"/>
              </a:rPr>
              <a:t>Based on correlation matrix and EDA few of the features which may be significant for this study are as following:</a:t>
            </a:r>
          </a:p>
          <a:p>
            <a:pPr marL="171450" indent="-171450">
              <a:spcBef>
                <a:spcPts val="400"/>
              </a:spcBef>
            </a:pPr>
            <a:r>
              <a:rPr lang="en-US" sz="1200" dirty="0">
                <a:solidFill>
                  <a:srgbClr val="FFFFFF"/>
                </a:solidFill>
                <a:latin typeface="Arial"/>
                <a:cs typeface="Arial"/>
              </a:rPr>
              <a:t>Age of the customer</a:t>
            </a:r>
          </a:p>
          <a:p>
            <a:pPr marL="171450" indent="-171450">
              <a:spcBef>
                <a:spcPts val="400"/>
              </a:spcBef>
            </a:pPr>
            <a:r>
              <a:rPr lang="en-US" sz="1200" dirty="0">
                <a:solidFill>
                  <a:srgbClr val="FFFFFF"/>
                </a:solidFill>
                <a:latin typeface="Arial"/>
                <a:cs typeface="Arial"/>
              </a:rPr>
              <a:t>Previous credit history of a customer</a:t>
            </a:r>
          </a:p>
          <a:p>
            <a:pPr marL="171450" indent="-171450">
              <a:spcBef>
                <a:spcPts val="400"/>
              </a:spcBef>
            </a:pPr>
            <a:r>
              <a:rPr lang="en-US" sz="1200" dirty="0">
                <a:solidFill>
                  <a:srgbClr val="FFFFFF"/>
                </a:solidFill>
                <a:latin typeface="Arial"/>
                <a:cs typeface="Arial"/>
              </a:rPr>
              <a:t>Credit amount</a:t>
            </a:r>
          </a:p>
          <a:p>
            <a:pPr marL="171450" indent="-171450">
              <a:spcBef>
                <a:spcPts val="400"/>
              </a:spcBef>
            </a:pPr>
            <a:r>
              <a:rPr lang="en-US" sz="1200" dirty="0">
                <a:solidFill>
                  <a:srgbClr val="FFFFFF"/>
                </a:solidFill>
                <a:latin typeface="Arial"/>
                <a:cs typeface="Arial"/>
              </a:rPr>
              <a:t>Loan payment duration</a:t>
            </a:r>
          </a:p>
          <a:p>
            <a:pPr marL="171450" indent="-171450">
              <a:spcBef>
                <a:spcPts val="400"/>
              </a:spcBef>
            </a:pPr>
            <a:r>
              <a:rPr lang="en-US" sz="1200" dirty="0">
                <a:solidFill>
                  <a:srgbClr val="FFFFFF"/>
                </a:solidFill>
                <a:latin typeface="Arial"/>
                <a:cs typeface="Arial"/>
              </a:rPr>
              <a:t>Customer’s personal status such as gender, marital status</a:t>
            </a:r>
          </a:p>
          <a:p>
            <a:pPr marL="171450" indent="-171450">
              <a:spcBef>
                <a:spcPts val="400"/>
              </a:spcBef>
            </a:pPr>
            <a:r>
              <a:rPr lang="en-US" sz="1200" dirty="0">
                <a:solidFill>
                  <a:srgbClr val="FFFFFF"/>
                </a:solidFill>
                <a:latin typeface="Arial"/>
                <a:cs typeface="Arial"/>
                <a:sym typeface="Arial"/>
              </a:rPr>
              <a:t>Number of existing credits at this bank</a:t>
            </a:r>
          </a:p>
        </p:txBody>
      </p:sp>
    </p:spTree>
    <p:extLst>
      <p:ext uri="{BB962C8B-B14F-4D97-AF65-F5344CB8AC3E}">
        <p14:creationId xmlns:p14="http://schemas.microsoft.com/office/powerpoint/2010/main" val="353677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00986" y="0"/>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Model Buidling:</a:t>
            </a:r>
            <a:endParaRPr sz="2000" dirty="0">
              <a:solidFill>
                <a:srgbClr val="FFFFFF"/>
              </a:solidFill>
              <a:latin typeface="Arial"/>
              <a:ea typeface="Arial"/>
              <a:cs typeface="Arial"/>
              <a:sym typeface="Arial"/>
            </a:endParaRPr>
          </a:p>
        </p:txBody>
      </p:sp>
      <p:sp>
        <p:nvSpPr>
          <p:cNvPr id="5" name="Google Shape;1651;p46">
            <a:extLst>
              <a:ext uri="{FF2B5EF4-FFF2-40B4-BE49-F238E27FC236}">
                <a16:creationId xmlns:a16="http://schemas.microsoft.com/office/drawing/2014/main" id="{65FA7E15-7861-4468-BF45-315CC4F41629}"/>
              </a:ext>
            </a:extLst>
          </p:cNvPr>
          <p:cNvSpPr txBox="1">
            <a:spLocks/>
          </p:cNvSpPr>
          <p:nvPr/>
        </p:nvSpPr>
        <p:spPr>
          <a:xfrm>
            <a:off x="471377" y="153284"/>
            <a:ext cx="8502502" cy="4907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US" sz="1400" b="1" dirty="0">
                <a:solidFill>
                  <a:srgbClr val="869FB2"/>
                </a:solidFill>
                <a:latin typeface="Arial"/>
                <a:ea typeface="Arial"/>
                <a:cs typeface="Arial"/>
                <a:sym typeface="Arial"/>
              </a:rPr>
              <a:t>Model building </a:t>
            </a:r>
            <a:r>
              <a:rPr lang="en-US" sz="1400" b="1" dirty="0">
                <a:solidFill>
                  <a:srgbClr val="869FB2"/>
                </a:solidFill>
                <a:latin typeface="Arial"/>
                <a:cs typeface="Arial"/>
                <a:sym typeface="Arial"/>
              </a:rPr>
              <a:t>approach</a:t>
            </a:r>
            <a:r>
              <a:rPr lang="en-US" sz="1400" b="1" dirty="0">
                <a:solidFill>
                  <a:srgbClr val="869FB2"/>
                </a:solidFill>
                <a:latin typeface="Arial"/>
                <a:cs typeface="Arial"/>
              </a:rPr>
              <a:t> followed:</a:t>
            </a:r>
          </a:p>
          <a:p>
            <a:pPr marL="171450" indent="-171450">
              <a:spcBef>
                <a:spcPts val="1400"/>
              </a:spcBef>
              <a:buFont typeface="Arial" panose="020B0604020202020204" pitchFamily="34" charset="0"/>
              <a:buChar char="•"/>
            </a:pPr>
            <a:r>
              <a:rPr lang="en-US" sz="1200" dirty="0">
                <a:solidFill>
                  <a:srgbClr val="FFFFFF"/>
                </a:solidFill>
                <a:latin typeface="Arial"/>
                <a:cs typeface="Arial"/>
              </a:rPr>
              <a:t>The risk prediction is a standard supervised classification real-time problem. So, applied supervised learning approach for the modelling.</a:t>
            </a:r>
          </a:p>
          <a:p>
            <a:pPr marL="171450" indent="-171450">
              <a:spcBef>
                <a:spcPts val="1400"/>
              </a:spcBef>
              <a:buFont typeface="Arial" panose="020B0604020202020204" pitchFamily="34" charset="0"/>
              <a:buChar char="•"/>
            </a:pPr>
            <a:r>
              <a:rPr lang="en-US" sz="1200" dirty="0">
                <a:solidFill>
                  <a:srgbClr val="FFFFFF"/>
                </a:solidFill>
                <a:latin typeface="Arial"/>
                <a:cs typeface="Arial"/>
              </a:rPr>
              <a:t>Here the label is a binary variable, 0 ('Good credit' indicating no risk and loan will be paid on time), 1 ('Bad credit' indicating risk and hence difficulty repaying loan).</a:t>
            </a:r>
          </a:p>
          <a:p>
            <a:pPr marL="171450" indent="-171450">
              <a:spcBef>
                <a:spcPts val="1400"/>
              </a:spcBef>
              <a:buFont typeface="Arial" panose="020B0604020202020204" pitchFamily="34" charset="0"/>
              <a:buChar char="•"/>
            </a:pPr>
            <a:r>
              <a:rPr lang="en-US" sz="1200" dirty="0">
                <a:solidFill>
                  <a:srgbClr val="FFFFFF"/>
                </a:solidFill>
                <a:latin typeface="Arial"/>
                <a:cs typeface="Arial"/>
              </a:rPr>
              <a:t>Used Logistic Regression and Tree based modelling.</a:t>
            </a:r>
          </a:p>
          <a:p>
            <a:pPr marL="171450" indent="-171450">
              <a:spcBef>
                <a:spcPts val="1400"/>
              </a:spcBef>
              <a:buFont typeface="Arial" panose="020B0604020202020204" pitchFamily="34" charset="0"/>
              <a:buChar char="•"/>
            </a:pPr>
            <a:r>
              <a:rPr lang="en-US" sz="1200" dirty="0">
                <a:solidFill>
                  <a:srgbClr val="FFFFFF"/>
                </a:solidFill>
                <a:latin typeface="Arial"/>
                <a:cs typeface="Arial"/>
              </a:rPr>
              <a:t>At first created the baseline models.</a:t>
            </a:r>
          </a:p>
          <a:p>
            <a:pPr marL="171450" indent="-171450">
              <a:spcBef>
                <a:spcPts val="1400"/>
              </a:spcBef>
              <a:buFont typeface="Arial" panose="020B0604020202020204" pitchFamily="34" charset="0"/>
              <a:buChar char="•"/>
            </a:pPr>
            <a:r>
              <a:rPr lang="en-US" sz="1200" dirty="0">
                <a:solidFill>
                  <a:srgbClr val="FFFFFF"/>
                </a:solidFill>
                <a:latin typeface="Arial"/>
                <a:cs typeface="Arial"/>
              </a:rPr>
              <a:t>Out of all the baseline models whichever meets the objective of this project will be tuned further in order to seek the best hyperparameters and to improve the model's predictive power.</a:t>
            </a:r>
          </a:p>
          <a:p>
            <a:pPr marL="171450" indent="-171450">
              <a:spcBef>
                <a:spcPts val="400"/>
              </a:spcBef>
            </a:pPr>
            <a:endParaRPr lang="en-US" sz="1200" dirty="0">
              <a:solidFill>
                <a:srgbClr val="FFFFFF"/>
              </a:solidFill>
              <a:latin typeface="Arial"/>
              <a:cs typeface="Arial"/>
              <a:sym typeface="Arial"/>
            </a:endParaRPr>
          </a:p>
          <a:p>
            <a:pPr marL="0" indent="0">
              <a:spcBef>
                <a:spcPts val="400"/>
              </a:spcBef>
              <a:buNone/>
            </a:pPr>
            <a:endParaRPr lang="en-US" sz="1200" dirty="0">
              <a:solidFill>
                <a:srgbClr val="FFFFFF"/>
              </a:solidFill>
              <a:latin typeface="Arial"/>
              <a:cs typeface="Arial"/>
              <a:sym typeface="Arial"/>
            </a:endParaRPr>
          </a:p>
          <a:p>
            <a:pPr marL="0" indent="0">
              <a:spcBef>
                <a:spcPts val="400"/>
              </a:spcBef>
              <a:buNone/>
            </a:pPr>
            <a:endParaRPr lang="en-US" sz="1200" b="1" dirty="0">
              <a:solidFill>
                <a:srgbClr val="869FB2"/>
              </a:solidFill>
              <a:latin typeface="Arial"/>
              <a:ea typeface="Arial"/>
              <a:cs typeface="Arial"/>
              <a:sym typeface="Arial"/>
            </a:endParaRPr>
          </a:p>
          <a:p>
            <a:pPr marL="0" indent="0">
              <a:spcBef>
                <a:spcPts val="400"/>
              </a:spcBef>
              <a:buNone/>
            </a:pPr>
            <a:endParaRPr lang="en-US" sz="1200" b="1" dirty="0">
              <a:solidFill>
                <a:srgbClr val="869FB2"/>
              </a:solidFill>
              <a:latin typeface="Arial"/>
              <a:ea typeface="Arial"/>
              <a:cs typeface="Arial"/>
              <a:sym typeface="Arial"/>
            </a:endParaRPr>
          </a:p>
          <a:p>
            <a:pPr marL="0" indent="0">
              <a:spcBef>
                <a:spcPts val="400"/>
              </a:spcBef>
              <a:buNone/>
            </a:pPr>
            <a:endParaRPr lang="en-US" sz="1200" b="1" dirty="0">
              <a:solidFill>
                <a:srgbClr val="869FB2"/>
              </a:solidFill>
              <a:latin typeface="Arial"/>
              <a:ea typeface="Arial"/>
              <a:cs typeface="Arial"/>
              <a:sym typeface="Arial"/>
            </a:endParaRPr>
          </a:p>
          <a:p>
            <a:pPr marL="0" indent="0">
              <a:spcBef>
                <a:spcPts val="400"/>
              </a:spcBef>
              <a:buNone/>
            </a:pPr>
            <a:endParaRPr lang="en-US" sz="1200" b="1" dirty="0">
              <a:solidFill>
                <a:srgbClr val="869FB2"/>
              </a:solidFill>
              <a:latin typeface="Arial"/>
              <a:ea typeface="Arial"/>
              <a:cs typeface="Arial"/>
              <a:sym typeface="Arial"/>
            </a:endParaRPr>
          </a:p>
          <a:p>
            <a:pPr marL="0" indent="0">
              <a:spcBef>
                <a:spcPts val="400"/>
              </a:spcBef>
              <a:buNone/>
            </a:pPr>
            <a:endParaRPr lang="en-US" sz="1200" b="1" dirty="0">
              <a:solidFill>
                <a:srgbClr val="869FB2"/>
              </a:solidFill>
              <a:latin typeface="Arial"/>
              <a:ea typeface="Arial"/>
              <a:cs typeface="Arial"/>
              <a:sym typeface="Arial"/>
            </a:endParaRPr>
          </a:p>
        </p:txBody>
      </p:sp>
      <p:graphicFrame>
        <p:nvGraphicFramePr>
          <p:cNvPr id="7" name="Table 6">
            <a:extLst>
              <a:ext uri="{FF2B5EF4-FFF2-40B4-BE49-F238E27FC236}">
                <a16:creationId xmlns:a16="http://schemas.microsoft.com/office/drawing/2014/main" id="{0272E0AA-B663-44C5-8CEC-BC5D5CABF2F6}"/>
              </a:ext>
            </a:extLst>
          </p:cNvPr>
          <p:cNvGraphicFramePr>
            <a:graphicFrameLocks noGrp="1"/>
          </p:cNvGraphicFramePr>
          <p:nvPr>
            <p:extLst>
              <p:ext uri="{D42A27DB-BD31-4B8C-83A1-F6EECF244321}">
                <p14:modId xmlns:p14="http://schemas.microsoft.com/office/powerpoint/2010/main" val="3853719519"/>
              </p:ext>
            </p:extLst>
          </p:nvPr>
        </p:nvGraphicFramePr>
        <p:xfrm>
          <a:off x="744279" y="3577450"/>
          <a:ext cx="8137452" cy="1100875"/>
        </p:xfrm>
        <a:graphic>
          <a:graphicData uri="http://schemas.openxmlformats.org/drawingml/2006/table">
            <a:tbl>
              <a:tblPr>
                <a:tableStyleId>{5C22544A-7EE6-4342-B048-85BDC9FD1C3A}</a:tableStyleId>
              </a:tblPr>
              <a:tblGrid>
                <a:gridCol w="2151280">
                  <a:extLst>
                    <a:ext uri="{9D8B030D-6E8A-4147-A177-3AD203B41FA5}">
                      <a16:colId xmlns:a16="http://schemas.microsoft.com/office/drawing/2014/main" val="592979812"/>
                    </a:ext>
                  </a:extLst>
                </a:gridCol>
                <a:gridCol w="1496543">
                  <a:extLst>
                    <a:ext uri="{9D8B030D-6E8A-4147-A177-3AD203B41FA5}">
                      <a16:colId xmlns:a16="http://schemas.microsoft.com/office/drawing/2014/main" val="1941686825"/>
                    </a:ext>
                  </a:extLst>
                </a:gridCol>
                <a:gridCol w="1496543">
                  <a:extLst>
                    <a:ext uri="{9D8B030D-6E8A-4147-A177-3AD203B41FA5}">
                      <a16:colId xmlns:a16="http://schemas.microsoft.com/office/drawing/2014/main" val="983442828"/>
                    </a:ext>
                  </a:extLst>
                </a:gridCol>
                <a:gridCol w="1496543">
                  <a:extLst>
                    <a:ext uri="{9D8B030D-6E8A-4147-A177-3AD203B41FA5}">
                      <a16:colId xmlns:a16="http://schemas.microsoft.com/office/drawing/2014/main" val="2934726179"/>
                    </a:ext>
                  </a:extLst>
                </a:gridCol>
                <a:gridCol w="1496543">
                  <a:extLst>
                    <a:ext uri="{9D8B030D-6E8A-4147-A177-3AD203B41FA5}">
                      <a16:colId xmlns:a16="http://schemas.microsoft.com/office/drawing/2014/main" val="3260105596"/>
                    </a:ext>
                  </a:extLst>
                </a:gridCol>
              </a:tblGrid>
              <a:tr h="220175">
                <a:tc>
                  <a:txBody>
                    <a:bodyPr/>
                    <a:lstStyle/>
                    <a:p>
                      <a:pPr algn="ctr" fontAlgn="ctr"/>
                      <a:r>
                        <a:rPr lang="en-IN" sz="1100" u="none" strike="noStrike">
                          <a:effectLst/>
                        </a:rPr>
                        <a:t>Model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Accuracy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Recall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F1-Score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AUC</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13279002"/>
                  </a:ext>
                </a:extLst>
              </a:tr>
              <a:tr h="220175">
                <a:tc>
                  <a:txBody>
                    <a:bodyPr/>
                    <a:lstStyle/>
                    <a:p>
                      <a:pPr algn="ctr" fontAlgn="ctr"/>
                      <a:r>
                        <a:rPr lang="en-IN" sz="1100" u="none" strike="noStrike">
                          <a:effectLst/>
                        </a:rPr>
                        <a:t>Logistic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0.69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3850064"/>
                  </a:ext>
                </a:extLst>
              </a:tr>
              <a:tr h="220175">
                <a:tc>
                  <a:txBody>
                    <a:bodyPr/>
                    <a:lstStyle/>
                    <a:p>
                      <a:pPr algn="ctr" fontAlgn="ctr"/>
                      <a:r>
                        <a:rPr lang="en-IN" sz="1100" u="none" strike="noStrike" dirty="0">
                          <a:effectLst/>
                        </a:rPr>
                        <a:t>Decision Tree</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IN" sz="1100" u="none" strike="noStrike" dirty="0">
                          <a:effectLst/>
                        </a:rPr>
                        <a:t>74%</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IN" sz="1100" u="none" strike="noStrike" dirty="0">
                          <a:effectLst/>
                        </a:rPr>
                        <a:t>67%</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IN" sz="1100" u="none" strike="noStrike" dirty="0">
                          <a:effectLst/>
                        </a:rPr>
                        <a:t>61%</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IN" sz="1100" u="none" strike="noStrike" dirty="0">
                          <a:effectLst/>
                        </a:rPr>
                        <a:t>0.72</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extLst>
                  <a:ext uri="{0D108BD9-81ED-4DB2-BD59-A6C34878D82A}">
                    <a16:rowId xmlns:a16="http://schemas.microsoft.com/office/drawing/2014/main" val="1307032487"/>
                  </a:ext>
                </a:extLst>
              </a:tr>
              <a:tr h="220175">
                <a:tc>
                  <a:txBody>
                    <a:bodyPr/>
                    <a:lstStyle/>
                    <a:p>
                      <a:pPr algn="ctr" fontAlgn="ctr"/>
                      <a:r>
                        <a:rPr lang="en-IN" sz="1100" u="none" strike="noStrike">
                          <a:effectLst/>
                        </a:rPr>
                        <a:t>Random Forest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0.65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51224375"/>
                  </a:ext>
                </a:extLst>
              </a:tr>
              <a:tr h="220175">
                <a:tc>
                  <a:txBody>
                    <a:bodyPr/>
                    <a:lstStyle/>
                    <a:p>
                      <a:pPr algn="ctr" fontAlgn="ctr"/>
                      <a:r>
                        <a:rPr lang="en-IN" sz="1100" u="none" strike="noStrike">
                          <a:effectLst/>
                        </a:rPr>
                        <a:t>XGBoost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0.68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68668044"/>
                  </a:ext>
                </a:extLst>
              </a:tr>
            </a:tbl>
          </a:graphicData>
        </a:graphic>
      </p:graphicFrame>
    </p:spTree>
    <p:extLst>
      <p:ext uri="{BB962C8B-B14F-4D97-AF65-F5344CB8AC3E}">
        <p14:creationId xmlns:p14="http://schemas.microsoft.com/office/powerpoint/2010/main" val="4140566735"/>
      </p:ext>
    </p:extLst>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1610</Words>
  <Application>Microsoft Office PowerPoint</Application>
  <PresentationFormat>On-screen Show (16:9)</PresentationFormat>
  <Paragraphs>139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Proxima Nova</vt:lpstr>
      <vt:lpstr>Calibri</vt:lpstr>
      <vt:lpstr>Proxima Nova Semibold</vt:lpstr>
      <vt:lpstr>Slidesgo Final Pages</vt:lpstr>
      <vt:lpstr>PowerPoint Presentation</vt:lpstr>
      <vt:lpstr>Business Objective</vt:lpstr>
      <vt:lpstr>About The Data</vt:lpstr>
      <vt:lpstr>Project Workflow:</vt:lpstr>
      <vt:lpstr>EDA Visualization:</vt:lpstr>
      <vt:lpstr>EDA Visualization:</vt:lpstr>
      <vt:lpstr>Key takeaways From EDA:</vt:lpstr>
      <vt:lpstr>Feature Selection:</vt:lpstr>
      <vt:lpstr>Model Buidling:</vt:lpstr>
      <vt:lpstr>Model Performance and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Infographics</dc:title>
  <dc:creator>Basab</dc:creator>
  <cp:lastModifiedBy>SUBHRADEEP RAY</cp:lastModifiedBy>
  <cp:revision>149</cp:revision>
  <dcterms:modified xsi:type="dcterms:W3CDTF">2021-05-03T20:50:44Z</dcterms:modified>
</cp:coreProperties>
</file>