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87" r:id="rId2"/>
    <p:sldId id="303" r:id="rId3"/>
    <p:sldId id="291" r:id="rId4"/>
    <p:sldId id="294" r:id="rId5"/>
    <p:sldId id="295" r:id="rId6"/>
    <p:sldId id="296" r:id="rId7"/>
    <p:sldId id="297" r:id="rId8"/>
    <p:sldId id="299" r:id="rId9"/>
    <p:sldId id="301" r:id="rId10"/>
    <p:sldId id="292" r:id="rId11"/>
    <p:sldId id="298" r:id="rId12"/>
    <p:sldId id="302" r:id="rId13"/>
    <p:sldId id="304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Proxima Nova Semibold" panose="020B0604020202020204" charset="0"/>
      <p:regular r:id="rId24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7a6f84bc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7a6f84bc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7a6f84bc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7a6f84bc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04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7a6f84bc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7a6f84bc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876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7a6f84bc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7a6f84bc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867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7a6f84bc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7a6f84bc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54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7a6f84bc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7a6f84bc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88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7a6f84bc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7a6f84bc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1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7a6f84bc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7a6f84bc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86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7a6f84bc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7a6f84bc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639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7a6f84bc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7a6f84bc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277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7a6f84bc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7a6f84bc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285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7a6f84bc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7a6f84bc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3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7a6f84bc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7a6f84bc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71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7648AF-22E5-4FD6-BEE1-DA18DDB5B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Google Shape;1650;p46">
            <a:extLst>
              <a:ext uri="{FF2B5EF4-FFF2-40B4-BE49-F238E27FC236}">
                <a16:creationId xmlns:a16="http://schemas.microsoft.com/office/drawing/2014/main" id="{FCA08E65-963C-4DFB-A5C8-41B24237B9E5}"/>
              </a:ext>
            </a:extLst>
          </p:cNvPr>
          <p:cNvSpPr txBox="1">
            <a:spLocks/>
          </p:cNvSpPr>
          <p:nvPr/>
        </p:nvSpPr>
        <p:spPr>
          <a:xfrm>
            <a:off x="70884" y="138589"/>
            <a:ext cx="8796670" cy="62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</a:pPr>
            <a:r>
              <a:rPr lang="en-IN" sz="26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Analyse</a:t>
            </a:r>
            <a:r>
              <a:rPr lang="en-IN" sz="2600" b="1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: </a:t>
            </a:r>
            <a:r>
              <a:rPr lang="en-IN" sz="2600" b="1" dirty="0">
                <a:solidFill>
                  <a:srgbClr val="002060"/>
                </a:solidFill>
                <a:latin typeface="Arial"/>
                <a:cs typeface="Arial"/>
              </a:rPr>
              <a:t>“Who will subscribe to the term deposit?”</a:t>
            </a: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lang="en-IN" sz="26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E8E74-5875-4AEE-B2CA-7CF041845468}"/>
              </a:ext>
            </a:extLst>
          </p:cNvPr>
          <p:cNvSpPr txBox="1"/>
          <p:nvPr/>
        </p:nvSpPr>
        <p:spPr>
          <a:xfrm>
            <a:off x="0" y="4743301"/>
            <a:ext cx="270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2060"/>
                </a:solidFill>
              </a:rPr>
              <a:t>Presenter : </a:t>
            </a:r>
            <a:r>
              <a:rPr lang="en-IN" sz="1100" b="1" dirty="0" err="1">
                <a:solidFill>
                  <a:srgbClr val="002060"/>
                </a:solidFill>
              </a:rPr>
              <a:t>Basabdatta</a:t>
            </a:r>
            <a:r>
              <a:rPr lang="en-IN" sz="1100" b="1" dirty="0">
                <a:solidFill>
                  <a:srgbClr val="002060"/>
                </a:solidFill>
              </a:rPr>
              <a:t> Ray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Feature Selection: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51;p46">
            <a:extLst>
              <a:ext uri="{FF2B5EF4-FFF2-40B4-BE49-F238E27FC236}">
                <a16:creationId xmlns:a16="http://schemas.microsoft.com/office/drawing/2014/main" id="{65FA7E15-7861-4468-BF45-315CC4F41629}"/>
              </a:ext>
            </a:extLst>
          </p:cNvPr>
          <p:cNvSpPr txBox="1">
            <a:spLocks/>
          </p:cNvSpPr>
          <p:nvPr/>
        </p:nvSpPr>
        <p:spPr>
          <a:xfrm>
            <a:off x="524540" y="1269150"/>
            <a:ext cx="8201246" cy="188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1400"/>
              </a:spcBef>
              <a:buFont typeface="Proxima Nova"/>
              <a:buNone/>
            </a:pPr>
            <a:r>
              <a:rPr lang="en-US" sz="12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Using correlation and VIF these are the important features selected for model building:</a:t>
            </a:r>
          </a:p>
          <a:p>
            <a:pPr marL="171450" indent="-171450">
              <a:spcBef>
                <a:spcPts val="1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Dropped 2 features- 'month’ and '</a:t>
            </a:r>
            <a:r>
              <a:rPr lang="en-US" sz="120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day_of_week</a:t>
            </a: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’.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After dropping the correlated features the final selected features are: 'age','job','marital','education','default','housing','loan','contact','duration','campaign','pdays','previous','poutcome','emp.var.rate','cons.price.idx','cons.conf.idx','euribor3m','nr.employed'</a:t>
            </a:r>
            <a:endParaRPr lang="en-US" sz="120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77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6"/>
          <p:cNvSpPr txBox="1">
            <a:spLocks noGrp="1"/>
          </p:cNvSpPr>
          <p:nvPr>
            <p:ph type="title" idx="4294967295"/>
          </p:nvPr>
        </p:nvSpPr>
        <p:spPr>
          <a:xfrm>
            <a:off x="822251" y="132488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Model Buidling: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51;p46">
            <a:extLst>
              <a:ext uri="{FF2B5EF4-FFF2-40B4-BE49-F238E27FC236}">
                <a16:creationId xmlns:a16="http://schemas.microsoft.com/office/drawing/2014/main" id="{65FA7E15-7861-4468-BF45-315CC4F41629}"/>
              </a:ext>
            </a:extLst>
          </p:cNvPr>
          <p:cNvSpPr txBox="1">
            <a:spLocks/>
          </p:cNvSpPr>
          <p:nvPr/>
        </p:nvSpPr>
        <p:spPr>
          <a:xfrm>
            <a:off x="471377" y="772633"/>
            <a:ext cx="8201246" cy="423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1400"/>
              </a:spcBef>
              <a:buFont typeface="Proxima Nova"/>
              <a:buNone/>
            </a:pPr>
            <a:r>
              <a:rPr lang="en-US" sz="12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Model building: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As this is a Binary classification problem I built the model with Logistic Regression, Decision Tree, Random Forest and KNN algorithms and then finally based on different evaluation metrics I compared these models.</a:t>
            </a:r>
          </a:p>
          <a:p>
            <a:pPr marL="0" indent="0">
              <a:spcBef>
                <a:spcPts val="400"/>
              </a:spcBef>
              <a:buNone/>
            </a:pPr>
            <a:endParaRPr lang="en-US" sz="120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2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2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2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2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2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E84284-E40C-4535-B116-8E6A2A8DB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68967"/>
              </p:ext>
            </p:extLst>
          </p:nvPr>
        </p:nvGraphicFramePr>
        <p:xfrm>
          <a:off x="765544" y="2282831"/>
          <a:ext cx="7563292" cy="1622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6188">
                  <a:extLst>
                    <a:ext uri="{9D8B030D-6E8A-4147-A177-3AD203B41FA5}">
                      <a16:colId xmlns:a16="http://schemas.microsoft.com/office/drawing/2014/main" val="3942494113"/>
                    </a:ext>
                  </a:extLst>
                </a:gridCol>
                <a:gridCol w="1491723">
                  <a:extLst>
                    <a:ext uri="{9D8B030D-6E8A-4147-A177-3AD203B41FA5}">
                      <a16:colId xmlns:a16="http://schemas.microsoft.com/office/drawing/2014/main" val="338758094"/>
                    </a:ext>
                  </a:extLst>
                </a:gridCol>
                <a:gridCol w="3376001">
                  <a:extLst>
                    <a:ext uri="{9D8B030D-6E8A-4147-A177-3AD203B41FA5}">
                      <a16:colId xmlns:a16="http://schemas.microsoft.com/office/drawing/2014/main" val="3349958759"/>
                    </a:ext>
                  </a:extLst>
                </a:gridCol>
                <a:gridCol w="1439380">
                  <a:extLst>
                    <a:ext uri="{9D8B030D-6E8A-4147-A177-3AD203B41FA5}">
                      <a16:colId xmlns:a16="http://schemas.microsoft.com/office/drawing/2014/main" val="2915089075"/>
                    </a:ext>
                  </a:extLst>
                </a:gridCol>
              </a:tblGrid>
              <a:tr h="39303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Model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Accuracy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Recall (Positive class)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F1-Score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1900321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Logistic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88%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78%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60%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37178399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DT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88%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82%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62%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009480894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RF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90%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75%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62%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75167029"/>
                  </a:ext>
                </a:extLst>
              </a:tr>
              <a:tr h="31696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KNN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86%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69%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 dirty="0">
                          <a:effectLst/>
                        </a:rPr>
                        <a:t>54%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7696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56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6"/>
          <p:cNvSpPr txBox="1">
            <a:spLocks noGrp="1"/>
          </p:cNvSpPr>
          <p:nvPr>
            <p:ph type="title" idx="4294967295"/>
          </p:nvPr>
        </p:nvSpPr>
        <p:spPr>
          <a:xfrm>
            <a:off x="822251" y="132488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Model Performance and Evaluation: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51;p46">
            <a:extLst>
              <a:ext uri="{FF2B5EF4-FFF2-40B4-BE49-F238E27FC236}">
                <a16:creationId xmlns:a16="http://schemas.microsoft.com/office/drawing/2014/main" id="{65FA7E15-7861-4468-BF45-315CC4F41629}"/>
              </a:ext>
            </a:extLst>
          </p:cNvPr>
          <p:cNvSpPr txBox="1">
            <a:spLocks/>
          </p:cNvSpPr>
          <p:nvPr/>
        </p:nvSpPr>
        <p:spPr>
          <a:xfrm>
            <a:off x="471377" y="1091610"/>
            <a:ext cx="8201246" cy="391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US" sz="12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Aim Of The Model Is: </a:t>
            </a: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As per the given requirement the </a:t>
            </a:r>
            <a:r>
              <a:rPr lang="en-IN" sz="1200" dirty="0">
                <a:solidFill>
                  <a:srgbClr val="FFFFFF"/>
                </a:solidFill>
                <a:latin typeface="Arial"/>
                <a:cs typeface="Arial"/>
              </a:rPr>
              <a:t>focus should be more on the customers that closely resembles the profile of the positive class, </a:t>
            </a:r>
            <a:r>
              <a:rPr lang="en-IN" sz="1200" dirty="0" err="1">
                <a:solidFill>
                  <a:srgbClr val="FFFFFF"/>
                </a:solidFill>
                <a:latin typeface="Arial"/>
                <a:cs typeface="Arial"/>
              </a:rPr>
              <a:t>i.e</a:t>
            </a:r>
            <a:r>
              <a:rPr lang="en-IN" sz="1200" dirty="0">
                <a:solidFill>
                  <a:srgbClr val="FFFFFF"/>
                </a:solidFill>
                <a:latin typeface="Arial"/>
                <a:cs typeface="Arial"/>
              </a:rPr>
              <a:t> the customers who opted for the TD. Hence, I have tried to maximize the correct predictions for the positive class here. So, maximizing ‘</a:t>
            </a:r>
            <a:r>
              <a:rPr lang="en-IN" sz="1200" b="1" dirty="0">
                <a:solidFill>
                  <a:srgbClr val="FFFFFF"/>
                </a:solidFill>
                <a:latin typeface="Arial"/>
                <a:cs typeface="Arial"/>
              </a:rPr>
              <a:t>Recall’</a:t>
            </a:r>
            <a:r>
              <a:rPr lang="en-IN" sz="1200" dirty="0">
                <a:solidFill>
                  <a:srgbClr val="FFFFFF"/>
                </a:solidFill>
                <a:latin typeface="Arial"/>
                <a:cs typeface="Arial"/>
              </a:rPr>
              <a:t> is the goal. Whichever model is able to predict the positive class accurately will be the best model of all. </a:t>
            </a:r>
            <a:endParaRPr lang="en-US" sz="120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2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2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Model Evaluation Metrics For This Problem Is : Recall And Accuracy 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Among all the models Decision Tree model is giving the highest Recall after doing hyper parameter tuning and the accuracy is also good in comparison to other models.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Out of total predictions 88% of the predictions are accurately done by this model. Hence accuracy is high.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Out of total actual positive classes 82% of the time DT model is accurately predicting those as positive class. Hence Recall is also high here.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So we can consider it as a good model for this given dataset.</a:t>
            </a:r>
          </a:p>
          <a:p>
            <a:pPr marL="171450" indent="-171450">
              <a:spcBef>
                <a:spcPts val="400"/>
              </a:spcBef>
            </a:pPr>
            <a:endParaRPr lang="en-US" sz="120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71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6"/>
          <p:cNvSpPr txBox="1">
            <a:spLocks noGrp="1"/>
          </p:cNvSpPr>
          <p:nvPr>
            <p:ph type="title" idx="4294967295"/>
          </p:nvPr>
        </p:nvSpPr>
        <p:spPr>
          <a:xfrm>
            <a:off x="808074" y="2266088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03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6"/>
          <p:cNvSpPr txBox="1">
            <a:spLocks noGrp="1"/>
          </p:cNvSpPr>
          <p:nvPr>
            <p:ph type="title" idx="4294967295"/>
          </p:nvPr>
        </p:nvSpPr>
        <p:spPr>
          <a:xfrm>
            <a:off x="772632" y="193241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Business Objective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46"/>
          <p:cNvSpPr txBox="1">
            <a:spLocks noGrp="1"/>
          </p:cNvSpPr>
          <p:nvPr>
            <p:ph type="body" idx="4294967295"/>
          </p:nvPr>
        </p:nvSpPr>
        <p:spPr>
          <a:xfrm>
            <a:off x="630865" y="775413"/>
            <a:ext cx="7882270" cy="4257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endParaRPr lang="en-IN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IN" dirty="0">
                <a:solidFill>
                  <a:srgbClr val="FFFFFF"/>
                </a:solidFill>
                <a:latin typeface="Arial"/>
                <a:cs typeface="Arial"/>
              </a:rPr>
              <a:t>A Portuguese Banking Institution needs to understand which of their existing customers are most likely to invest in a term deposit. They launched a tele-marketing campaign to run an experiment on approx. 41000 customers and analyse the differences between the ones who do opt for a TD and the ones who do not.</a:t>
            </a:r>
            <a:endParaRPr lang="en-US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lang="en-IN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71450" indent="-171450">
              <a:spcBef>
                <a:spcPts val="400"/>
              </a:spcBef>
            </a:pPr>
            <a:r>
              <a:rPr lang="en-IN" dirty="0">
                <a:solidFill>
                  <a:srgbClr val="FFFFFF"/>
                </a:solidFill>
                <a:latin typeface="Arial"/>
                <a:cs typeface="Arial"/>
              </a:rPr>
              <a:t>As a data analyst I need to discover the differences between the 2 profile of the customers - customers who agree to procure a TD and customers who do not. </a:t>
            </a:r>
          </a:p>
          <a:p>
            <a:pPr marL="171450" indent="-171450">
              <a:spcBef>
                <a:spcPts val="400"/>
              </a:spcBef>
            </a:pPr>
            <a:r>
              <a:rPr lang="en-IN" dirty="0">
                <a:solidFill>
                  <a:srgbClr val="FFFFFF"/>
                </a:solidFill>
                <a:latin typeface="Arial"/>
                <a:cs typeface="Arial"/>
              </a:rPr>
              <a:t>The aim is to identify the potential customers and focus more the customers that closely resemble the profile of the positive class. (Positive class = customers who agree to procure a TD and Negative class = customers who do not agree to procure a TD )</a:t>
            </a:r>
          </a:p>
          <a:p>
            <a:pPr marL="0" indent="0">
              <a:spcBef>
                <a:spcPts val="400"/>
              </a:spcBef>
              <a:buNone/>
            </a:pPr>
            <a:endParaRPr lang="en-IN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Impact:</a:t>
            </a:r>
          </a:p>
          <a:p>
            <a:pPr marL="171450" indent="-171450">
              <a:spcBef>
                <a:spcPts val="400"/>
              </a:spcBef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Accurate target customer segmentation will help in achieving growth. </a:t>
            </a:r>
            <a:endParaRPr lang="en-US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71450" indent="-171450">
              <a:spcBef>
                <a:spcPts val="400"/>
              </a:spcBef>
            </a:pPr>
            <a:r>
              <a:rPr lang="en-IN" dirty="0">
                <a:solidFill>
                  <a:srgbClr val="FFFFFF"/>
                </a:solidFill>
                <a:latin typeface="Arial"/>
                <a:cs typeface="Arial"/>
              </a:rPr>
              <a:t>Discover potential markets and 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 insights into the competitive market. </a:t>
            </a:r>
          </a:p>
          <a:p>
            <a:pPr marL="171450" indent="-171450">
              <a:spcBef>
                <a:spcPts val="400"/>
              </a:spcBef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Develop or improve products to meet customer needs.</a:t>
            </a:r>
            <a:endParaRPr lang="en-US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71450" indent="-171450">
              <a:spcBef>
                <a:spcPts val="400"/>
              </a:spcBef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Maximize profit.</a:t>
            </a:r>
          </a:p>
          <a:p>
            <a:pPr marL="171450" indent="-171450">
              <a:spcBef>
                <a:spcPts val="400"/>
              </a:spcBef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will also help to meet the strategic goals for a particular product/service (here it is TD).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IN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24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6"/>
          <p:cNvSpPr txBox="1">
            <a:spLocks noGrp="1"/>
          </p:cNvSpPr>
          <p:nvPr>
            <p:ph type="title" idx="4294967295"/>
          </p:nvPr>
        </p:nvSpPr>
        <p:spPr>
          <a:xfrm>
            <a:off x="914400" y="146003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The Data: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46"/>
          <p:cNvSpPr txBox="1">
            <a:spLocks noGrp="1"/>
          </p:cNvSpPr>
          <p:nvPr>
            <p:ph type="body" idx="4294967295"/>
          </p:nvPr>
        </p:nvSpPr>
        <p:spPr>
          <a:xfrm>
            <a:off x="914400" y="968861"/>
            <a:ext cx="7315200" cy="4028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Independent features/variables: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'age','job','marital','education','housing','loan','contact','month','day_of_week','duration','campaign','pdays','previous','poutcome','emp.var.rate','cons.price.idx','cons.conf.idx','euribor3m','nr.employed’</a:t>
            </a:r>
            <a:endParaRPr lang="en" sz="1200" b="1" dirty="0">
              <a:solidFill>
                <a:srgbClr val="869FB2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" sz="12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Dependent/Target variable: </a:t>
            </a:r>
            <a:endParaRPr sz="12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IN" sz="1200" dirty="0">
                <a:solidFill>
                  <a:srgbClr val="FFFFFF"/>
                </a:solidFill>
                <a:latin typeface="Arial"/>
                <a:cs typeface="Arial"/>
              </a:rPr>
              <a:t> = ‘yes’, Positive class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IN" sz="1200" dirty="0">
                <a:solidFill>
                  <a:srgbClr val="FFFFFF"/>
                </a:solidFill>
                <a:latin typeface="Arial"/>
                <a:cs typeface="Arial"/>
              </a:rPr>
              <a:t> = ‘no’, Negative class</a:t>
            </a:r>
            <a:endParaRPr lang="en-IN" sz="12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FontTx/>
              <a:buChar char="-"/>
            </a:pPr>
            <a:endParaRPr sz="12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869FB2"/>
                </a:solidFill>
                <a:latin typeface="Arial"/>
                <a:cs typeface="Arial"/>
                <a:sym typeface="Arial"/>
              </a:rPr>
              <a:t>Shape of the dataset: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Total 41188 rows 20 columns including the target feature.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869FB2"/>
                </a:solidFill>
                <a:latin typeface="Arial"/>
                <a:cs typeface="Arial"/>
                <a:sym typeface="Arial"/>
              </a:rPr>
              <a:t>Data types: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869FB2"/>
                </a:solidFill>
                <a:latin typeface="Arial"/>
                <a:cs typeface="Arial"/>
                <a:sym typeface="Arial"/>
              </a:rPr>
              <a:t>- </a:t>
            </a: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Out of total 20 columns there are 10 categorical columns and the rest are numerical. To handle the categorical columns according to their types (Nominal, Ordinal) I have used One-hot encoding, Label encoding technique etc.</a:t>
            </a:r>
          </a:p>
        </p:txBody>
      </p:sp>
    </p:spTree>
    <p:extLst>
      <p:ext uri="{BB962C8B-B14F-4D97-AF65-F5344CB8AC3E}">
        <p14:creationId xmlns:p14="http://schemas.microsoft.com/office/powerpoint/2010/main" val="219903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6"/>
          <p:cNvSpPr txBox="1">
            <a:spLocks noGrp="1"/>
          </p:cNvSpPr>
          <p:nvPr>
            <p:ph type="title" idx="4294967295"/>
          </p:nvPr>
        </p:nvSpPr>
        <p:spPr>
          <a:xfrm>
            <a:off x="744279" y="153090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EDA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46"/>
          <p:cNvSpPr txBox="1">
            <a:spLocks noGrp="1"/>
          </p:cNvSpPr>
          <p:nvPr>
            <p:ph type="body" idx="4294967295"/>
          </p:nvPr>
        </p:nvSpPr>
        <p:spPr>
          <a:xfrm>
            <a:off x="425302" y="1201092"/>
            <a:ext cx="3650401" cy="3789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Univariate Analysis: ‘y’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What proportion of the customers responded positive to the campaign:</a:t>
            </a:r>
            <a:endParaRPr sz="12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 of total 41188 customers only 11.27% responded positive to opt for the TD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customer response proportion looks imbalanced. 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will handle this imbalanced data by using up-sampling or over-sampling technique like SMOTE 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will apply up-sampling technique on the minority class (</a:t>
            </a:r>
            <a:r>
              <a:rPr lang="en-US" sz="12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i.e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positive class) to make it more balanced.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78568-AF4C-432A-9B62-961E26B81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46401"/>
            <a:ext cx="4048125" cy="29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1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6"/>
          <p:cNvSpPr txBox="1">
            <a:spLocks noGrp="1"/>
          </p:cNvSpPr>
          <p:nvPr>
            <p:ph type="title" idx="4294967295"/>
          </p:nvPr>
        </p:nvSpPr>
        <p:spPr>
          <a:xfrm>
            <a:off x="800986" y="179916"/>
            <a:ext cx="7315200" cy="444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EDA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46"/>
          <p:cNvSpPr txBox="1">
            <a:spLocks noGrp="1"/>
          </p:cNvSpPr>
          <p:nvPr>
            <p:ph type="body" idx="4294967295"/>
          </p:nvPr>
        </p:nvSpPr>
        <p:spPr>
          <a:xfrm>
            <a:off x="127591" y="825328"/>
            <a:ext cx="4678325" cy="4225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en-IN" b="1" dirty="0">
                <a:solidFill>
                  <a:srgbClr val="869FB2"/>
                </a:solidFill>
                <a:latin typeface="Arial"/>
                <a:cs typeface="Arial"/>
              </a:rPr>
              <a:t>Univariate </a:t>
            </a:r>
            <a:r>
              <a:rPr lang="en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Analysis: ’</a:t>
            </a:r>
            <a:r>
              <a:rPr lang="en-IN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duration’</a:t>
            </a:r>
          </a:p>
          <a:p>
            <a:pPr marL="171450" indent="-171450">
              <a:spcBef>
                <a:spcPts val="1400"/>
              </a:spcBef>
            </a:pPr>
            <a:r>
              <a:rPr lang="en-IN" dirty="0">
                <a:solidFill>
                  <a:srgbClr val="FFFFFF"/>
                </a:solidFill>
                <a:latin typeface="Arial"/>
                <a:cs typeface="Arial"/>
              </a:rPr>
              <a:t>The boxplot implies the distribution of the Last contact duration, in seconds.</a:t>
            </a:r>
          </a:p>
          <a:p>
            <a:pPr marL="171450" indent="-171450">
              <a:spcBef>
                <a:spcPts val="1400"/>
              </a:spcBef>
            </a:pPr>
            <a:r>
              <a:rPr lang="en-I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The 25% of the contact duration is approximately below 40seconds. </a:t>
            </a:r>
          </a:p>
          <a:p>
            <a:pPr marL="171450" indent="-171450">
              <a:spcBef>
                <a:spcPts val="1400"/>
              </a:spcBef>
            </a:pPr>
            <a:r>
              <a:rPr lang="en-I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The 50% of the contact duration is approximately of 40-50seconds.</a:t>
            </a:r>
          </a:p>
          <a:p>
            <a:pPr marL="171450" indent="-171450">
              <a:spcBef>
                <a:spcPts val="1400"/>
              </a:spcBef>
            </a:pPr>
            <a:r>
              <a:rPr lang="en-I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The 75% of the contact duration is approximately below 60seconds.  </a:t>
            </a:r>
          </a:p>
          <a:p>
            <a:pPr marL="171450" indent="-171450">
              <a:spcBef>
                <a:spcPts val="1400"/>
              </a:spcBef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 points above the upper bound whisker shows that there are many calls where the communication duration was much more higher than the usual duration.</a:t>
            </a:r>
          </a:p>
          <a:p>
            <a:pPr marL="171450" indent="-171450">
              <a:spcBef>
                <a:spcPts val="1400"/>
              </a:spcBef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look like being outliers. But we will check using IQR if these are mild outliers or major outliers. And according to that we need to treat those outliers.</a:t>
            </a:r>
          </a:p>
          <a:p>
            <a:pPr marL="171450" indent="-171450">
              <a:spcBef>
                <a:spcPts val="400"/>
              </a:spcBef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For such high duration contacts we need to check the respective respond if it was positive or not.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A9BD4-D432-4B80-BDBE-C14A673F1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25"/>
          <a:stretch/>
        </p:blipFill>
        <p:spPr>
          <a:xfrm>
            <a:off x="5125006" y="825328"/>
            <a:ext cx="37575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3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6"/>
          <p:cNvSpPr txBox="1">
            <a:spLocks noGrp="1"/>
          </p:cNvSpPr>
          <p:nvPr>
            <p:ph type="title" idx="4294967295"/>
          </p:nvPr>
        </p:nvSpPr>
        <p:spPr>
          <a:xfrm>
            <a:off x="800986" y="203372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EDA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46"/>
          <p:cNvSpPr txBox="1">
            <a:spLocks noGrp="1"/>
          </p:cNvSpPr>
          <p:nvPr>
            <p:ph type="body" idx="4294967295"/>
          </p:nvPr>
        </p:nvSpPr>
        <p:spPr>
          <a:xfrm>
            <a:off x="205563" y="1044869"/>
            <a:ext cx="3983665" cy="3697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Univariate Analysis: ‘Age’</a:t>
            </a:r>
            <a:endParaRPr sz="12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It seems for the distribution of ‘age’ data that Age is not normally distributed across the dataset.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Customers of age above 80 were also contacted as part of this campaign. But taking new financial decision (like opening a new TD account) at this high age is rare scenario.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So here for this dataset, 80 years or older may not be a good representation of this dataset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Furthermore, there is a threshold at which children (below 18) re too young to be replying to the campaign, which we can see is also a part of this data.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Most of the target customers for this campaign are of age between 27-40 approximately.</a:t>
            </a:r>
          </a:p>
          <a:p>
            <a:pPr marL="171450" indent="-171450">
              <a:spcBef>
                <a:spcPts val="400"/>
              </a:spcBef>
            </a:pPr>
            <a:endParaRPr lang="en-US" sz="120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DBFA0-26EC-490C-99B8-9AC7B0085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0" r="1663"/>
          <a:stretch/>
        </p:blipFill>
        <p:spPr>
          <a:xfrm>
            <a:off x="4189228" y="1559662"/>
            <a:ext cx="4820093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6"/>
          <p:cNvSpPr txBox="1">
            <a:spLocks noGrp="1"/>
          </p:cNvSpPr>
          <p:nvPr>
            <p:ph type="title" idx="4294967295"/>
          </p:nvPr>
        </p:nvSpPr>
        <p:spPr>
          <a:xfrm>
            <a:off x="800986" y="203372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EDA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46"/>
          <p:cNvSpPr txBox="1">
            <a:spLocks noGrp="1"/>
          </p:cNvSpPr>
          <p:nvPr>
            <p:ph type="body" idx="4294967295"/>
          </p:nvPr>
        </p:nvSpPr>
        <p:spPr>
          <a:xfrm>
            <a:off x="524540" y="1108166"/>
            <a:ext cx="3886200" cy="3831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Bivariate analysis: 'marital’ vs ‘y’</a:t>
            </a:r>
          </a:p>
          <a:p>
            <a:pPr marL="171450" indent="-171450">
              <a:spcBef>
                <a:spcPts val="1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‘marital’ feature has total 3 categories present – ‘divorced’, ‘married’ and ‘single’</a:t>
            </a:r>
            <a:endParaRPr sz="120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The count plot shows that mostly married and single people have opting for the TD.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Divorced people are contacted less in comparison to the other 2 categories and they opted less as well. 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It seems single people were also contacted less in number than the married people, but proportion-wise they have responded a little higher than the married people.</a:t>
            </a:r>
          </a:p>
          <a:p>
            <a:pPr marL="171450" indent="-171450">
              <a:spcBef>
                <a:spcPts val="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So single people may be crucial contributors to opt for a TD.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44750-3C49-475C-BB7B-8C416734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95" y="1392311"/>
            <a:ext cx="3886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6"/>
          <p:cNvSpPr txBox="1">
            <a:spLocks noGrp="1"/>
          </p:cNvSpPr>
          <p:nvPr>
            <p:ph type="title" idx="4294967295"/>
          </p:nvPr>
        </p:nvSpPr>
        <p:spPr>
          <a:xfrm>
            <a:off x="800986" y="203372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EDA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46"/>
          <p:cNvSpPr txBox="1">
            <a:spLocks noGrp="1"/>
          </p:cNvSpPr>
          <p:nvPr>
            <p:ph type="body" idx="4294967295"/>
          </p:nvPr>
        </p:nvSpPr>
        <p:spPr>
          <a:xfrm>
            <a:off x="466725" y="1376030"/>
            <a:ext cx="3886200" cy="2041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Bivariate analysis: ‘loan’ vs ‘y’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- From the count plot It is clear that people who do not have personal loan are likely to opt for the TD.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- There are few people with loan who also opted for the TD but they are less in numbers </a:t>
            </a:r>
            <a:r>
              <a:rPr lang="en-US" sz="120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wrt</a:t>
            </a: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the 1st category.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63AAE-7613-4F95-B68C-20BBE3D50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7"/>
          <a:stretch/>
        </p:blipFill>
        <p:spPr>
          <a:xfrm>
            <a:off x="4572000" y="1372043"/>
            <a:ext cx="4423144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6"/>
          <p:cNvSpPr txBox="1">
            <a:spLocks noGrp="1"/>
          </p:cNvSpPr>
          <p:nvPr>
            <p:ph type="title" idx="4294967295"/>
          </p:nvPr>
        </p:nvSpPr>
        <p:spPr>
          <a:xfrm>
            <a:off x="737190" y="11036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EDA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46"/>
          <p:cNvSpPr txBox="1">
            <a:spLocks noGrp="1"/>
          </p:cNvSpPr>
          <p:nvPr>
            <p:ph type="body" idx="4294967295"/>
          </p:nvPr>
        </p:nvSpPr>
        <p:spPr>
          <a:xfrm>
            <a:off x="57150" y="1393943"/>
            <a:ext cx="3409064" cy="3156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Bivariate analysis: ‘education’ vs ‘y’</a:t>
            </a:r>
          </a:p>
          <a:p>
            <a:pPr marL="171450" indent="-171450">
              <a:spcBef>
                <a:spcPts val="1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From the graph it shows that students with education background like 'high school' and 'university degree' are most likely to opt for the TD</a:t>
            </a:r>
          </a:p>
          <a:p>
            <a:pPr marL="171450" indent="-171450">
              <a:spcBef>
                <a:spcPts val="14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So students can be a good target customer segment for the TD.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FontTx/>
              <a:buChar char="-"/>
            </a:pPr>
            <a:endParaRPr lang="en-US" sz="120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DBF79-60E9-4B8E-86F8-D43C9C396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251" y="1393943"/>
            <a:ext cx="5216599" cy="34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5477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1284</Words>
  <Application>Microsoft Office PowerPoint</Application>
  <PresentationFormat>On-screen Show (16:9)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Proxima Nova</vt:lpstr>
      <vt:lpstr>Calibri</vt:lpstr>
      <vt:lpstr>Proxima Nova Semibold</vt:lpstr>
      <vt:lpstr>Slidesgo Final Pages</vt:lpstr>
      <vt:lpstr>PowerPoint Presentation</vt:lpstr>
      <vt:lpstr>Business Objective</vt:lpstr>
      <vt:lpstr>About The Data:</vt:lpstr>
      <vt:lpstr>EDA:</vt:lpstr>
      <vt:lpstr>EDA:</vt:lpstr>
      <vt:lpstr>EDA:</vt:lpstr>
      <vt:lpstr>EDA:</vt:lpstr>
      <vt:lpstr>EDA:</vt:lpstr>
      <vt:lpstr>EDA:</vt:lpstr>
      <vt:lpstr>Feature Selection:</vt:lpstr>
      <vt:lpstr>Model Buidling:</vt:lpstr>
      <vt:lpstr>Model Performance and Evaluation: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Infographics</dc:title>
  <dc:creator>Basab</dc:creator>
  <cp:lastModifiedBy>SUBHRADEEP RAY</cp:lastModifiedBy>
  <cp:revision>66</cp:revision>
  <dcterms:modified xsi:type="dcterms:W3CDTF">2021-04-26T07:49:15Z</dcterms:modified>
</cp:coreProperties>
</file>