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5"/>
  </p:notesMasterIdLst>
  <p:sldIdLst>
    <p:sldId id="287" r:id="rId2"/>
    <p:sldId id="303" r:id="rId3"/>
    <p:sldId id="291" r:id="rId4"/>
    <p:sldId id="305" r:id="rId5"/>
    <p:sldId id="294" r:id="rId6"/>
    <p:sldId id="309" r:id="rId7"/>
    <p:sldId id="307" r:id="rId8"/>
    <p:sldId id="310" r:id="rId9"/>
    <p:sldId id="311" r:id="rId10"/>
    <p:sldId id="306" r:id="rId11"/>
    <p:sldId id="308" r:id="rId12"/>
    <p:sldId id="292" r:id="rId13"/>
    <p:sldId id="304" r:id="rId14"/>
  </p:sldIdLst>
  <p:sldSz cx="9144000" cy="5143500" type="screen16x9"/>
  <p:notesSz cx="6858000" cy="9144000"/>
  <p:embeddedFontLst>
    <p:embeddedFont>
      <p:font typeface="Proxima Nova" panose="020B0604020202020204" charset="0"/>
      <p:regular r:id="rId16"/>
      <p:bold r:id="rId17"/>
      <p:italic r:id="rId18"/>
      <p:boldItalic r:id="rId19"/>
    </p:embeddedFont>
    <p:embeddedFont>
      <p:font typeface="Proxima Nova Semibold" panose="020B0604020202020204" charset="0"/>
      <p:regular r:id="rId20"/>
      <p:bold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6"/>
        <p:cNvGrpSpPr/>
        <p:nvPr/>
      </p:nvGrpSpPr>
      <p:grpSpPr>
        <a:xfrm>
          <a:off x="0" y="0"/>
          <a:ext cx="0" cy="0"/>
          <a:chOff x="0" y="0"/>
          <a:chExt cx="0" cy="0"/>
        </a:xfrm>
      </p:grpSpPr>
      <p:sp>
        <p:nvSpPr>
          <p:cNvPr id="1647" name="Google Shape;1647;g97a6f84bc1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8" name="Google Shape;1648;g97a6f84bc1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6"/>
        <p:cNvGrpSpPr/>
        <p:nvPr/>
      </p:nvGrpSpPr>
      <p:grpSpPr>
        <a:xfrm>
          <a:off x="0" y="0"/>
          <a:ext cx="0" cy="0"/>
          <a:chOff x="0" y="0"/>
          <a:chExt cx="0" cy="0"/>
        </a:xfrm>
      </p:grpSpPr>
      <p:sp>
        <p:nvSpPr>
          <p:cNvPr id="1647" name="Google Shape;1647;g97a6f84bc1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8" name="Google Shape;1648;g97a6f84bc1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2447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6"/>
        <p:cNvGrpSpPr/>
        <p:nvPr/>
      </p:nvGrpSpPr>
      <p:grpSpPr>
        <a:xfrm>
          <a:off x="0" y="0"/>
          <a:ext cx="0" cy="0"/>
          <a:chOff x="0" y="0"/>
          <a:chExt cx="0" cy="0"/>
        </a:xfrm>
      </p:grpSpPr>
      <p:sp>
        <p:nvSpPr>
          <p:cNvPr id="1647" name="Google Shape;1647;g97a6f84bc1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8" name="Google Shape;1648;g97a6f84bc1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0449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6"/>
        <p:cNvGrpSpPr/>
        <p:nvPr/>
      </p:nvGrpSpPr>
      <p:grpSpPr>
        <a:xfrm>
          <a:off x="0" y="0"/>
          <a:ext cx="0" cy="0"/>
          <a:chOff x="0" y="0"/>
          <a:chExt cx="0" cy="0"/>
        </a:xfrm>
      </p:grpSpPr>
      <p:sp>
        <p:nvSpPr>
          <p:cNvPr id="1647" name="Google Shape;1647;g97a6f84bc1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8" name="Google Shape;1648;g97a6f84bc1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804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6"/>
        <p:cNvGrpSpPr/>
        <p:nvPr/>
      </p:nvGrpSpPr>
      <p:grpSpPr>
        <a:xfrm>
          <a:off x="0" y="0"/>
          <a:ext cx="0" cy="0"/>
          <a:chOff x="0" y="0"/>
          <a:chExt cx="0" cy="0"/>
        </a:xfrm>
      </p:grpSpPr>
      <p:sp>
        <p:nvSpPr>
          <p:cNvPr id="1647" name="Google Shape;1647;g97a6f84bc1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8" name="Google Shape;1648;g97a6f84bc1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5549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6"/>
        <p:cNvGrpSpPr/>
        <p:nvPr/>
      </p:nvGrpSpPr>
      <p:grpSpPr>
        <a:xfrm>
          <a:off x="0" y="0"/>
          <a:ext cx="0" cy="0"/>
          <a:chOff x="0" y="0"/>
          <a:chExt cx="0" cy="0"/>
        </a:xfrm>
      </p:grpSpPr>
      <p:sp>
        <p:nvSpPr>
          <p:cNvPr id="1647" name="Google Shape;1647;g97a6f84bc1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8" name="Google Shape;1648;g97a6f84bc1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9881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6"/>
        <p:cNvGrpSpPr/>
        <p:nvPr/>
      </p:nvGrpSpPr>
      <p:grpSpPr>
        <a:xfrm>
          <a:off x="0" y="0"/>
          <a:ext cx="0" cy="0"/>
          <a:chOff x="0" y="0"/>
          <a:chExt cx="0" cy="0"/>
        </a:xfrm>
      </p:grpSpPr>
      <p:sp>
        <p:nvSpPr>
          <p:cNvPr id="1647" name="Google Shape;1647;g97a6f84bc1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8" name="Google Shape;1648;g97a6f84bc1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212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6"/>
        <p:cNvGrpSpPr/>
        <p:nvPr/>
      </p:nvGrpSpPr>
      <p:grpSpPr>
        <a:xfrm>
          <a:off x="0" y="0"/>
          <a:ext cx="0" cy="0"/>
          <a:chOff x="0" y="0"/>
          <a:chExt cx="0" cy="0"/>
        </a:xfrm>
      </p:grpSpPr>
      <p:sp>
        <p:nvSpPr>
          <p:cNvPr id="1647" name="Google Shape;1647;g97a6f84bc1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8" name="Google Shape;1648;g97a6f84bc1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3480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6"/>
        <p:cNvGrpSpPr/>
        <p:nvPr/>
      </p:nvGrpSpPr>
      <p:grpSpPr>
        <a:xfrm>
          <a:off x="0" y="0"/>
          <a:ext cx="0" cy="0"/>
          <a:chOff x="0" y="0"/>
          <a:chExt cx="0" cy="0"/>
        </a:xfrm>
      </p:grpSpPr>
      <p:sp>
        <p:nvSpPr>
          <p:cNvPr id="1647" name="Google Shape;1647;g97a6f84bc1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8" name="Google Shape;1648;g97a6f84bc1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0868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6"/>
        <p:cNvGrpSpPr/>
        <p:nvPr/>
      </p:nvGrpSpPr>
      <p:grpSpPr>
        <a:xfrm>
          <a:off x="0" y="0"/>
          <a:ext cx="0" cy="0"/>
          <a:chOff x="0" y="0"/>
          <a:chExt cx="0" cy="0"/>
        </a:xfrm>
      </p:grpSpPr>
      <p:sp>
        <p:nvSpPr>
          <p:cNvPr id="1647" name="Google Shape;1647;g97a6f84bc1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8" name="Google Shape;1648;g97a6f84bc1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0453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6"/>
        <p:cNvGrpSpPr/>
        <p:nvPr/>
      </p:nvGrpSpPr>
      <p:grpSpPr>
        <a:xfrm>
          <a:off x="0" y="0"/>
          <a:ext cx="0" cy="0"/>
          <a:chOff x="0" y="0"/>
          <a:chExt cx="0" cy="0"/>
        </a:xfrm>
      </p:grpSpPr>
      <p:sp>
        <p:nvSpPr>
          <p:cNvPr id="1647" name="Google Shape;1647;g97a6f84bc1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8" name="Google Shape;1648;g97a6f84bc1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4345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6"/>
        <p:cNvGrpSpPr/>
        <p:nvPr/>
      </p:nvGrpSpPr>
      <p:grpSpPr>
        <a:xfrm>
          <a:off x="0" y="0"/>
          <a:ext cx="0" cy="0"/>
          <a:chOff x="0" y="0"/>
          <a:chExt cx="0" cy="0"/>
        </a:xfrm>
      </p:grpSpPr>
      <p:sp>
        <p:nvSpPr>
          <p:cNvPr id="1647" name="Google Shape;1647;g97a6f84bc1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8" name="Google Shape;1648;g97a6f84bc1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6197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6"/>
        <p:cNvGrpSpPr/>
        <p:nvPr/>
      </p:nvGrpSpPr>
      <p:grpSpPr>
        <a:xfrm>
          <a:off x="0" y="0"/>
          <a:ext cx="0" cy="0"/>
          <a:chOff x="0" y="0"/>
          <a:chExt cx="0" cy="0"/>
        </a:xfrm>
      </p:grpSpPr>
      <p:sp>
        <p:nvSpPr>
          <p:cNvPr id="1647" name="Google Shape;1647;g97a6f84bc1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8" name="Google Shape;1648;g97a6f84bc1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9297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7"/>
        <p:cNvGrpSpPr/>
        <p:nvPr/>
      </p:nvGrpSpPr>
      <p:grpSpPr>
        <a:xfrm>
          <a:off x="0" y="0"/>
          <a:ext cx="0" cy="0"/>
          <a:chOff x="0" y="0"/>
          <a:chExt cx="0" cy="0"/>
        </a:xfrm>
      </p:grpSpPr>
      <p:sp>
        <p:nvSpPr>
          <p:cNvPr id="48" name="Google Shape;48;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9" name="Google Shape;49;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649"/>
        <p:cNvGrpSpPr/>
        <p:nvPr/>
      </p:nvGrpSpPr>
      <p:grpSpPr>
        <a:xfrm>
          <a:off x="0" y="0"/>
          <a:ext cx="0" cy="0"/>
          <a:chOff x="0" y="0"/>
          <a:chExt cx="0" cy="0"/>
        </a:xfrm>
      </p:grpSpPr>
      <p:sp>
        <p:nvSpPr>
          <p:cNvPr id="6" name="Google Shape;1650;p46">
            <a:extLst>
              <a:ext uri="{FF2B5EF4-FFF2-40B4-BE49-F238E27FC236}">
                <a16:creationId xmlns:a16="http://schemas.microsoft.com/office/drawing/2014/main" id="{FCA08E65-963C-4DFB-A5C8-41B24237B9E5}"/>
              </a:ext>
            </a:extLst>
          </p:cNvPr>
          <p:cNvSpPr txBox="1">
            <a:spLocks/>
          </p:cNvSpPr>
          <p:nvPr/>
        </p:nvSpPr>
        <p:spPr>
          <a:xfrm>
            <a:off x="439480" y="12923"/>
            <a:ext cx="7974418" cy="4407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buClr>
                <a:srgbClr val="000000"/>
              </a:buClr>
              <a:buSzPts val="1100"/>
            </a:pPr>
            <a:r>
              <a:rPr lang="en-IN" sz="2000" b="1" dirty="0">
                <a:solidFill>
                  <a:schemeClr val="bg1"/>
                </a:solidFill>
                <a:latin typeface="Arial"/>
                <a:cs typeface="Arial"/>
                <a:sym typeface="Arial"/>
              </a:rPr>
              <a:t>CUSTOMER SEGMENTATION AND PROFILING</a:t>
            </a:r>
            <a:endParaRPr lang="en-IN" sz="2000" b="1" dirty="0">
              <a:solidFill>
                <a:schemeClr val="bg1"/>
              </a:solidFill>
              <a:latin typeface="Arial"/>
              <a:cs typeface="Arial"/>
            </a:endParaRPr>
          </a:p>
          <a:p>
            <a:pPr>
              <a:buClr>
                <a:srgbClr val="000000"/>
              </a:buClr>
              <a:buSzPts val="1100"/>
              <a:buFont typeface="Arial"/>
              <a:buNone/>
            </a:pPr>
            <a:endParaRPr lang="en-IN" sz="2000" b="1" dirty="0">
              <a:solidFill>
                <a:srgbClr val="002060"/>
              </a:solidFill>
              <a:latin typeface="Arial"/>
              <a:ea typeface="Arial"/>
              <a:cs typeface="Arial"/>
              <a:sym typeface="Arial"/>
            </a:endParaRPr>
          </a:p>
        </p:txBody>
      </p:sp>
      <p:sp>
        <p:nvSpPr>
          <p:cNvPr id="9" name="TextBox 8">
            <a:extLst>
              <a:ext uri="{FF2B5EF4-FFF2-40B4-BE49-F238E27FC236}">
                <a16:creationId xmlns:a16="http://schemas.microsoft.com/office/drawing/2014/main" id="{EFD19D22-27C6-4CFD-A35F-23709702B681}"/>
              </a:ext>
            </a:extLst>
          </p:cNvPr>
          <p:cNvSpPr txBox="1"/>
          <p:nvPr/>
        </p:nvSpPr>
        <p:spPr>
          <a:xfrm>
            <a:off x="0" y="4761245"/>
            <a:ext cx="1410586" cy="369332"/>
          </a:xfrm>
          <a:prstGeom prst="rect">
            <a:avLst/>
          </a:prstGeom>
          <a:noFill/>
        </p:spPr>
        <p:txBody>
          <a:bodyPr wrap="square" rtlCol="0">
            <a:spAutoFit/>
          </a:bodyPr>
          <a:lstStyle/>
          <a:p>
            <a:r>
              <a:rPr lang="en-IN" sz="900" b="1" dirty="0">
                <a:solidFill>
                  <a:schemeClr val="bg2">
                    <a:lumMod val="50000"/>
                  </a:schemeClr>
                </a:solidFill>
              </a:rPr>
              <a:t>Presenter : </a:t>
            </a:r>
            <a:r>
              <a:rPr lang="en-IN" sz="900" b="1" dirty="0" err="1">
                <a:solidFill>
                  <a:schemeClr val="bg2">
                    <a:lumMod val="50000"/>
                  </a:schemeClr>
                </a:solidFill>
              </a:rPr>
              <a:t>Basabdatta</a:t>
            </a:r>
            <a:r>
              <a:rPr lang="en-IN" sz="900" b="1" dirty="0">
                <a:solidFill>
                  <a:schemeClr val="bg2">
                    <a:lumMod val="50000"/>
                  </a:schemeClr>
                </a:solidFill>
              </a:rPr>
              <a:t> Ray</a:t>
            </a:r>
          </a:p>
        </p:txBody>
      </p:sp>
      <p:pic>
        <p:nvPicPr>
          <p:cNvPr id="3" name="Picture 2">
            <a:extLst>
              <a:ext uri="{FF2B5EF4-FFF2-40B4-BE49-F238E27FC236}">
                <a16:creationId xmlns:a16="http://schemas.microsoft.com/office/drawing/2014/main" id="{C92C6891-F4E0-4812-9265-AF8687E35543}"/>
              </a:ext>
            </a:extLst>
          </p:cNvPr>
          <p:cNvPicPr>
            <a:picLocks noChangeAspect="1"/>
          </p:cNvPicPr>
          <p:nvPr/>
        </p:nvPicPr>
        <p:blipFill>
          <a:blip r:embed="rId3"/>
          <a:stretch>
            <a:fillRect/>
          </a:stretch>
        </p:blipFill>
        <p:spPr>
          <a:xfrm>
            <a:off x="0" y="506450"/>
            <a:ext cx="9144000" cy="463704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9"/>
        <p:cNvGrpSpPr/>
        <p:nvPr/>
      </p:nvGrpSpPr>
      <p:grpSpPr>
        <a:xfrm>
          <a:off x="0" y="0"/>
          <a:ext cx="0" cy="0"/>
          <a:chOff x="0" y="0"/>
          <a:chExt cx="0" cy="0"/>
        </a:xfrm>
      </p:grpSpPr>
      <p:sp>
        <p:nvSpPr>
          <p:cNvPr id="1650" name="Google Shape;1650;p46"/>
          <p:cNvSpPr txBox="1">
            <a:spLocks noGrp="1"/>
          </p:cNvSpPr>
          <p:nvPr>
            <p:ph type="title" idx="4294967295"/>
          </p:nvPr>
        </p:nvSpPr>
        <p:spPr>
          <a:xfrm>
            <a:off x="843516" y="0"/>
            <a:ext cx="73152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2000" dirty="0">
                <a:latin typeface="Arial"/>
                <a:ea typeface="Arial"/>
                <a:cs typeface="Arial"/>
                <a:sym typeface="Arial"/>
              </a:rPr>
              <a:t>Key takeaways From The Cluster Analysis</a:t>
            </a:r>
            <a:r>
              <a:rPr lang="en" sz="2000" dirty="0">
                <a:solidFill>
                  <a:srgbClr val="FFFFFF"/>
                </a:solidFill>
                <a:latin typeface="Arial"/>
                <a:ea typeface="Arial"/>
                <a:cs typeface="Arial"/>
                <a:sym typeface="Arial"/>
              </a:rPr>
              <a:t>:</a:t>
            </a:r>
            <a:endParaRPr sz="2000" dirty="0">
              <a:solidFill>
                <a:srgbClr val="FFFFFF"/>
              </a:solidFill>
              <a:latin typeface="Arial"/>
              <a:ea typeface="Arial"/>
              <a:cs typeface="Arial"/>
              <a:sym typeface="Arial"/>
            </a:endParaRPr>
          </a:p>
        </p:txBody>
      </p:sp>
      <p:sp>
        <p:nvSpPr>
          <p:cNvPr id="1651" name="Google Shape;1651;p46"/>
          <p:cNvSpPr txBox="1">
            <a:spLocks noGrp="1"/>
          </p:cNvSpPr>
          <p:nvPr>
            <p:ph type="body" idx="4294967295"/>
          </p:nvPr>
        </p:nvSpPr>
        <p:spPr>
          <a:xfrm>
            <a:off x="584790" y="363474"/>
            <a:ext cx="7974419" cy="4723319"/>
          </a:xfrm>
          <a:prstGeom prst="rect">
            <a:avLst/>
          </a:prstGeom>
        </p:spPr>
        <p:txBody>
          <a:bodyPr spcFirstLastPara="1" wrap="square" lIns="91425" tIns="91425" rIns="91425" bIns="91425" anchor="t" anchorCtr="0">
            <a:noAutofit/>
          </a:bodyPr>
          <a:lstStyle/>
          <a:p>
            <a:pPr marL="158750" indent="0" algn="l">
              <a:buNone/>
            </a:pPr>
            <a:endParaRPr lang="en-US" sz="900" dirty="0">
              <a:solidFill>
                <a:srgbClr val="FFFFFF"/>
              </a:solidFill>
              <a:latin typeface="Arial"/>
              <a:cs typeface="Arial"/>
              <a:sym typeface="Proxima Nova Semibold"/>
            </a:endParaRPr>
          </a:p>
          <a:p>
            <a:pPr marL="158750" indent="0">
              <a:buNone/>
            </a:pPr>
            <a:r>
              <a:rPr lang="en-US" sz="1050" b="1" dirty="0">
                <a:solidFill>
                  <a:srgbClr val="869FB2"/>
                </a:solidFill>
                <a:latin typeface="Arial"/>
                <a:cs typeface="Arial"/>
                <a:sym typeface="Proxima Nova Semibold"/>
              </a:rPr>
              <a:t>1. Customer Segment1 or Clsuter1 : </a:t>
            </a:r>
            <a:r>
              <a:rPr lang="en-US" sz="1050" b="1" dirty="0">
                <a:solidFill>
                  <a:schemeClr val="bg1"/>
                </a:solidFill>
                <a:latin typeface="Arial"/>
                <a:cs typeface="Arial"/>
                <a:sym typeface="Proxima Nova Semibold"/>
              </a:rPr>
              <a:t>Consists of the Business customers (B2B) like Hotel/Restaurant/Cafe</a:t>
            </a:r>
          </a:p>
          <a:p>
            <a:pPr marL="158750" indent="0">
              <a:buNone/>
            </a:pPr>
            <a:r>
              <a:rPr lang="en-US" sz="1050" b="1" dirty="0">
                <a:solidFill>
                  <a:srgbClr val="869FB2"/>
                </a:solidFill>
                <a:latin typeface="Arial"/>
                <a:cs typeface="Arial"/>
                <a:sym typeface="Proxima Nova Semibold"/>
              </a:rPr>
              <a:t>2. Customer Segment2 or Clsuter2 : </a:t>
            </a:r>
            <a:r>
              <a:rPr lang="en-US" sz="1050" b="1" dirty="0">
                <a:solidFill>
                  <a:schemeClr val="bg1"/>
                </a:solidFill>
                <a:latin typeface="Arial"/>
                <a:cs typeface="Arial"/>
                <a:sym typeface="Proxima Nova Semibold"/>
              </a:rPr>
              <a:t>Consists of the Retail customers (B2C) like individual buyers</a:t>
            </a:r>
          </a:p>
          <a:p>
            <a:pPr marL="158750" indent="0">
              <a:buNone/>
            </a:pPr>
            <a:r>
              <a:rPr lang="en-US" sz="1050" b="1" dirty="0">
                <a:solidFill>
                  <a:srgbClr val="869FB2"/>
                </a:solidFill>
                <a:latin typeface="Arial"/>
                <a:cs typeface="Arial"/>
                <a:sym typeface="Proxima Nova Semibold"/>
              </a:rPr>
              <a:t>3. Customer Segment3 or Clsuter3 : </a:t>
            </a:r>
            <a:r>
              <a:rPr lang="en-US" sz="1050" b="1" dirty="0">
                <a:solidFill>
                  <a:schemeClr val="bg1"/>
                </a:solidFill>
                <a:latin typeface="Arial"/>
                <a:cs typeface="Arial"/>
                <a:sym typeface="Proxima Nova Semibold"/>
              </a:rPr>
              <a:t>Very few number of customers belonging to both the above category</a:t>
            </a:r>
          </a:p>
          <a:p>
            <a:pPr marL="158750" indent="0">
              <a:buNone/>
            </a:pPr>
            <a:endParaRPr lang="en-US" sz="1050" b="1" dirty="0">
              <a:solidFill>
                <a:schemeClr val="bg1"/>
              </a:solidFill>
              <a:latin typeface="Arial"/>
              <a:cs typeface="Arial"/>
              <a:sym typeface="Proxima Nova Semibold"/>
            </a:endParaRPr>
          </a:p>
          <a:p>
            <a:pPr marL="158750" indent="0">
              <a:buNone/>
            </a:pPr>
            <a:endParaRPr lang="en-US" sz="1050" b="1" u="sng" dirty="0">
              <a:solidFill>
                <a:schemeClr val="bg1"/>
              </a:solidFill>
              <a:latin typeface="Arial"/>
              <a:cs typeface="Arial"/>
              <a:sym typeface="Proxima Nova Semibold"/>
            </a:endParaRPr>
          </a:p>
          <a:p>
            <a:pPr marL="158750" indent="0">
              <a:buNone/>
            </a:pPr>
            <a:r>
              <a:rPr lang="en-US" sz="1050" b="1" u="sng" dirty="0">
                <a:solidFill>
                  <a:schemeClr val="bg1"/>
                </a:solidFill>
                <a:latin typeface="Arial"/>
                <a:cs typeface="Arial"/>
                <a:sym typeface="Proxima Nova Semibold"/>
              </a:rPr>
              <a:t>Let’s look at  the insights received from the on customer segment1 (B2B): segmentation done by locations/regions, segmentation based on different product lines:</a:t>
            </a:r>
          </a:p>
          <a:p>
            <a:pPr marL="158750" indent="0">
              <a:buNone/>
            </a:pPr>
            <a:endParaRPr lang="en-US" sz="900" b="1" dirty="0">
              <a:solidFill>
                <a:srgbClr val="869FB2"/>
              </a:solidFill>
              <a:latin typeface="Arial"/>
              <a:cs typeface="Arial"/>
              <a:sym typeface="Proxima Nova Semibold"/>
            </a:endParaRPr>
          </a:p>
          <a:p>
            <a:pPr marL="158750" indent="0">
              <a:buNone/>
            </a:pPr>
            <a:r>
              <a:rPr lang="en-US" sz="1000" b="1" dirty="0">
                <a:solidFill>
                  <a:srgbClr val="869FB2"/>
                </a:solidFill>
                <a:latin typeface="Arial"/>
                <a:cs typeface="Arial"/>
                <a:sym typeface="Proxima Nova Semibold"/>
              </a:rPr>
              <a:t>Question1: Is there scope of business expansion according to Region of the customers?</a:t>
            </a:r>
          </a:p>
          <a:p>
            <a:pPr marL="158750" indent="0" algn="l">
              <a:buNone/>
            </a:pPr>
            <a:r>
              <a:rPr lang="en-US" sz="1000" dirty="0">
                <a:solidFill>
                  <a:srgbClr val="FFFFFF"/>
                </a:solidFill>
                <a:latin typeface="Arial"/>
                <a:cs typeface="Arial"/>
                <a:sym typeface="Proxima Nova Semibold"/>
              </a:rPr>
              <a:t>Business customers belong to different regions. But among all the regions 'Oporto' has the lowest number of such customers. Hence, there can be a scope of business expansion in this region. </a:t>
            </a:r>
          </a:p>
          <a:p>
            <a:pPr marL="158750" indent="0">
              <a:buNone/>
            </a:pPr>
            <a:endParaRPr lang="en-US" sz="1000" b="1" dirty="0">
              <a:solidFill>
                <a:srgbClr val="869FB2"/>
              </a:solidFill>
              <a:latin typeface="Arial"/>
              <a:cs typeface="Arial"/>
              <a:sym typeface="Proxima Nova Semibold"/>
            </a:endParaRPr>
          </a:p>
          <a:p>
            <a:pPr marL="158750" indent="0">
              <a:buNone/>
            </a:pPr>
            <a:r>
              <a:rPr lang="en-US" sz="1000" b="1" dirty="0">
                <a:solidFill>
                  <a:srgbClr val="869FB2"/>
                </a:solidFill>
                <a:latin typeface="Arial"/>
                <a:cs typeface="Arial"/>
                <a:sym typeface="Proxima Nova Semibold"/>
              </a:rPr>
              <a:t>Question2: What insights we can get from the purchase patterns based on product categories (Essential items)?</a:t>
            </a:r>
          </a:p>
          <a:p>
            <a:pPr marL="158750" indent="0">
              <a:buNone/>
            </a:pPr>
            <a:r>
              <a:rPr lang="en-US" sz="1000" dirty="0">
                <a:solidFill>
                  <a:srgbClr val="FFFFFF"/>
                </a:solidFill>
                <a:latin typeface="Arial"/>
                <a:cs typeface="Arial"/>
              </a:rPr>
              <a:t>Among all the essential product categories the average annual spending looks significantly high for 'Fresh' items in comparison to other essential items such as 'Grocery’, 'Milk' etc. Which is of no surprise because Hotel/Restaurant/Cafe need fresh vegetables/fruits on daily basis for food preparation.</a:t>
            </a:r>
          </a:p>
          <a:p>
            <a:pPr marL="158750" indent="0">
              <a:buNone/>
            </a:pPr>
            <a:endParaRPr lang="en-US" sz="1000" b="1" dirty="0">
              <a:solidFill>
                <a:srgbClr val="869FB2"/>
              </a:solidFill>
              <a:latin typeface="Arial"/>
              <a:cs typeface="Arial"/>
              <a:sym typeface="Proxima Nova Semibold"/>
            </a:endParaRPr>
          </a:p>
          <a:p>
            <a:pPr marL="158750" indent="0" algn="l">
              <a:buNone/>
            </a:pPr>
            <a:r>
              <a:rPr lang="en-US" sz="1000" b="1" dirty="0">
                <a:solidFill>
                  <a:srgbClr val="869FB2"/>
                </a:solidFill>
                <a:latin typeface="Arial"/>
                <a:cs typeface="Arial"/>
                <a:sym typeface="Proxima Nova Semibold"/>
              </a:rPr>
              <a:t>Question3: What insights we can get from the purchase patterns based on product categories (Frozen items/Ready-to-eat items)?</a:t>
            </a:r>
          </a:p>
          <a:p>
            <a:pPr marL="158750" indent="0">
              <a:buNone/>
            </a:pPr>
            <a:r>
              <a:rPr lang="en-US" sz="1000" dirty="0">
                <a:solidFill>
                  <a:srgbClr val="FFFFFF"/>
                </a:solidFill>
                <a:latin typeface="Arial"/>
                <a:cs typeface="Arial"/>
                <a:sym typeface="Proxima Nova Semibold"/>
              </a:rPr>
              <a:t>As expected, the annual spending for '</a:t>
            </a:r>
            <a:r>
              <a:rPr lang="en-US" sz="1000" dirty="0" err="1">
                <a:solidFill>
                  <a:srgbClr val="FFFFFF"/>
                </a:solidFill>
                <a:latin typeface="Arial"/>
                <a:cs typeface="Arial"/>
                <a:sym typeface="Proxima Nova Semibold"/>
              </a:rPr>
              <a:t>Delicassen</a:t>
            </a:r>
            <a:r>
              <a:rPr lang="en-US" sz="1000" dirty="0">
                <a:solidFill>
                  <a:srgbClr val="FFFFFF"/>
                </a:solidFill>
                <a:latin typeface="Arial"/>
                <a:cs typeface="Arial"/>
                <a:sym typeface="Proxima Nova Semibold"/>
              </a:rPr>
              <a:t>' or Ready-to-eat items for business customers is not significant. On the other hand, there are few customers who are spending significantly high amount for Frozen food.</a:t>
            </a:r>
          </a:p>
        </p:txBody>
      </p:sp>
    </p:spTree>
    <p:extLst>
      <p:ext uri="{BB962C8B-B14F-4D97-AF65-F5344CB8AC3E}">
        <p14:creationId xmlns:p14="http://schemas.microsoft.com/office/powerpoint/2010/main" val="4143284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9"/>
        <p:cNvGrpSpPr/>
        <p:nvPr/>
      </p:nvGrpSpPr>
      <p:grpSpPr>
        <a:xfrm>
          <a:off x="0" y="0"/>
          <a:ext cx="0" cy="0"/>
          <a:chOff x="0" y="0"/>
          <a:chExt cx="0" cy="0"/>
        </a:xfrm>
      </p:grpSpPr>
      <p:sp>
        <p:nvSpPr>
          <p:cNvPr id="1650" name="Google Shape;1650;p46"/>
          <p:cNvSpPr txBox="1">
            <a:spLocks noGrp="1"/>
          </p:cNvSpPr>
          <p:nvPr>
            <p:ph type="title" idx="4294967295"/>
          </p:nvPr>
        </p:nvSpPr>
        <p:spPr>
          <a:xfrm>
            <a:off x="843516" y="0"/>
            <a:ext cx="73152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2000" dirty="0">
                <a:latin typeface="Arial"/>
                <a:ea typeface="Arial"/>
                <a:cs typeface="Arial"/>
                <a:sym typeface="Arial"/>
              </a:rPr>
              <a:t>Key takeaways From The Cluster Analysis </a:t>
            </a:r>
            <a:r>
              <a:rPr lang="en" sz="2000" dirty="0">
                <a:solidFill>
                  <a:srgbClr val="FFFFFF"/>
                </a:solidFill>
                <a:latin typeface="Arial"/>
                <a:ea typeface="Arial"/>
                <a:cs typeface="Arial"/>
                <a:sym typeface="Arial"/>
              </a:rPr>
              <a:t>:</a:t>
            </a:r>
            <a:endParaRPr sz="2000" dirty="0">
              <a:solidFill>
                <a:srgbClr val="FFFFFF"/>
              </a:solidFill>
              <a:latin typeface="Arial"/>
              <a:ea typeface="Arial"/>
              <a:cs typeface="Arial"/>
              <a:sym typeface="Arial"/>
            </a:endParaRPr>
          </a:p>
        </p:txBody>
      </p:sp>
      <p:sp>
        <p:nvSpPr>
          <p:cNvPr id="1651" name="Google Shape;1651;p46"/>
          <p:cNvSpPr txBox="1">
            <a:spLocks noGrp="1"/>
          </p:cNvSpPr>
          <p:nvPr>
            <p:ph type="body" idx="4294967295"/>
          </p:nvPr>
        </p:nvSpPr>
        <p:spPr>
          <a:xfrm>
            <a:off x="457199" y="595618"/>
            <a:ext cx="7974419" cy="3671581"/>
          </a:xfrm>
          <a:prstGeom prst="rect">
            <a:avLst/>
          </a:prstGeom>
        </p:spPr>
        <p:txBody>
          <a:bodyPr spcFirstLastPara="1" wrap="square" lIns="91425" tIns="91425" rIns="91425" bIns="91425" anchor="t" anchorCtr="0">
            <a:noAutofit/>
          </a:bodyPr>
          <a:lstStyle/>
          <a:p>
            <a:pPr marL="158750" indent="0" algn="l">
              <a:buNone/>
            </a:pPr>
            <a:endParaRPr lang="en-US" sz="900" dirty="0">
              <a:solidFill>
                <a:srgbClr val="FFFFFF"/>
              </a:solidFill>
              <a:latin typeface="Arial"/>
              <a:cs typeface="Arial"/>
              <a:sym typeface="Proxima Nova Semibold"/>
            </a:endParaRPr>
          </a:p>
          <a:p>
            <a:pPr marL="158750" indent="0">
              <a:buNone/>
            </a:pPr>
            <a:r>
              <a:rPr lang="en-US" sz="1050" b="1" u="sng" dirty="0">
                <a:solidFill>
                  <a:schemeClr val="bg1"/>
                </a:solidFill>
                <a:latin typeface="Arial"/>
                <a:cs typeface="Arial"/>
                <a:sym typeface="Proxima Nova Semibold"/>
              </a:rPr>
              <a:t>Let’s look at  the insights received from the on customer segment2 (B2C): segmentation done by locations/regions, segmentation based on different product lines:</a:t>
            </a:r>
          </a:p>
          <a:p>
            <a:pPr marL="158750" indent="0">
              <a:buNone/>
            </a:pPr>
            <a:endParaRPr lang="en-US" sz="900" b="1" dirty="0">
              <a:solidFill>
                <a:srgbClr val="869FB2"/>
              </a:solidFill>
              <a:latin typeface="Arial"/>
              <a:cs typeface="Arial"/>
              <a:sym typeface="Proxima Nova Semibold"/>
            </a:endParaRPr>
          </a:p>
          <a:p>
            <a:pPr marL="158750" indent="0">
              <a:buNone/>
            </a:pPr>
            <a:endParaRPr lang="en-US" sz="900" b="1" dirty="0">
              <a:solidFill>
                <a:srgbClr val="869FB2"/>
              </a:solidFill>
              <a:latin typeface="Arial"/>
              <a:cs typeface="Arial"/>
              <a:sym typeface="Proxima Nova Semibold"/>
            </a:endParaRPr>
          </a:p>
          <a:p>
            <a:pPr marL="158750" indent="0">
              <a:buNone/>
            </a:pPr>
            <a:r>
              <a:rPr lang="en-US" sz="1000" b="1" dirty="0">
                <a:solidFill>
                  <a:srgbClr val="869FB2"/>
                </a:solidFill>
                <a:latin typeface="Arial"/>
                <a:cs typeface="Arial"/>
                <a:sym typeface="Proxima Nova Semibold"/>
              </a:rPr>
              <a:t>Question1: Is there scope of business expansion according to Region of the customers?</a:t>
            </a:r>
          </a:p>
          <a:p>
            <a:pPr marL="158750" indent="0">
              <a:buNone/>
            </a:pPr>
            <a:r>
              <a:rPr lang="en-US" sz="1000" dirty="0">
                <a:solidFill>
                  <a:srgbClr val="FFFFFF"/>
                </a:solidFill>
                <a:latin typeface="Arial"/>
                <a:cs typeface="Arial"/>
                <a:sym typeface="Proxima Nova Semibold"/>
              </a:rPr>
              <a:t>Only 25% of the retail customers belong to the regions 'Lisbon' and '</a:t>
            </a:r>
            <a:r>
              <a:rPr lang="en-US" sz="1000" dirty="0" err="1">
                <a:solidFill>
                  <a:srgbClr val="FFFFFF"/>
                </a:solidFill>
                <a:latin typeface="Arial"/>
                <a:cs typeface="Arial"/>
                <a:sym typeface="Proxima Nova Semibold"/>
              </a:rPr>
              <a:t>Opporto</a:t>
            </a:r>
            <a:r>
              <a:rPr lang="en-US" sz="1000" dirty="0">
                <a:solidFill>
                  <a:srgbClr val="FFFFFF"/>
                </a:solidFill>
                <a:latin typeface="Arial"/>
                <a:cs typeface="Arial"/>
                <a:sym typeface="Proxima Nova Semibold"/>
              </a:rPr>
              <a:t>', whereas 75% belong to other regions. So, there is a scope of attracting more retail customers in these two regions.</a:t>
            </a:r>
          </a:p>
          <a:p>
            <a:pPr marL="158750" indent="0">
              <a:buNone/>
            </a:pPr>
            <a:endParaRPr lang="en-US" sz="1000" dirty="0">
              <a:solidFill>
                <a:srgbClr val="FFFFFF"/>
              </a:solidFill>
              <a:latin typeface="Arial"/>
              <a:cs typeface="Arial"/>
              <a:sym typeface="Proxima Nova Semibold"/>
            </a:endParaRPr>
          </a:p>
          <a:p>
            <a:pPr marL="158750" indent="0">
              <a:buNone/>
            </a:pPr>
            <a:r>
              <a:rPr lang="en-US" sz="1000" b="1" dirty="0">
                <a:solidFill>
                  <a:srgbClr val="869FB2"/>
                </a:solidFill>
                <a:latin typeface="Arial"/>
                <a:cs typeface="Arial"/>
                <a:sym typeface="Proxima Nova Semibold"/>
              </a:rPr>
              <a:t>Question2: What insights we can get from the purchase patterns based on product categories (Essential items)?</a:t>
            </a:r>
          </a:p>
          <a:p>
            <a:pPr marL="158750" indent="0">
              <a:buNone/>
            </a:pPr>
            <a:r>
              <a:rPr lang="en-US" sz="1000" dirty="0">
                <a:solidFill>
                  <a:srgbClr val="FFFFFF"/>
                </a:solidFill>
                <a:latin typeface="Arial"/>
                <a:cs typeface="Arial"/>
              </a:rPr>
              <a:t>For this customer segment, among all the essential items the average annual spending looks significantly high for 'Grocery' and 'Milk' in comparison to 'Fresh' items.</a:t>
            </a:r>
          </a:p>
          <a:p>
            <a:pPr marL="158750" indent="0">
              <a:buNone/>
            </a:pPr>
            <a:endParaRPr lang="en-US" sz="1000" b="1" dirty="0">
              <a:solidFill>
                <a:srgbClr val="869FB2"/>
              </a:solidFill>
              <a:latin typeface="Arial"/>
              <a:cs typeface="Arial"/>
              <a:sym typeface="Proxima Nova Semibold"/>
            </a:endParaRPr>
          </a:p>
          <a:p>
            <a:pPr marL="158750" indent="0" algn="l">
              <a:buNone/>
            </a:pPr>
            <a:r>
              <a:rPr lang="en-US" sz="1000" b="1" dirty="0">
                <a:solidFill>
                  <a:srgbClr val="869FB2"/>
                </a:solidFill>
                <a:latin typeface="Arial"/>
                <a:cs typeface="Arial"/>
                <a:sym typeface="Proxima Nova Semibold"/>
              </a:rPr>
              <a:t>Question3: What insights we can get from the purchase patterns based on product categories (Frozen items/Ready-to-eat items)?</a:t>
            </a:r>
          </a:p>
          <a:p>
            <a:pPr marL="158750" indent="0">
              <a:buNone/>
            </a:pPr>
            <a:r>
              <a:rPr lang="en-US" sz="1000" dirty="0">
                <a:solidFill>
                  <a:srgbClr val="FFFFFF"/>
                </a:solidFill>
                <a:latin typeface="Arial"/>
                <a:cs typeface="Arial"/>
                <a:sym typeface="Proxima Nova Semibold"/>
              </a:rPr>
              <a:t>In comparison to business customers, the retail </a:t>
            </a:r>
            <a:r>
              <a:rPr lang="en-US" sz="1000" dirty="0" err="1">
                <a:solidFill>
                  <a:srgbClr val="FFFFFF"/>
                </a:solidFill>
                <a:latin typeface="Arial"/>
                <a:cs typeface="Arial"/>
                <a:sym typeface="Proxima Nova Semibold"/>
              </a:rPr>
              <a:t>custmers</a:t>
            </a:r>
            <a:r>
              <a:rPr lang="en-US" sz="1000" dirty="0">
                <a:solidFill>
                  <a:srgbClr val="FFFFFF"/>
                </a:solidFill>
                <a:latin typeface="Arial"/>
                <a:cs typeface="Arial"/>
                <a:sym typeface="Proxima Nova Semibold"/>
              </a:rPr>
              <a:t> spend significantly high amount on ready-to-eat products. But Frozen items are consumed by both the type of the customers. The only difference is that there are few business </a:t>
            </a:r>
            <a:r>
              <a:rPr lang="en-US" sz="1000" dirty="0" err="1">
                <a:solidFill>
                  <a:srgbClr val="FFFFFF"/>
                </a:solidFill>
                <a:latin typeface="Arial"/>
                <a:cs typeface="Arial"/>
                <a:sym typeface="Proxima Nova Semibold"/>
              </a:rPr>
              <a:t>cutomers</a:t>
            </a:r>
            <a:r>
              <a:rPr lang="en-US" sz="1000" dirty="0">
                <a:solidFill>
                  <a:srgbClr val="FFFFFF"/>
                </a:solidFill>
                <a:latin typeface="Arial"/>
                <a:cs typeface="Arial"/>
                <a:sym typeface="Proxima Nova Semibold"/>
              </a:rPr>
              <a:t> who spend significantly high amount for Frozen items. It seems that proactive lifestyle has urged all type consumers to depend on frozen food products. So, this seems to be a crucial product segment to meet the need of both type of the customers.</a:t>
            </a:r>
          </a:p>
        </p:txBody>
      </p:sp>
    </p:spTree>
    <p:extLst>
      <p:ext uri="{BB962C8B-B14F-4D97-AF65-F5344CB8AC3E}">
        <p14:creationId xmlns:p14="http://schemas.microsoft.com/office/powerpoint/2010/main" val="2063425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9"/>
        <p:cNvGrpSpPr/>
        <p:nvPr/>
      </p:nvGrpSpPr>
      <p:grpSpPr>
        <a:xfrm>
          <a:off x="0" y="0"/>
          <a:ext cx="0" cy="0"/>
          <a:chOff x="0" y="0"/>
          <a:chExt cx="0" cy="0"/>
        </a:xfrm>
      </p:grpSpPr>
      <p:sp>
        <p:nvSpPr>
          <p:cNvPr id="1650" name="Google Shape;1650;p46"/>
          <p:cNvSpPr txBox="1">
            <a:spLocks noGrp="1"/>
          </p:cNvSpPr>
          <p:nvPr>
            <p:ph type="title" idx="4294967295"/>
          </p:nvPr>
        </p:nvSpPr>
        <p:spPr>
          <a:xfrm>
            <a:off x="829339" y="118311"/>
            <a:ext cx="73152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IN" sz="2000" dirty="0">
                <a:latin typeface="Arial"/>
                <a:ea typeface="Arial"/>
                <a:cs typeface="Arial"/>
                <a:sym typeface="Arial"/>
              </a:rPr>
              <a:t>Strategies or plan of actions</a:t>
            </a:r>
            <a:r>
              <a:rPr lang="en" sz="2000" dirty="0">
                <a:latin typeface="Arial"/>
                <a:ea typeface="Arial"/>
                <a:cs typeface="Arial"/>
                <a:sym typeface="Arial"/>
              </a:rPr>
              <a:t>:</a:t>
            </a:r>
            <a:endParaRPr sz="2000" dirty="0">
              <a:solidFill>
                <a:srgbClr val="FFFFFF"/>
              </a:solidFill>
              <a:latin typeface="Arial"/>
              <a:ea typeface="Arial"/>
              <a:cs typeface="Arial"/>
              <a:sym typeface="Arial"/>
            </a:endParaRPr>
          </a:p>
        </p:txBody>
      </p:sp>
      <p:sp>
        <p:nvSpPr>
          <p:cNvPr id="5" name="Google Shape;1651;p46">
            <a:extLst>
              <a:ext uri="{FF2B5EF4-FFF2-40B4-BE49-F238E27FC236}">
                <a16:creationId xmlns:a16="http://schemas.microsoft.com/office/drawing/2014/main" id="{65FA7E15-7861-4468-BF45-315CC4F41629}"/>
              </a:ext>
            </a:extLst>
          </p:cNvPr>
          <p:cNvSpPr txBox="1">
            <a:spLocks/>
          </p:cNvSpPr>
          <p:nvPr/>
        </p:nvSpPr>
        <p:spPr>
          <a:xfrm>
            <a:off x="471377" y="373025"/>
            <a:ext cx="8201246" cy="48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1pPr>
            <a:lvl2pPr marL="914400" marR="0" lvl="1"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2pPr>
            <a:lvl3pPr marL="1371600" marR="0" lvl="2"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3pPr>
            <a:lvl4pPr marL="1828800" marR="0" lvl="3"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4pPr>
            <a:lvl5pPr marL="2286000" marR="0" lvl="4"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5pPr>
            <a:lvl6pPr marL="2743200" marR="0" lvl="5"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6pPr>
            <a:lvl7pPr marL="3200400" marR="0" lvl="6"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7pPr>
            <a:lvl8pPr marL="3657600" marR="0" lvl="7"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8pPr>
            <a:lvl9pPr marL="4114800" marR="0" lvl="8"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9pPr>
          </a:lstStyle>
          <a:p>
            <a:pPr marL="0" indent="0">
              <a:spcBef>
                <a:spcPts val="1400"/>
              </a:spcBef>
              <a:buFont typeface="Proxima Nova"/>
              <a:buNone/>
            </a:pPr>
            <a:r>
              <a:rPr lang="en-US" sz="1400" dirty="0">
                <a:solidFill>
                  <a:srgbClr val="869FB2"/>
                </a:solidFill>
                <a:latin typeface="Arial"/>
                <a:ea typeface="Arial"/>
                <a:cs typeface="Arial"/>
                <a:sym typeface="Arial"/>
              </a:rPr>
              <a:t>Based on cluster analysis the wholesaler can take actions or decisions to identify the areas of improvements and can expand it’s business as well:</a:t>
            </a:r>
          </a:p>
        </p:txBody>
      </p:sp>
      <p:sp>
        <p:nvSpPr>
          <p:cNvPr id="4" name="Google Shape;1651;p46">
            <a:extLst>
              <a:ext uri="{FF2B5EF4-FFF2-40B4-BE49-F238E27FC236}">
                <a16:creationId xmlns:a16="http://schemas.microsoft.com/office/drawing/2014/main" id="{70C10EB0-7AE6-4BCC-A1EA-DBBED39FF4D1}"/>
              </a:ext>
            </a:extLst>
          </p:cNvPr>
          <p:cNvSpPr txBox="1">
            <a:spLocks/>
          </p:cNvSpPr>
          <p:nvPr/>
        </p:nvSpPr>
        <p:spPr>
          <a:xfrm>
            <a:off x="471377" y="1596293"/>
            <a:ext cx="3817089" cy="31741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1pPr>
            <a:lvl2pPr marL="914400" marR="0" lvl="1"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2pPr>
            <a:lvl3pPr marL="1371600" marR="0" lvl="2"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3pPr>
            <a:lvl4pPr marL="1828800" marR="0" lvl="3"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4pPr>
            <a:lvl5pPr marL="2286000" marR="0" lvl="4"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5pPr>
            <a:lvl6pPr marL="2743200" marR="0" lvl="5"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6pPr>
            <a:lvl7pPr marL="3200400" marR="0" lvl="6"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7pPr>
            <a:lvl8pPr marL="3657600" marR="0" lvl="7"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8pPr>
            <a:lvl9pPr marL="4114800" marR="0" lvl="8"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9pPr>
          </a:lstStyle>
          <a:p>
            <a:pPr marL="158750" indent="0">
              <a:buFont typeface="Proxima Nova"/>
              <a:buNone/>
            </a:pPr>
            <a:endParaRPr lang="en-US" sz="900" dirty="0">
              <a:solidFill>
                <a:srgbClr val="FFFFFF"/>
              </a:solidFill>
              <a:latin typeface="Arial"/>
              <a:cs typeface="Arial"/>
              <a:sym typeface="Proxima Nova Semibold"/>
            </a:endParaRPr>
          </a:p>
          <a:p>
            <a:pPr marL="158750" indent="0">
              <a:buFont typeface="Proxima Nova"/>
              <a:buNone/>
            </a:pPr>
            <a:endParaRPr lang="en-US" sz="1000" dirty="0">
              <a:solidFill>
                <a:srgbClr val="FFFFFF"/>
              </a:solidFill>
              <a:latin typeface="Arial"/>
              <a:cs typeface="Arial"/>
              <a:sym typeface="Proxima Nova Semibold"/>
            </a:endParaRPr>
          </a:p>
        </p:txBody>
      </p:sp>
      <p:sp>
        <p:nvSpPr>
          <p:cNvPr id="6" name="Google Shape;1651;p46">
            <a:extLst>
              <a:ext uri="{FF2B5EF4-FFF2-40B4-BE49-F238E27FC236}">
                <a16:creationId xmlns:a16="http://schemas.microsoft.com/office/drawing/2014/main" id="{E8E26918-3A07-43F0-B6C6-377C6B093BCA}"/>
              </a:ext>
            </a:extLst>
          </p:cNvPr>
          <p:cNvSpPr txBox="1">
            <a:spLocks/>
          </p:cNvSpPr>
          <p:nvPr/>
        </p:nvSpPr>
        <p:spPr>
          <a:xfrm>
            <a:off x="531628" y="1143147"/>
            <a:ext cx="7690883" cy="38820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1pPr>
            <a:lvl2pPr marL="914400" marR="0" lvl="1"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2pPr>
            <a:lvl3pPr marL="1371600" marR="0" lvl="2"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3pPr>
            <a:lvl4pPr marL="1828800" marR="0" lvl="3"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4pPr>
            <a:lvl5pPr marL="2286000" marR="0" lvl="4"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5pPr>
            <a:lvl6pPr marL="2743200" marR="0" lvl="5"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6pPr>
            <a:lvl7pPr marL="3200400" marR="0" lvl="6"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7pPr>
            <a:lvl8pPr marL="3657600" marR="0" lvl="7"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8pPr>
            <a:lvl9pPr marL="4114800" marR="0" lvl="8"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9pPr>
          </a:lstStyle>
          <a:p>
            <a:pPr marL="158750" indent="0">
              <a:buFont typeface="Proxima Nova"/>
              <a:buNone/>
            </a:pPr>
            <a:r>
              <a:rPr lang="en-US" sz="900" u="sng" dirty="0">
                <a:solidFill>
                  <a:srgbClr val="869FB2"/>
                </a:solidFill>
                <a:latin typeface="Arial"/>
                <a:cs typeface="Arial"/>
                <a:sym typeface="Proxima Nova Semibold"/>
              </a:rPr>
              <a:t>Strategies for B2B customers:</a:t>
            </a:r>
          </a:p>
          <a:p>
            <a:r>
              <a:rPr lang="en-US" sz="900" dirty="0">
                <a:solidFill>
                  <a:srgbClr val="FFFFFF"/>
                </a:solidFill>
                <a:latin typeface="Arial"/>
                <a:cs typeface="Arial"/>
                <a:sym typeface="Proxima Nova Semibold"/>
              </a:rPr>
              <a:t>The majority of the customers of this wholesaler are the business customers like Hotels/Restaurants/Café etc. As expansion strategy the wholesaler can look for more customers in region like Oporto after giving due diligence for the points such as - research if the market is already saturated in that region or not, research about the existing competitors in that region, population growth in that area etc.</a:t>
            </a:r>
          </a:p>
          <a:p>
            <a:pPr marL="158750" indent="0">
              <a:buNone/>
            </a:pPr>
            <a:endParaRPr lang="en-US" sz="900" dirty="0">
              <a:solidFill>
                <a:srgbClr val="FFFFFF"/>
              </a:solidFill>
              <a:latin typeface="Arial"/>
              <a:cs typeface="Arial"/>
              <a:sym typeface="Proxima Nova Semibold"/>
            </a:endParaRPr>
          </a:p>
          <a:p>
            <a:r>
              <a:rPr lang="en-US" sz="900" dirty="0">
                <a:solidFill>
                  <a:srgbClr val="FFFFFF"/>
                </a:solidFill>
                <a:latin typeface="Arial"/>
                <a:cs typeface="Arial"/>
                <a:sym typeface="Proxima Nova Semibold"/>
              </a:rPr>
              <a:t>This segment of customer spend significantly high amount on Fresh products in comparison to other products. At the same time, they also spend decent amount on Frozen items too. So, the wholesaler may want to build long term relationship/contract with the local distributors and food manufacturers to optimize it's inventory for these products. It will not only assure the regular replenishment of the items but also it will minimization the unnecessary storage.</a:t>
            </a:r>
          </a:p>
          <a:p>
            <a:pPr marL="158750" indent="0">
              <a:buFont typeface="Proxima Nova"/>
              <a:buNone/>
            </a:pPr>
            <a:endParaRPr lang="en-US" sz="900" dirty="0">
              <a:solidFill>
                <a:srgbClr val="FFFFFF"/>
              </a:solidFill>
              <a:latin typeface="Arial"/>
              <a:cs typeface="Arial"/>
              <a:sym typeface="Proxima Nova Semibold"/>
            </a:endParaRPr>
          </a:p>
          <a:p>
            <a:pPr marL="158750" indent="0">
              <a:buFont typeface="Proxima Nova"/>
              <a:buNone/>
            </a:pPr>
            <a:endParaRPr lang="en-US" sz="900" dirty="0">
              <a:solidFill>
                <a:srgbClr val="FFFFFF"/>
              </a:solidFill>
              <a:latin typeface="Arial"/>
              <a:cs typeface="Arial"/>
              <a:sym typeface="Proxima Nova Semibold"/>
            </a:endParaRPr>
          </a:p>
          <a:p>
            <a:pPr marL="158750" indent="0">
              <a:buFont typeface="Proxima Nova"/>
              <a:buNone/>
            </a:pPr>
            <a:r>
              <a:rPr lang="en-US" sz="900" u="sng" dirty="0">
                <a:solidFill>
                  <a:srgbClr val="869FB2"/>
                </a:solidFill>
                <a:latin typeface="Arial"/>
                <a:cs typeface="Arial"/>
                <a:sym typeface="Proxima Nova Semibold"/>
              </a:rPr>
              <a:t>Strategies for B2C customers:</a:t>
            </a:r>
          </a:p>
          <a:p>
            <a:r>
              <a:rPr lang="en-US" sz="900" dirty="0">
                <a:solidFill>
                  <a:srgbClr val="FFFFFF"/>
                </a:solidFill>
                <a:latin typeface="Arial"/>
                <a:cs typeface="Arial"/>
                <a:sym typeface="Proxima Nova Semibold"/>
              </a:rPr>
              <a:t>There is a scope of attracting more retail customers in regions like Lisbon and Oporto. The wholesaler may need to do research that specific region's market share by itself and by it's competitors. Region specific research on customers average income, send customized offers, electronic coupons generation, customized service like home delivery option, sales promotions, focus on advertisements, feedback from customers etc.</a:t>
            </a:r>
          </a:p>
          <a:p>
            <a:pPr marL="158750" indent="0">
              <a:buNone/>
            </a:pPr>
            <a:endParaRPr lang="en-US" sz="900" dirty="0">
              <a:solidFill>
                <a:srgbClr val="FFFFFF"/>
              </a:solidFill>
              <a:latin typeface="Arial"/>
              <a:cs typeface="Arial"/>
              <a:sym typeface="Proxima Nova Semibold"/>
            </a:endParaRPr>
          </a:p>
          <a:p>
            <a:r>
              <a:rPr lang="en-US" sz="900" dirty="0">
                <a:solidFill>
                  <a:srgbClr val="FFFFFF"/>
                </a:solidFill>
                <a:latin typeface="Arial"/>
                <a:cs typeface="Arial"/>
                <a:sym typeface="Proxima Nova Semibold"/>
              </a:rPr>
              <a:t>Most of the spending for this segment is for day-to-day items like - Grocery and Milk. At the same time, we also observed that such customers are depending on Frozen and ready-to-eat items as well.</a:t>
            </a:r>
          </a:p>
          <a:p>
            <a:endParaRPr lang="en-US" sz="900" dirty="0">
              <a:solidFill>
                <a:srgbClr val="FFFFFF"/>
              </a:solidFill>
              <a:latin typeface="Arial"/>
              <a:cs typeface="Arial"/>
              <a:sym typeface="Proxima Nova Semibold"/>
            </a:endParaRPr>
          </a:p>
          <a:p>
            <a:r>
              <a:rPr lang="en-US" sz="900" dirty="0">
                <a:solidFill>
                  <a:srgbClr val="FFFFFF"/>
                </a:solidFill>
                <a:latin typeface="Arial"/>
                <a:cs typeface="Arial"/>
                <a:sym typeface="Proxima Nova Semibold"/>
              </a:rPr>
              <a:t>Frozen items are consumed by both the type of the customers. The only difference is that there are few business customers who spend significantly high amount for Frozen items. It seems that proactive lifestyle has urged all type consumers to depend on frozen food products. So, this seems to be a crucial product category to meet the demand of both type of the customers.</a:t>
            </a:r>
          </a:p>
        </p:txBody>
      </p:sp>
    </p:spTree>
    <p:extLst>
      <p:ext uri="{BB962C8B-B14F-4D97-AF65-F5344CB8AC3E}">
        <p14:creationId xmlns:p14="http://schemas.microsoft.com/office/powerpoint/2010/main" val="3536771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9"/>
        <p:cNvGrpSpPr/>
        <p:nvPr/>
      </p:nvGrpSpPr>
      <p:grpSpPr>
        <a:xfrm>
          <a:off x="0" y="0"/>
          <a:ext cx="0" cy="0"/>
          <a:chOff x="0" y="0"/>
          <a:chExt cx="0" cy="0"/>
        </a:xfrm>
      </p:grpSpPr>
      <p:sp>
        <p:nvSpPr>
          <p:cNvPr id="1650" name="Google Shape;1650;p46"/>
          <p:cNvSpPr txBox="1">
            <a:spLocks noGrp="1"/>
          </p:cNvSpPr>
          <p:nvPr>
            <p:ph type="title" idx="4294967295"/>
          </p:nvPr>
        </p:nvSpPr>
        <p:spPr>
          <a:xfrm>
            <a:off x="808074" y="2266088"/>
            <a:ext cx="73152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dirty="0">
                <a:latin typeface="Arial"/>
                <a:ea typeface="Arial"/>
                <a:cs typeface="Arial"/>
                <a:sym typeface="Arial"/>
              </a:rPr>
              <a:t>Thank you</a:t>
            </a:r>
            <a:endParaRPr dirty="0">
              <a:solidFill>
                <a:srgbClr val="FFFFFF"/>
              </a:solidFill>
              <a:latin typeface="Arial"/>
              <a:ea typeface="Arial"/>
              <a:cs typeface="Arial"/>
              <a:sym typeface="Arial"/>
            </a:endParaRPr>
          </a:p>
        </p:txBody>
      </p:sp>
    </p:spTree>
    <p:extLst>
      <p:ext uri="{BB962C8B-B14F-4D97-AF65-F5344CB8AC3E}">
        <p14:creationId xmlns:p14="http://schemas.microsoft.com/office/powerpoint/2010/main" val="4286037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9"/>
        <p:cNvGrpSpPr/>
        <p:nvPr/>
      </p:nvGrpSpPr>
      <p:grpSpPr>
        <a:xfrm>
          <a:off x="0" y="0"/>
          <a:ext cx="0" cy="0"/>
          <a:chOff x="0" y="0"/>
          <a:chExt cx="0" cy="0"/>
        </a:xfrm>
      </p:grpSpPr>
      <p:sp>
        <p:nvSpPr>
          <p:cNvPr id="1650" name="Google Shape;1650;p46"/>
          <p:cNvSpPr txBox="1">
            <a:spLocks noGrp="1"/>
          </p:cNvSpPr>
          <p:nvPr>
            <p:ph type="title" idx="4294967295"/>
          </p:nvPr>
        </p:nvSpPr>
        <p:spPr>
          <a:xfrm>
            <a:off x="744279" y="51474"/>
            <a:ext cx="73152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2000" dirty="0">
                <a:latin typeface="Arial"/>
                <a:ea typeface="Arial"/>
                <a:cs typeface="Arial"/>
                <a:sym typeface="Arial"/>
              </a:rPr>
              <a:t>Business Objective</a:t>
            </a:r>
            <a:endParaRPr sz="2000" dirty="0">
              <a:solidFill>
                <a:srgbClr val="FFFFFF"/>
              </a:solidFill>
              <a:latin typeface="Arial"/>
              <a:ea typeface="Arial"/>
              <a:cs typeface="Arial"/>
              <a:sym typeface="Arial"/>
            </a:endParaRPr>
          </a:p>
        </p:txBody>
      </p:sp>
      <p:sp>
        <p:nvSpPr>
          <p:cNvPr id="1651" name="Google Shape;1651;p46"/>
          <p:cNvSpPr txBox="1">
            <a:spLocks noGrp="1"/>
          </p:cNvSpPr>
          <p:nvPr>
            <p:ph type="body" idx="4294967295"/>
          </p:nvPr>
        </p:nvSpPr>
        <p:spPr>
          <a:xfrm>
            <a:off x="630865" y="533874"/>
            <a:ext cx="7882270" cy="3931800"/>
          </a:xfrm>
          <a:prstGeom prst="rect">
            <a:avLst/>
          </a:prstGeom>
        </p:spPr>
        <p:txBody>
          <a:bodyPr spcFirstLastPara="1" wrap="square" lIns="91425" tIns="91425" rIns="91425" bIns="91425" anchor="t" anchorCtr="0">
            <a:noAutofit/>
          </a:bodyPr>
          <a:lstStyle/>
          <a:p>
            <a:pPr marL="0" indent="0">
              <a:spcBef>
                <a:spcPts val="400"/>
              </a:spcBef>
              <a:buNone/>
            </a:pPr>
            <a:r>
              <a:rPr lang="en-US" sz="1200" dirty="0">
                <a:solidFill>
                  <a:srgbClr val="869FB2"/>
                </a:solidFill>
                <a:latin typeface="Arial"/>
                <a:ea typeface="Arial"/>
                <a:cs typeface="Arial"/>
                <a:sym typeface="Arial"/>
              </a:rPr>
              <a:t>Problem Definition :</a:t>
            </a:r>
            <a:endParaRPr lang="en-IN" sz="1200" dirty="0">
              <a:solidFill>
                <a:srgbClr val="FFFFFF"/>
              </a:solidFill>
              <a:latin typeface="Arial"/>
              <a:cs typeface="Arial"/>
            </a:endParaRPr>
          </a:p>
          <a:p>
            <a:pPr marL="0" indent="0">
              <a:spcBef>
                <a:spcPts val="400"/>
              </a:spcBef>
              <a:buNone/>
            </a:pPr>
            <a:r>
              <a:rPr lang="en-US" sz="1200" dirty="0">
                <a:solidFill>
                  <a:srgbClr val="FFFFFF"/>
                </a:solidFill>
                <a:latin typeface="Arial"/>
                <a:cs typeface="Arial"/>
                <a:sym typeface="Arial"/>
              </a:rPr>
              <a:t>A wholesale food distributor of Portugal wants to study it’s customers purchase history based on different features. It includes the annual spending in monetary units (</a:t>
            </a:r>
            <a:r>
              <a:rPr lang="en-US" sz="1200" dirty="0" err="1">
                <a:solidFill>
                  <a:srgbClr val="FFFFFF"/>
                </a:solidFill>
                <a:latin typeface="Arial"/>
                <a:cs typeface="Arial"/>
                <a:sym typeface="Arial"/>
              </a:rPr>
              <a:t>m.u</a:t>
            </a:r>
            <a:r>
              <a:rPr lang="en-US" sz="1200" dirty="0">
                <a:solidFill>
                  <a:srgbClr val="FFFFFF"/>
                </a:solidFill>
                <a:latin typeface="Arial"/>
                <a:cs typeface="Arial"/>
                <a:sym typeface="Arial"/>
              </a:rPr>
              <a:t>.) on diverse product lines.  </a:t>
            </a:r>
          </a:p>
          <a:p>
            <a:pPr marL="0" indent="0">
              <a:spcBef>
                <a:spcPts val="400"/>
              </a:spcBef>
              <a:buNone/>
            </a:pPr>
            <a:endParaRPr lang="en-US" sz="1200" dirty="0">
              <a:solidFill>
                <a:srgbClr val="869FB2"/>
              </a:solidFill>
              <a:latin typeface="Arial"/>
              <a:ea typeface="Arial"/>
              <a:cs typeface="Arial"/>
              <a:sym typeface="Arial"/>
            </a:endParaRPr>
          </a:p>
          <a:p>
            <a:pPr marL="0" indent="0">
              <a:spcBef>
                <a:spcPts val="400"/>
              </a:spcBef>
              <a:buNone/>
            </a:pPr>
            <a:r>
              <a:rPr lang="en-US" sz="1200" dirty="0">
                <a:solidFill>
                  <a:srgbClr val="869FB2"/>
                </a:solidFill>
                <a:latin typeface="Arial"/>
                <a:ea typeface="Arial"/>
                <a:cs typeface="Arial"/>
                <a:sym typeface="Arial"/>
              </a:rPr>
              <a:t>Objective:</a:t>
            </a:r>
          </a:p>
          <a:p>
            <a:pPr marL="0" indent="0">
              <a:spcBef>
                <a:spcPts val="400"/>
              </a:spcBef>
              <a:buNone/>
            </a:pPr>
            <a:r>
              <a:rPr lang="en-US" sz="1200" dirty="0">
                <a:solidFill>
                  <a:srgbClr val="FFFFFF"/>
                </a:solidFill>
                <a:latin typeface="Arial"/>
                <a:ea typeface="Arial"/>
                <a:cs typeface="Arial"/>
                <a:sym typeface="Arial"/>
              </a:rPr>
              <a:t>The aim of the project is to perform clustering analysis on customer profiles and provide inferences accordingly. The goal here isn’t just to build clusters, but to make good and meaningful inferences based on the clusters. </a:t>
            </a:r>
          </a:p>
          <a:p>
            <a:pPr marL="0" indent="0">
              <a:spcBef>
                <a:spcPts val="400"/>
              </a:spcBef>
              <a:buNone/>
            </a:pPr>
            <a:endParaRPr lang="en-US" sz="1200" dirty="0">
              <a:solidFill>
                <a:srgbClr val="FFFFFF"/>
              </a:solidFill>
              <a:latin typeface="Arial"/>
              <a:ea typeface="Arial"/>
              <a:cs typeface="Arial"/>
              <a:sym typeface="Arial"/>
            </a:endParaRPr>
          </a:p>
          <a:p>
            <a:pPr marL="0" indent="0">
              <a:spcBef>
                <a:spcPts val="400"/>
              </a:spcBef>
              <a:buNone/>
            </a:pPr>
            <a:r>
              <a:rPr lang="en-US" sz="1200" dirty="0">
                <a:solidFill>
                  <a:srgbClr val="869FB2"/>
                </a:solidFill>
                <a:latin typeface="Arial"/>
                <a:ea typeface="Arial"/>
                <a:cs typeface="Arial"/>
                <a:sym typeface="Arial"/>
              </a:rPr>
              <a:t>Why To Do This Project:</a:t>
            </a:r>
          </a:p>
          <a:p>
            <a:pPr marL="0" indent="0">
              <a:spcBef>
                <a:spcPts val="400"/>
              </a:spcBef>
              <a:buNone/>
            </a:pPr>
            <a:r>
              <a:rPr lang="en-US" sz="1200" dirty="0">
                <a:solidFill>
                  <a:srgbClr val="FFFFFF"/>
                </a:solidFill>
                <a:latin typeface="Arial"/>
                <a:cs typeface="Arial"/>
                <a:sym typeface="Arial"/>
              </a:rPr>
              <a:t>Customers are the key to any business. To understand customer behavior and to better allocate resources to different customers to generate the highest profit, it is necessary to be able to identify and segment different types of customers. By better understanding the different types of customers, businesses can be better equipped to develop successful strategies, it will also help the business to sustain in the competitive market for longer period of time.</a:t>
            </a:r>
          </a:p>
          <a:p>
            <a:pPr marL="171450" indent="-171450">
              <a:spcBef>
                <a:spcPts val="400"/>
              </a:spcBef>
            </a:pPr>
            <a:endParaRPr lang="en-US" sz="1200" dirty="0">
              <a:solidFill>
                <a:srgbClr val="FFFFFF"/>
              </a:solidFill>
              <a:latin typeface="Arial"/>
              <a:cs typeface="Arial"/>
              <a:sym typeface="Arial"/>
            </a:endParaRPr>
          </a:p>
          <a:p>
            <a:pPr marL="171450" indent="-171450">
              <a:spcBef>
                <a:spcPts val="400"/>
              </a:spcBef>
            </a:pPr>
            <a:endParaRPr lang="en-US" sz="1200" dirty="0">
              <a:solidFill>
                <a:srgbClr val="FFFFFF"/>
              </a:solidFill>
              <a:latin typeface="Arial"/>
              <a:ea typeface="Arial"/>
              <a:cs typeface="Arial"/>
              <a:sym typeface="Arial"/>
            </a:endParaRPr>
          </a:p>
          <a:p>
            <a:pPr marL="171450" lvl="0" indent="-171450" algn="l" rtl="0">
              <a:lnSpc>
                <a:spcPct val="115000"/>
              </a:lnSpc>
              <a:spcBef>
                <a:spcPts val="0"/>
              </a:spcBef>
              <a:spcAft>
                <a:spcPts val="0"/>
              </a:spcAft>
              <a:buFontTx/>
              <a:buChar char="-"/>
            </a:pPr>
            <a:endParaRPr lang="en-US" sz="1200" dirty="0">
              <a:solidFill>
                <a:srgbClr val="FFFFFF"/>
              </a:solidFill>
              <a:latin typeface="Arial"/>
              <a:cs typeface="Arial"/>
            </a:endParaRPr>
          </a:p>
          <a:p>
            <a:pPr marL="0" lvl="0" indent="0" algn="l" rtl="0">
              <a:lnSpc>
                <a:spcPct val="115000"/>
              </a:lnSpc>
              <a:spcBef>
                <a:spcPts val="400"/>
              </a:spcBef>
              <a:spcAft>
                <a:spcPts val="0"/>
              </a:spcAft>
              <a:buNone/>
            </a:pPr>
            <a:endParaRPr lang="en-IN" sz="1200" dirty="0">
              <a:solidFill>
                <a:srgbClr val="FFFFFF"/>
              </a:solidFill>
              <a:latin typeface="Arial"/>
              <a:cs typeface="Arial"/>
              <a:sym typeface="Arial"/>
            </a:endParaRPr>
          </a:p>
          <a:p>
            <a:pPr marL="0" lvl="0" indent="0" algn="ctr" rtl="0">
              <a:spcBef>
                <a:spcPts val="0"/>
              </a:spcBef>
              <a:spcAft>
                <a:spcPts val="0"/>
              </a:spcAft>
              <a:buNone/>
            </a:pPr>
            <a:endParaRPr lang="en-IN" sz="1200" dirty="0">
              <a:solidFill>
                <a:srgbClr val="FFFFFF"/>
              </a:solidFill>
              <a:latin typeface="Arial"/>
              <a:cs typeface="Arial"/>
              <a:sym typeface="Arial"/>
            </a:endParaRPr>
          </a:p>
          <a:p>
            <a:pPr marL="0" lvl="0" indent="0" algn="l" rtl="0">
              <a:spcBef>
                <a:spcPts val="0"/>
              </a:spcBef>
              <a:spcAft>
                <a:spcPts val="0"/>
              </a:spcAft>
              <a:buNone/>
            </a:pPr>
            <a:endParaRPr lang="en-IN" sz="1200" dirty="0">
              <a:solidFill>
                <a:srgbClr val="435D74"/>
              </a:solidFill>
              <a:latin typeface="Arial"/>
              <a:ea typeface="Arial"/>
              <a:cs typeface="Arial"/>
              <a:sym typeface="Arial"/>
            </a:endParaRPr>
          </a:p>
        </p:txBody>
      </p:sp>
    </p:spTree>
    <p:extLst>
      <p:ext uri="{BB962C8B-B14F-4D97-AF65-F5344CB8AC3E}">
        <p14:creationId xmlns:p14="http://schemas.microsoft.com/office/powerpoint/2010/main" val="3668244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9"/>
        <p:cNvGrpSpPr/>
        <p:nvPr/>
      </p:nvGrpSpPr>
      <p:grpSpPr>
        <a:xfrm>
          <a:off x="0" y="0"/>
          <a:ext cx="0" cy="0"/>
          <a:chOff x="0" y="0"/>
          <a:chExt cx="0" cy="0"/>
        </a:xfrm>
      </p:grpSpPr>
      <p:sp>
        <p:nvSpPr>
          <p:cNvPr id="1650" name="Google Shape;1650;p46"/>
          <p:cNvSpPr txBox="1">
            <a:spLocks noGrp="1"/>
          </p:cNvSpPr>
          <p:nvPr>
            <p:ph type="title" idx="4294967295"/>
          </p:nvPr>
        </p:nvSpPr>
        <p:spPr>
          <a:xfrm>
            <a:off x="779722" y="141768"/>
            <a:ext cx="7315200" cy="3118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800" b="1" dirty="0">
                <a:solidFill>
                  <a:srgbClr val="FFFFFF"/>
                </a:solidFill>
                <a:latin typeface="Arial"/>
                <a:ea typeface="Arial"/>
                <a:cs typeface="Arial"/>
                <a:sym typeface="Arial"/>
              </a:rPr>
              <a:t>About The Data</a:t>
            </a:r>
            <a:endParaRPr sz="1800" b="1" dirty="0">
              <a:solidFill>
                <a:srgbClr val="FFFFFF"/>
              </a:solidFill>
              <a:latin typeface="Arial"/>
              <a:ea typeface="Arial"/>
              <a:cs typeface="Arial"/>
              <a:sym typeface="Arial"/>
            </a:endParaRPr>
          </a:p>
        </p:txBody>
      </p:sp>
      <p:sp>
        <p:nvSpPr>
          <p:cNvPr id="1651" name="Google Shape;1651;p46"/>
          <p:cNvSpPr txBox="1">
            <a:spLocks noGrp="1"/>
          </p:cNvSpPr>
          <p:nvPr>
            <p:ph type="body" idx="4294967295"/>
          </p:nvPr>
        </p:nvSpPr>
        <p:spPr>
          <a:xfrm>
            <a:off x="212651" y="602512"/>
            <a:ext cx="8718698" cy="3473302"/>
          </a:xfrm>
          <a:prstGeom prst="rect">
            <a:avLst/>
          </a:prstGeom>
        </p:spPr>
        <p:txBody>
          <a:bodyPr spcFirstLastPara="1" wrap="square" lIns="91425" tIns="91425" rIns="91425" bIns="91425" anchor="t" anchorCtr="0">
            <a:noAutofit/>
          </a:bodyPr>
          <a:lstStyle/>
          <a:p>
            <a:pPr marL="0" lvl="0" indent="0">
              <a:spcBef>
                <a:spcPts val="1400"/>
              </a:spcBef>
              <a:buNone/>
            </a:pPr>
            <a:r>
              <a:rPr lang="en-US" sz="1200" b="1" dirty="0">
                <a:solidFill>
                  <a:srgbClr val="869FB2"/>
                </a:solidFill>
                <a:latin typeface="Arial"/>
                <a:ea typeface="Arial"/>
                <a:cs typeface="Arial"/>
                <a:sym typeface="Arial"/>
              </a:rPr>
              <a:t>Data Source and Description: (UCI Machine Learning Repository)</a:t>
            </a:r>
          </a:p>
          <a:p>
            <a:pPr marL="0" marR="0" lvl="0" indent="0" algn="l" rtl="0">
              <a:lnSpc>
                <a:spcPct val="115000"/>
              </a:lnSpc>
              <a:spcBef>
                <a:spcPts val="1400"/>
              </a:spcBef>
              <a:spcAft>
                <a:spcPts val="0"/>
              </a:spcAft>
              <a:buNone/>
            </a:pPr>
            <a:r>
              <a:rPr lang="en-US" sz="900" dirty="0">
                <a:solidFill>
                  <a:srgbClr val="FFFFFF"/>
                </a:solidFill>
                <a:latin typeface="Arial"/>
                <a:cs typeface="Arial"/>
                <a:sym typeface="Arial"/>
              </a:rPr>
              <a:t>1) FRESH: annual spending (</a:t>
            </a:r>
            <a:r>
              <a:rPr lang="en-US" sz="900" dirty="0" err="1">
                <a:solidFill>
                  <a:srgbClr val="FFFFFF"/>
                </a:solidFill>
                <a:latin typeface="Arial"/>
                <a:cs typeface="Arial"/>
                <a:sym typeface="Arial"/>
              </a:rPr>
              <a:t>m.u</a:t>
            </a:r>
            <a:r>
              <a:rPr lang="en-US" sz="900" dirty="0">
                <a:solidFill>
                  <a:srgbClr val="FFFFFF"/>
                </a:solidFill>
                <a:latin typeface="Arial"/>
                <a:cs typeface="Arial"/>
                <a:sym typeface="Arial"/>
              </a:rPr>
              <a:t>.) on fresh products (Continuous);</a:t>
            </a:r>
          </a:p>
          <a:p>
            <a:pPr marL="0" marR="0" lvl="0" indent="0" algn="l" rtl="0">
              <a:lnSpc>
                <a:spcPct val="115000"/>
              </a:lnSpc>
              <a:spcBef>
                <a:spcPts val="1400"/>
              </a:spcBef>
              <a:spcAft>
                <a:spcPts val="0"/>
              </a:spcAft>
              <a:buNone/>
            </a:pPr>
            <a:r>
              <a:rPr lang="en-US" sz="900" dirty="0">
                <a:solidFill>
                  <a:srgbClr val="FFFFFF"/>
                </a:solidFill>
                <a:latin typeface="Arial"/>
                <a:cs typeface="Arial"/>
                <a:sym typeface="Arial"/>
              </a:rPr>
              <a:t>2) MILK: annual spending (</a:t>
            </a:r>
            <a:r>
              <a:rPr lang="en-US" sz="900" dirty="0" err="1">
                <a:solidFill>
                  <a:srgbClr val="FFFFFF"/>
                </a:solidFill>
                <a:latin typeface="Arial"/>
                <a:cs typeface="Arial"/>
                <a:sym typeface="Arial"/>
              </a:rPr>
              <a:t>m.u</a:t>
            </a:r>
            <a:r>
              <a:rPr lang="en-US" sz="900" dirty="0">
                <a:solidFill>
                  <a:srgbClr val="FFFFFF"/>
                </a:solidFill>
                <a:latin typeface="Arial"/>
                <a:cs typeface="Arial"/>
                <a:sym typeface="Arial"/>
              </a:rPr>
              <a:t>.) on milk products (Continuous);</a:t>
            </a:r>
          </a:p>
          <a:p>
            <a:pPr marL="0" marR="0" lvl="0" indent="0" algn="l" rtl="0">
              <a:lnSpc>
                <a:spcPct val="115000"/>
              </a:lnSpc>
              <a:spcBef>
                <a:spcPts val="1400"/>
              </a:spcBef>
              <a:spcAft>
                <a:spcPts val="0"/>
              </a:spcAft>
              <a:buNone/>
            </a:pPr>
            <a:r>
              <a:rPr lang="en-US" sz="900" dirty="0">
                <a:solidFill>
                  <a:srgbClr val="FFFFFF"/>
                </a:solidFill>
                <a:latin typeface="Arial"/>
                <a:cs typeface="Arial"/>
                <a:sym typeface="Arial"/>
              </a:rPr>
              <a:t>3) GROCERY: annual spending (</a:t>
            </a:r>
            <a:r>
              <a:rPr lang="en-US" sz="900" dirty="0" err="1">
                <a:solidFill>
                  <a:srgbClr val="FFFFFF"/>
                </a:solidFill>
                <a:latin typeface="Arial"/>
                <a:cs typeface="Arial"/>
                <a:sym typeface="Arial"/>
              </a:rPr>
              <a:t>m.u</a:t>
            </a:r>
            <a:r>
              <a:rPr lang="en-US" sz="900" dirty="0">
                <a:solidFill>
                  <a:srgbClr val="FFFFFF"/>
                </a:solidFill>
                <a:latin typeface="Arial"/>
                <a:cs typeface="Arial"/>
                <a:sym typeface="Arial"/>
              </a:rPr>
              <a:t>.)on grocery products (Continuous);</a:t>
            </a:r>
          </a:p>
          <a:p>
            <a:pPr marL="0" marR="0" lvl="0" indent="0" algn="l" rtl="0">
              <a:lnSpc>
                <a:spcPct val="115000"/>
              </a:lnSpc>
              <a:spcBef>
                <a:spcPts val="1400"/>
              </a:spcBef>
              <a:spcAft>
                <a:spcPts val="0"/>
              </a:spcAft>
              <a:buNone/>
            </a:pPr>
            <a:r>
              <a:rPr lang="en-US" sz="900" dirty="0">
                <a:solidFill>
                  <a:srgbClr val="FFFFFF"/>
                </a:solidFill>
                <a:latin typeface="Arial"/>
                <a:cs typeface="Arial"/>
                <a:sym typeface="Arial"/>
              </a:rPr>
              <a:t>4) FROZEN: annual spending (</a:t>
            </a:r>
            <a:r>
              <a:rPr lang="en-US" sz="900" dirty="0" err="1">
                <a:solidFill>
                  <a:srgbClr val="FFFFFF"/>
                </a:solidFill>
                <a:latin typeface="Arial"/>
                <a:cs typeface="Arial"/>
                <a:sym typeface="Arial"/>
              </a:rPr>
              <a:t>m.u</a:t>
            </a:r>
            <a:r>
              <a:rPr lang="en-US" sz="900" dirty="0">
                <a:solidFill>
                  <a:srgbClr val="FFFFFF"/>
                </a:solidFill>
                <a:latin typeface="Arial"/>
                <a:cs typeface="Arial"/>
                <a:sym typeface="Arial"/>
              </a:rPr>
              <a:t>.)on frozen products (Continuous)</a:t>
            </a:r>
          </a:p>
          <a:p>
            <a:pPr marL="0" marR="0" lvl="0" indent="0" algn="l" rtl="0">
              <a:lnSpc>
                <a:spcPct val="115000"/>
              </a:lnSpc>
              <a:spcBef>
                <a:spcPts val="1400"/>
              </a:spcBef>
              <a:spcAft>
                <a:spcPts val="0"/>
              </a:spcAft>
              <a:buNone/>
            </a:pPr>
            <a:r>
              <a:rPr lang="en-US" sz="900" dirty="0">
                <a:solidFill>
                  <a:srgbClr val="FFFFFF"/>
                </a:solidFill>
                <a:latin typeface="Arial"/>
                <a:cs typeface="Arial"/>
                <a:sym typeface="Arial"/>
              </a:rPr>
              <a:t>5) DETERGENTS_PAPER: annual spending (</a:t>
            </a:r>
            <a:r>
              <a:rPr lang="en-US" sz="900" dirty="0" err="1">
                <a:solidFill>
                  <a:srgbClr val="FFFFFF"/>
                </a:solidFill>
                <a:latin typeface="Arial"/>
                <a:cs typeface="Arial"/>
                <a:sym typeface="Arial"/>
              </a:rPr>
              <a:t>m.u</a:t>
            </a:r>
            <a:r>
              <a:rPr lang="en-US" sz="900" dirty="0">
                <a:solidFill>
                  <a:srgbClr val="FFFFFF"/>
                </a:solidFill>
                <a:latin typeface="Arial"/>
                <a:cs typeface="Arial"/>
                <a:sym typeface="Arial"/>
              </a:rPr>
              <a:t>.) on detergents and paper products (Continuous)</a:t>
            </a:r>
          </a:p>
          <a:p>
            <a:pPr marL="0" marR="0" lvl="0" indent="0" algn="l" rtl="0">
              <a:lnSpc>
                <a:spcPct val="115000"/>
              </a:lnSpc>
              <a:spcBef>
                <a:spcPts val="1400"/>
              </a:spcBef>
              <a:spcAft>
                <a:spcPts val="0"/>
              </a:spcAft>
              <a:buNone/>
            </a:pPr>
            <a:r>
              <a:rPr lang="en-US" sz="900" dirty="0">
                <a:solidFill>
                  <a:srgbClr val="FFFFFF"/>
                </a:solidFill>
                <a:latin typeface="Arial"/>
                <a:cs typeface="Arial"/>
                <a:sym typeface="Arial"/>
              </a:rPr>
              <a:t>6) DELICATESSEN: annual spending (</a:t>
            </a:r>
            <a:r>
              <a:rPr lang="en-US" sz="900" dirty="0" err="1">
                <a:solidFill>
                  <a:srgbClr val="FFFFFF"/>
                </a:solidFill>
                <a:latin typeface="Arial"/>
                <a:cs typeface="Arial"/>
                <a:sym typeface="Arial"/>
              </a:rPr>
              <a:t>m.u</a:t>
            </a:r>
            <a:r>
              <a:rPr lang="en-US" sz="900" dirty="0">
                <a:solidFill>
                  <a:srgbClr val="FFFFFF"/>
                </a:solidFill>
                <a:latin typeface="Arial"/>
                <a:cs typeface="Arial"/>
                <a:sym typeface="Arial"/>
              </a:rPr>
              <a:t>.)on and delicatessen products (Continuous);</a:t>
            </a:r>
          </a:p>
          <a:p>
            <a:pPr marL="0" marR="0" lvl="0" indent="0" algn="l" rtl="0">
              <a:lnSpc>
                <a:spcPct val="115000"/>
              </a:lnSpc>
              <a:spcBef>
                <a:spcPts val="1400"/>
              </a:spcBef>
              <a:spcAft>
                <a:spcPts val="0"/>
              </a:spcAft>
              <a:buNone/>
            </a:pPr>
            <a:r>
              <a:rPr lang="en-US" sz="900" dirty="0">
                <a:solidFill>
                  <a:srgbClr val="FFFFFF"/>
                </a:solidFill>
                <a:latin typeface="Arial"/>
                <a:cs typeface="Arial"/>
                <a:sym typeface="Arial"/>
              </a:rPr>
              <a:t>7) CHANNEL: customers Channel - </a:t>
            </a:r>
            <a:r>
              <a:rPr lang="en-US" sz="900" dirty="0" err="1">
                <a:solidFill>
                  <a:srgbClr val="FFFFFF"/>
                </a:solidFill>
                <a:latin typeface="Arial"/>
                <a:cs typeface="Arial"/>
                <a:sym typeface="Arial"/>
              </a:rPr>
              <a:t>Horeca</a:t>
            </a:r>
            <a:r>
              <a:rPr lang="en-US" sz="900" dirty="0">
                <a:solidFill>
                  <a:srgbClr val="FFFFFF"/>
                </a:solidFill>
                <a:latin typeface="Arial"/>
                <a:cs typeface="Arial"/>
                <a:sym typeface="Arial"/>
              </a:rPr>
              <a:t> (Hotel/Restaurant/Cafe) or Retail channel (Nominal)</a:t>
            </a:r>
          </a:p>
          <a:p>
            <a:pPr marL="0" marR="0" lvl="0" indent="0" algn="l" rtl="0">
              <a:lnSpc>
                <a:spcPct val="115000"/>
              </a:lnSpc>
              <a:spcBef>
                <a:spcPts val="1400"/>
              </a:spcBef>
              <a:spcAft>
                <a:spcPts val="0"/>
              </a:spcAft>
              <a:buNone/>
            </a:pPr>
            <a:r>
              <a:rPr lang="en-US" sz="900" dirty="0">
                <a:solidFill>
                  <a:srgbClr val="FFFFFF"/>
                </a:solidFill>
                <a:latin typeface="Arial"/>
                <a:cs typeface="Arial"/>
                <a:sym typeface="Arial"/>
              </a:rPr>
              <a:t>8) REGION: customers Region - Lisbon, Oporto or Other (Nominal)</a:t>
            </a:r>
          </a:p>
        </p:txBody>
      </p:sp>
    </p:spTree>
    <p:extLst>
      <p:ext uri="{BB962C8B-B14F-4D97-AF65-F5344CB8AC3E}">
        <p14:creationId xmlns:p14="http://schemas.microsoft.com/office/powerpoint/2010/main" val="2199034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9"/>
        <p:cNvGrpSpPr/>
        <p:nvPr/>
      </p:nvGrpSpPr>
      <p:grpSpPr>
        <a:xfrm>
          <a:off x="0" y="0"/>
          <a:ext cx="0" cy="0"/>
          <a:chOff x="0" y="0"/>
          <a:chExt cx="0" cy="0"/>
        </a:xfrm>
      </p:grpSpPr>
      <p:sp>
        <p:nvSpPr>
          <p:cNvPr id="1650" name="Google Shape;1650;p46"/>
          <p:cNvSpPr txBox="1">
            <a:spLocks noGrp="1"/>
          </p:cNvSpPr>
          <p:nvPr>
            <p:ph type="title" idx="4294967295"/>
          </p:nvPr>
        </p:nvSpPr>
        <p:spPr>
          <a:xfrm>
            <a:off x="914400" y="61137"/>
            <a:ext cx="73152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2000" dirty="0">
                <a:latin typeface="Arial"/>
                <a:ea typeface="Arial"/>
                <a:cs typeface="Arial"/>
                <a:sym typeface="Arial"/>
              </a:rPr>
              <a:t>Project Workflow</a:t>
            </a:r>
            <a:r>
              <a:rPr lang="en" sz="2000" dirty="0">
                <a:solidFill>
                  <a:srgbClr val="FFFFFF"/>
                </a:solidFill>
                <a:latin typeface="Arial"/>
                <a:ea typeface="Arial"/>
                <a:cs typeface="Arial"/>
                <a:sym typeface="Arial"/>
              </a:rPr>
              <a:t>:</a:t>
            </a:r>
            <a:endParaRPr sz="2000" dirty="0">
              <a:solidFill>
                <a:srgbClr val="FFFFFF"/>
              </a:solidFill>
              <a:latin typeface="Arial"/>
              <a:ea typeface="Arial"/>
              <a:cs typeface="Arial"/>
              <a:sym typeface="Arial"/>
            </a:endParaRPr>
          </a:p>
        </p:txBody>
      </p:sp>
      <p:sp>
        <p:nvSpPr>
          <p:cNvPr id="1651" name="Google Shape;1651;p46"/>
          <p:cNvSpPr txBox="1">
            <a:spLocks noGrp="1"/>
          </p:cNvSpPr>
          <p:nvPr>
            <p:ph type="body" idx="4294967295"/>
          </p:nvPr>
        </p:nvSpPr>
        <p:spPr>
          <a:xfrm>
            <a:off x="584790" y="562339"/>
            <a:ext cx="7974419" cy="4456228"/>
          </a:xfrm>
          <a:prstGeom prst="rect">
            <a:avLst/>
          </a:prstGeom>
        </p:spPr>
        <p:txBody>
          <a:bodyPr spcFirstLastPara="1" wrap="square" lIns="91425" tIns="91425" rIns="91425" bIns="91425" anchor="t" anchorCtr="0">
            <a:noAutofit/>
          </a:bodyPr>
          <a:lstStyle/>
          <a:p>
            <a:pPr marL="158750" indent="0" algn="l">
              <a:buNone/>
            </a:pPr>
            <a:endParaRPr lang="en-US" sz="1050" dirty="0">
              <a:solidFill>
                <a:srgbClr val="FFFFFF"/>
              </a:solidFill>
              <a:latin typeface="Arial"/>
              <a:cs typeface="Arial"/>
              <a:sym typeface="Proxima Nova Semibold"/>
            </a:endParaRPr>
          </a:p>
          <a:p>
            <a:pPr marL="158750" indent="0" algn="l">
              <a:buNone/>
            </a:pPr>
            <a:r>
              <a:rPr lang="en-US" sz="1050" dirty="0">
                <a:solidFill>
                  <a:srgbClr val="869FB2"/>
                </a:solidFill>
                <a:latin typeface="Arial"/>
                <a:cs typeface="Arial"/>
                <a:sym typeface="Proxima Nova Semibold"/>
              </a:rPr>
              <a:t>Phase-1: Business understanding</a:t>
            </a:r>
          </a:p>
          <a:p>
            <a:pPr marL="158750" indent="0" algn="l">
              <a:buNone/>
            </a:pPr>
            <a:r>
              <a:rPr lang="en-US" sz="1050" dirty="0">
                <a:solidFill>
                  <a:srgbClr val="FFFFFF"/>
                </a:solidFill>
                <a:latin typeface="Arial"/>
                <a:cs typeface="Arial"/>
                <a:sym typeface="Proxima Nova Semibold"/>
              </a:rPr>
              <a:t>Identify the business problem clearly. Once the problem statement is defined then convert it to analytical problem. </a:t>
            </a:r>
          </a:p>
          <a:p>
            <a:pPr marL="158750" indent="0">
              <a:buNone/>
            </a:pPr>
            <a:endParaRPr lang="en-US" sz="1400" dirty="0">
              <a:solidFill>
                <a:srgbClr val="869FB2"/>
              </a:solidFill>
              <a:latin typeface="Arial"/>
              <a:cs typeface="Arial"/>
              <a:sym typeface="Proxima Nova Semibold"/>
            </a:endParaRPr>
          </a:p>
          <a:p>
            <a:pPr marL="158750" indent="0">
              <a:buNone/>
            </a:pPr>
            <a:r>
              <a:rPr lang="en-US" sz="1050" dirty="0">
                <a:solidFill>
                  <a:srgbClr val="869FB2"/>
                </a:solidFill>
                <a:latin typeface="Arial"/>
                <a:cs typeface="Arial"/>
                <a:sym typeface="Proxima Nova Semibold"/>
              </a:rPr>
              <a:t>Phase-2: Data Gathering</a:t>
            </a:r>
          </a:p>
          <a:p>
            <a:pPr marL="158750" indent="0" algn="l">
              <a:buNone/>
            </a:pPr>
            <a:r>
              <a:rPr lang="en-US" sz="1050" dirty="0">
                <a:solidFill>
                  <a:srgbClr val="FFFFFF"/>
                </a:solidFill>
                <a:latin typeface="Arial"/>
                <a:cs typeface="Arial"/>
                <a:sym typeface="Proxima Nova Semibold"/>
              </a:rPr>
              <a:t>Once the business problem is framed ready for data ingestion from the organization sources (Data repository, file, DB, real-time streaming data, sensor data from IoT).</a:t>
            </a:r>
          </a:p>
          <a:p>
            <a:pPr marL="158750" indent="0">
              <a:buNone/>
            </a:pPr>
            <a:endParaRPr lang="en-US" sz="1400" dirty="0">
              <a:solidFill>
                <a:srgbClr val="869FB2"/>
              </a:solidFill>
              <a:latin typeface="Arial"/>
              <a:cs typeface="Arial"/>
              <a:sym typeface="Proxima Nova Semibold"/>
            </a:endParaRPr>
          </a:p>
          <a:p>
            <a:pPr marL="158750" indent="0">
              <a:buNone/>
            </a:pPr>
            <a:r>
              <a:rPr lang="en-US" sz="1050" dirty="0">
                <a:solidFill>
                  <a:srgbClr val="869FB2"/>
                </a:solidFill>
                <a:latin typeface="Arial"/>
                <a:cs typeface="Arial"/>
                <a:sym typeface="Proxima Nova Semibold"/>
              </a:rPr>
              <a:t>Phase-3: Basic Data understanding</a:t>
            </a:r>
          </a:p>
          <a:p>
            <a:pPr marL="158750" indent="0">
              <a:buNone/>
            </a:pPr>
            <a:r>
              <a:rPr lang="en-US" sz="1050" dirty="0">
                <a:solidFill>
                  <a:srgbClr val="FFFFFF"/>
                </a:solidFill>
                <a:latin typeface="Arial"/>
                <a:cs typeface="Arial"/>
                <a:sym typeface="Proxima Nova Semibold"/>
              </a:rPr>
              <a:t>This phase is all about how well we can understand the data.</a:t>
            </a:r>
          </a:p>
          <a:p>
            <a:pPr marL="158750" indent="0" algn="l">
              <a:buNone/>
            </a:pPr>
            <a:endParaRPr lang="en-US" sz="1050" dirty="0">
              <a:solidFill>
                <a:srgbClr val="869FB2"/>
              </a:solidFill>
              <a:latin typeface="Arial"/>
              <a:cs typeface="Arial"/>
              <a:sym typeface="Proxima Nova Semibold"/>
            </a:endParaRPr>
          </a:p>
          <a:p>
            <a:pPr marL="158750" indent="0" algn="l">
              <a:buNone/>
            </a:pPr>
            <a:r>
              <a:rPr lang="en-US" sz="1050" dirty="0">
                <a:solidFill>
                  <a:srgbClr val="869FB2"/>
                </a:solidFill>
                <a:latin typeface="Arial"/>
                <a:cs typeface="Arial"/>
                <a:sym typeface="Proxima Nova Semibold"/>
              </a:rPr>
              <a:t>Phase-4: Data pre-processing</a:t>
            </a:r>
            <a:endParaRPr lang="en-US" sz="1050" dirty="0">
              <a:solidFill>
                <a:srgbClr val="FFFFFF"/>
              </a:solidFill>
              <a:latin typeface="Arial"/>
              <a:cs typeface="Arial"/>
              <a:sym typeface="Proxima Nova Semibold"/>
            </a:endParaRPr>
          </a:p>
          <a:p>
            <a:pPr marL="158750" indent="0" algn="l">
              <a:buNone/>
            </a:pPr>
            <a:r>
              <a:rPr lang="en-IN" sz="1050" dirty="0">
                <a:solidFill>
                  <a:srgbClr val="FFFFFF"/>
                </a:solidFill>
                <a:latin typeface="Arial"/>
                <a:cs typeface="Arial"/>
                <a:sym typeface="Proxima Nova Semibold"/>
              </a:rPr>
              <a:t>C</a:t>
            </a:r>
            <a:r>
              <a:rPr lang="en-IN" sz="1050" dirty="0">
                <a:solidFill>
                  <a:srgbClr val="FFFFFF"/>
                </a:solidFill>
                <a:latin typeface="Arial"/>
                <a:cs typeface="Arial"/>
              </a:rPr>
              <a:t>leaning the raw data </a:t>
            </a:r>
            <a:r>
              <a:rPr lang="en-US" sz="1050" dirty="0">
                <a:solidFill>
                  <a:srgbClr val="FFFFFF"/>
                </a:solidFill>
                <a:latin typeface="Arial"/>
                <a:cs typeface="Arial"/>
              </a:rPr>
              <a:t>so that it can be used to train the ML model. We need data pre-processing to achieve good results from the model.</a:t>
            </a:r>
          </a:p>
          <a:p>
            <a:pPr marL="158750" indent="0">
              <a:buNone/>
            </a:pPr>
            <a:endParaRPr lang="en-US" sz="1050" dirty="0">
              <a:solidFill>
                <a:srgbClr val="869FB2"/>
              </a:solidFill>
              <a:latin typeface="Arial"/>
              <a:cs typeface="Arial"/>
              <a:sym typeface="Proxima Nova Semibold"/>
            </a:endParaRPr>
          </a:p>
          <a:p>
            <a:pPr marL="158750" indent="0">
              <a:buNone/>
            </a:pPr>
            <a:r>
              <a:rPr lang="en-US" sz="1050" dirty="0">
                <a:solidFill>
                  <a:srgbClr val="869FB2"/>
                </a:solidFill>
                <a:latin typeface="Arial"/>
                <a:cs typeface="Arial"/>
                <a:sym typeface="Proxima Nova Semibold"/>
              </a:rPr>
              <a:t>Phase-5: Cluster building</a:t>
            </a:r>
            <a:endParaRPr lang="en-US" sz="1050" dirty="0">
              <a:solidFill>
                <a:srgbClr val="FFFFFF"/>
              </a:solidFill>
              <a:latin typeface="Arial"/>
              <a:cs typeface="Arial"/>
              <a:sym typeface="Proxima Nova Semibold"/>
            </a:endParaRPr>
          </a:p>
          <a:p>
            <a:pPr marL="158750" indent="0">
              <a:buNone/>
            </a:pPr>
            <a:r>
              <a:rPr lang="en-US" sz="1050" dirty="0">
                <a:solidFill>
                  <a:srgbClr val="FFFFFF"/>
                </a:solidFill>
                <a:latin typeface="Arial"/>
                <a:cs typeface="Arial"/>
                <a:sym typeface="Proxima Nova Semibold"/>
              </a:rPr>
              <a:t>Apply clustering algorithms to build the clusters.</a:t>
            </a:r>
          </a:p>
          <a:p>
            <a:pPr marL="158750" indent="0">
              <a:buNone/>
            </a:pPr>
            <a:endParaRPr lang="en-US" sz="1050" dirty="0">
              <a:solidFill>
                <a:srgbClr val="869FB2"/>
              </a:solidFill>
              <a:latin typeface="Arial"/>
              <a:cs typeface="Arial"/>
              <a:sym typeface="Proxima Nova Semibold"/>
            </a:endParaRPr>
          </a:p>
          <a:p>
            <a:pPr marL="158750" indent="0">
              <a:buNone/>
            </a:pPr>
            <a:r>
              <a:rPr lang="en-US" sz="1050" dirty="0">
                <a:solidFill>
                  <a:srgbClr val="869FB2"/>
                </a:solidFill>
                <a:latin typeface="Arial"/>
                <a:cs typeface="Arial"/>
                <a:sym typeface="Proxima Nova Semibold"/>
              </a:rPr>
              <a:t>Phase-6: Inferences based on the clusters</a:t>
            </a:r>
            <a:endParaRPr lang="en-US" sz="1050" dirty="0">
              <a:solidFill>
                <a:srgbClr val="FFFFFF"/>
              </a:solidFill>
              <a:latin typeface="Arial"/>
              <a:cs typeface="Arial"/>
              <a:sym typeface="Proxima Nova Semibold"/>
            </a:endParaRPr>
          </a:p>
          <a:p>
            <a:pPr marL="158750" indent="0">
              <a:buNone/>
            </a:pPr>
            <a:r>
              <a:rPr lang="en-US" sz="1050" dirty="0">
                <a:solidFill>
                  <a:srgbClr val="FFFFFF"/>
                </a:solidFill>
                <a:latin typeface="Arial"/>
                <a:cs typeface="Arial"/>
                <a:sym typeface="Proxima Nova Semibold"/>
              </a:rPr>
              <a:t>This is the phase for information retrieval from the clusters</a:t>
            </a:r>
          </a:p>
        </p:txBody>
      </p:sp>
    </p:spTree>
    <p:extLst>
      <p:ext uri="{BB962C8B-B14F-4D97-AF65-F5344CB8AC3E}">
        <p14:creationId xmlns:p14="http://schemas.microsoft.com/office/powerpoint/2010/main" val="3639322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9"/>
        <p:cNvGrpSpPr/>
        <p:nvPr/>
      </p:nvGrpSpPr>
      <p:grpSpPr>
        <a:xfrm>
          <a:off x="0" y="0"/>
          <a:ext cx="0" cy="0"/>
          <a:chOff x="0" y="0"/>
          <a:chExt cx="0" cy="0"/>
        </a:xfrm>
      </p:grpSpPr>
      <p:sp>
        <p:nvSpPr>
          <p:cNvPr id="1650" name="Google Shape;1650;p46"/>
          <p:cNvSpPr txBox="1">
            <a:spLocks noGrp="1"/>
          </p:cNvSpPr>
          <p:nvPr>
            <p:ph type="title" idx="4294967295"/>
          </p:nvPr>
        </p:nvSpPr>
        <p:spPr>
          <a:xfrm>
            <a:off x="680483" y="43528"/>
            <a:ext cx="73152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2000" dirty="0">
                <a:latin typeface="Arial"/>
                <a:ea typeface="Arial"/>
                <a:cs typeface="Arial"/>
                <a:sym typeface="Arial"/>
              </a:rPr>
              <a:t>Cluster Visualization1</a:t>
            </a:r>
            <a:r>
              <a:rPr lang="en" sz="2000" dirty="0">
                <a:solidFill>
                  <a:srgbClr val="FFFFFF"/>
                </a:solidFill>
                <a:latin typeface="Arial"/>
                <a:ea typeface="Arial"/>
                <a:cs typeface="Arial"/>
                <a:sym typeface="Arial"/>
              </a:rPr>
              <a:t>:</a:t>
            </a:r>
            <a:endParaRPr sz="2000" dirty="0">
              <a:solidFill>
                <a:srgbClr val="FFFFFF"/>
              </a:solidFill>
              <a:latin typeface="Arial"/>
              <a:ea typeface="Arial"/>
              <a:cs typeface="Arial"/>
              <a:sym typeface="Arial"/>
            </a:endParaRPr>
          </a:p>
        </p:txBody>
      </p:sp>
      <p:sp>
        <p:nvSpPr>
          <p:cNvPr id="1651" name="Google Shape;1651;p46"/>
          <p:cNvSpPr txBox="1">
            <a:spLocks noGrp="1"/>
          </p:cNvSpPr>
          <p:nvPr>
            <p:ph type="body" idx="4294967295"/>
          </p:nvPr>
        </p:nvSpPr>
        <p:spPr>
          <a:xfrm>
            <a:off x="5369441" y="1570295"/>
            <a:ext cx="3568996" cy="2572635"/>
          </a:xfrm>
          <a:prstGeom prst="rect">
            <a:avLst/>
          </a:prstGeom>
        </p:spPr>
        <p:txBody>
          <a:bodyPr spcFirstLastPara="1" wrap="square" lIns="91425" tIns="91425" rIns="91425" bIns="91425" anchor="t" anchorCtr="0">
            <a:noAutofit/>
          </a:bodyPr>
          <a:lstStyle/>
          <a:p>
            <a:pPr marL="0" marR="0" lvl="0" indent="0" algn="l" rtl="0">
              <a:lnSpc>
                <a:spcPct val="115000"/>
              </a:lnSpc>
              <a:spcBef>
                <a:spcPts val="1400"/>
              </a:spcBef>
              <a:spcAft>
                <a:spcPts val="0"/>
              </a:spcAft>
              <a:buNone/>
            </a:pPr>
            <a:r>
              <a:rPr lang="en" b="1" dirty="0">
                <a:solidFill>
                  <a:schemeClr val="bg1"/>
                </a:solidFill>
                <a:latin typeface="Arial"/>
                <a:ea typeface="Arial"/>
                <a:cs typeface="Arial"/>
                <a:sym typeface="Arial"/>
              </a:rPr>
              <a:t>Cluster0: Maximum number of customers belong to this cluster</a:t>
            </a:r>
          </a:p>
          <a:p>
            <a:pPr marL="0" indent="0">
              <a:spcBef>
                <a:spcPts val="1400"/>
              </a:spcBef>
              <a:buNone/>
            </a:pPr>
            <a:r>
              <a:rPr lang="en" b="1" dirty="0">
                <a:solidFill>
                  <a:schemeClr val="bg1"/>
                </a:solidFill>
                <a:latin typeface="Arial"/>
                <a:ea typeface="Arial"/>
                <a:cs typeface="Arial"/>
                <a:sym typeface="Arial"/>
              </a:rPr>
              <a:t>Cluster1: Very few number of customers belong to this cluster</a:t>
            </a:r>
          </a:p>
          <a:p>
            <a:pPr marL="0" indent="0">
              <a:spcBef>
                <a:spcPts val="1400"/>
              </a:spcBef>
              <a:buNone/>
            </a:pPr>
            <a:r>
              <a:rPr lang="en" b="1" dirty="0">
                <a:solidFill>
                  <a:schemeClr val="bg1"/>
                </a:solidFill>
                <a:latin typeface="Arial"/>
                <a:ea typeface="Arial"/>
                <a:cs typeface="Arial"/>
                <a:sym typeface="Arial"/>
              </a:rPr>
              <a:t>Cluster2: second highest cluster in terms of number of customers</a:t>
            </a:r>
          </a:p>
          <a:p>
            <a:pPr marL="0" marR="0" lvl="0" indent="0" algn="l" rtl="0">
              <a:lnSpc>
                <a:spcPct val="115000"/>
              </a:lnSpc>
              <a:spcBef>
                <a:spcPts val="1400"/>
              </a:spcBef>
              <a:spcAft>
                <a:spcPts val="0"/>
              </a:spcAft>
              <a:buNone/>
            </a:pPr>
            <a:endParaRPr lang="en" b="1" dirty="0">
              <a:solidFill>
                <a:schemeClr val="bg1"/>
              </a:solidFill>
              <a:latin typeface="Arial"/>
              <a:ea typeface="Arial"/>
              <a:cs typeface="Arial"/>
              <a:sym typeface="Arial"/>
            </a:endParaRPr>
          </a:p>
          <a:p>
            <a:pPr marL="0" marR="0" lvl="0" indent="0" algn="l" rtl="0">
              <a:lnSpc>
                <a:spcPct val="115000"/>
              </a:lnSpc>
              <a:spcBef>
                <a:spcPts val="1400"/>
              </a:spcBef>
              <a:spcAft>
                <a:spcPts val="0"/>
              </a:spcAft>
              <a:buNone/>
            </a:pPr>
            <a:endParaRPr lang="en" b="1" dirty="0">
              <a:solidFill>
                <a:schemeClr val="bg1"/>
              </a:solidFill>
              <a:latin typeface="Arial"/>
              <a:ea typeface="Arial"/>
              <a:cs typeface="Arial"/>
              <a:sym typeface="Arial"/>
            </a:endParaRPr>
          </a:p>
        </p:txBody>
      </p:sp>
      <p:pic>
        <p:nvPicPr>
          <p:cNvPr id="4" name="Picture 3">
            <a:extLst>
              <a:ext uri="{FF2B5EF4-FFF2-40B4-BE49-F238E27FC236}">
                <a16:creationId xmlns:a16="http://schemas.microsoft.com/office/drawing/2014/main" id="{EDD66BA0-9F79-4404-929C-A6D28025701E}"/>
              </a:ext>
            </a:extLst>
          </p:cNvPr>
          <p:cNvPicPr>
            <a:picLocks noChangeAspect="1"/>
          </p:cNvPicPr>
          <p:nvPr/>
        </p:nvPicPr>
        <p:blipFill rotWithShape="1">
          <a:blip r:embed="rId3"/>
          <a:srcRect l="2948"/>
          <a:stretch/>
        </p:blipFill>
        <p:spPr>
          <a:xfrm>
            <a:off x="275199" y="921489"/>
            <a:ext cx="4960614" cy="3622158"/>
          </a:xfrm>
          <a:prstGeom prst="rect">
            <a:avLst/>
          </a:prstGeom>
        </p:spPr>
      </p:pic>
      <p:sp>
        <p:nvSpPr>
          <p:cNvPr id="5" name="TextBox 4">
            <a:extLst>
              <a:ext uri="{FF2B5EF4-FFF2-40B4-BE49-F238E27FC236}">
                <a16:creationId xmlns:a16="http://schemas.microsoft.com/office/drawing/2014/main" id="{B5A1844E-3245-457B-A123-F10A760E1D13}"/>
              </a:ext>
            </a:extLst>
          </p:cNvPr>
          <p:cNvSpPr txBox="1"/>
          <p:nvPr/>
        </p:nvSpPr>
        <p:spPr>
          <a:xfrm>
            <a:off x="1936799" y="4266648"/>
            <a:ext cx="1637414" cy="276999"/>
          </a:xfrm>
          <a:prstGeom prst="rect">
            <a:avLst/>
          </a:prstGeom>
          <a:noFill/>
        </p:spPr>
        <p:txBody>
          <a:bodyPr wrap="square" rtlCol="0">
            <a:spAutoFit/>
          </a:bodyPr>
          <a:lstStyle/>
          <a:p>
            <a:r>
              <a:rPr lang="en-IN" sz="1200" dirty="0">
                <a:solidFill>
                  <a:schemeClr val="bg2"/>
                </a:solidFill>
              </a:rPr>
              <a:t>No of customers</a:t>
            </a:r>
          </a:p>
        </p:txBody>
      </p:sp>
      <p:sp>
        <p:nvSpPr>
          <p:cNvPr id="8" name="TextBox 7">
            <a:extLst>
              <a:ext uri="{FF2B5EF4-FFF2-40B4-BE49-F238E27FC236}">
                <a16:creationId xmlns:a16="http://schemas.microsoft.com/office/drawing/2014/main" id="{BACD4C4B-B138-4F32-AC88-CF6570A82EAB}"/>
              </a:ext>
            </a:extLst>
          </p:cNvPr>
          <p:cNvSpPr txBox="1"/>
          <p:nvPr/>
        </p:nvSpPr>
        <p:spPr>
          <a:xfrm>
            <a:off x="177211" y="2247014"/>
            <a:ext cx="369332" cy="759713"/>
          </a:xfrm>
          <a:prstGeom prst="rect">
            <a:avLst/>
          </a:prstGeom>
          <a:noFill/>
        </p:spPr>
        <p:txBody>
          <a:bodyPr vert="vert270" wrap="square" rtlCol="0">
            <a:spAutoFit/>
          </a:bodyPr>
          <a:lstStyle/>
          <a:p>
            <a:r>
              <a:rPr lang="en-IN" sz="1200" dirty="0">
                <a:solidFill>
                  <a:schemeClr val="bg2"/>
                </a:solidFill>
              </a:rPr>
              <a:t>Clusters</a:t>
            </a:r>
          </a:p>
        </p:txBody>
      </p:sp>
    </p:spTree>
    <p:extLst>
      <p:ext uri="{BB962C8B-B14F-4D97-AF65-F5344CB8AC3E}">
        <p14:creationId xmlns:p14="http://schemas.microsoft.com/office/powerpoint/2010/main" val="4236711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9"/>
        <p:cNvGrpSpPr/>
        <p:nvPr/>
      </p:nvGrpSpPr>
      <p:grpSpPr>
        <a:xfrm>
          <a:off x="0" y="0"/>
          <a:ext cx="0" cy="0"/>
          <a:chOff x="0" y="0"/>
          <a:chExt cx="0" cy="0"/>
        </a:xfrm>
      </p:grpSpPr>
      <p:sp>
        <p:nvSpPr>
          <p:cNvPr id="1650" name="Google Shape;1650;p46"/>
          <p:cNvSpPr txBox="1">
            <a:spLocks noGrp="1"/>
          </p:cNvSpPr>
          <p:nvPr>
            <p:ph type="title" idx="4294967295"/>
          </p:nvPr>
        </p:nvSpPr>
        <p:spPr>
          <a:xfrm>
            <a:off x="680483" y="43528"/>
            <a:ext cx="73152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2000" dirty="0">
                <a:latin typeface="Arial"/>
                <a:ea typeface="Arial"/>
                <a:cs typeface="Arial"/>
                <a:sym typeface="Arial"/>
              </a:rPr>
              <a:t>Cluster Visualization2</a:t>
            </a:r>
            <a:r>
              <a:rPr lang="en" sz="2000" dirty="0">
                <a:solidFill>
                  <a:srgbClr val="FFFFFF"/>
                </a:solidFill>
                <a:latin typeface="Arial"/>
                <a:ea typeface="Arial"/>
                <a:cs typeface="Arial"/>
                <a:sym typeface="Arial"/>
              </a:rPr>
              <a:t>:</a:t>
            </a:r>
            <a:endParaRPr sz="2000" dirty="0">
              <a:solidFill>
                <a:srgbClr val="FFFFFF"/>
              </a:solidFill>
              <a:latin typeface="Arial"/>
              <a:ea typeface="Arial"/>
              <a:cs typeface="Arial"/>
              <a:sym typeface="Arial"/>
            </a:endParaRPr>
          </a:p>
        </p:txBody>
      </p:sp>
      <p:sp>
        <p:nvSpPr>
          <p:cNvPr id="1651" name="Google Shape;1651;p46"/>
          <p:cNvSpPr txBox="1">
            <a:spLocks noGrp="1"/>
          </p:cNvSpPr>
          <p:nvPr>
            <p:ph type="body" idx="4294967295"/>
          </p:nvPr>
        </p:nvSpPr>
        <p:spPr>
          <a:xfrm>
            <a:off x="5369441" y="2098047"/>
            <a:ext cx="3568996" cy="1268930"/>
          </a:xfrm>
          <a:prstGeom prst="rect">
            <a:avLst/>
          </a:prstGeom>
        </p:spPr>
        <p:txBody>
          <a:bodyPr spcFirstLastPara="1" wrap="square" lIns="91425" tIns="91425" rIns="91425" bIns="91425" anchor="t" anchorCtr="0">
            <a:noAutofit/>
          </a:bodyPr>
          <a:lstStyle/>
          <a:p>
            <a:pPr marL="0" marR="0" lvl="0" indent="0" algn="l" rtl="0">
              <a:lnSpc>
                <a:spcPct val="115000"/>
              </a:lnSpc>
              <a:spcBef>
                <a:spcPts val="1400"/>
              </a:spcBef>
              <a:spcAft>
                <a:spcPts val="0"/>
              </a:spcAft>
              <a:buNone/>
            </a:pPr>
            <a:r>
              <a:rPr lang="en" b="1" dirty="0">
                <a:solidFill>
                  <a:schemeClr val="bg1"/>
                </a:solidFill>
                <a:latin typeface="Arial"/>
                <a:ea typeface="Arial"/>
                <a:cs typeface="Arial"/>
                <a:sym typeface="Arial"/>
              </a:rPr>
              <a:t>All type of customers consume the following products – Fresh, Grocery and Delicassen. But the spending amount is varing for different clusters.</a:t>
            </a:r>
          </a:p>
        </p:txBody>
      </p:sp>
      <p:pic>
        <p:nvPicPr>
          <p:cNvPr id="3" name="Picture 2">
            <a:extLst>
              <a:ext uri="{FF2B5EF4-FFF2-40B4-BE49-F238E27FC236}">
                <a16:creationId xmlns:a16="http://schemas.microsoft.com/office/drawing/2014/main" id="{9FA07FE2-3A98-4C88-A828-6FA0E93D814C}"/>
              </a:ext>
            </a:extLst>
          </p:cNvPr>
          <p:cNvPicPr>
            <a:picLocks noChangeAspect="1"/>
          </p:cNvPicPr>
          <p:nvPr/>
        </p:nvPicPr>
        <p:blipFill>
          <a:blip r:embed="rId3"/>
          <a:stretch>
            <a:fillRect/>
          </a:stretch>
        </p:blipFill>
        <p:spPr>
          <a:xfrm>
            <a:off x="205563" y="990932"/>
            <a:ext cx="5019675" cy="3637775"/>
          </a:xfrm>
          <a:prstGeom prst="rect">
            <a:avLst/>
          </a:prstGeom>
        </p:spPr>
      </p:pic>
    </p:spTree>
    <p:extLst>
      <p:ext uri="{BB962C8B-B14F-4D97-AF65-F5344CB8AC3E}">
        <p14:creationId xmlns:p14="http://schemas.microsoft.com/office/powerpoint/2010/main" val="1970962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9"/>
        <p:cNvGrpSpPr/>
        <p:nvPr/>
      </p:nvGrpSpPr>
      <p:grpSpPr>
        <a:xfrm>
          <a:off x="0" y="0"/>
          <a:ext cx="0" cy="0"/>
          <a:chOff x="0" y="0"/>
          <a:chExt cx="0" cy="0"/>
        </a:xfrm>
      </p:grpSpPr>
      <p:sp>
        <p:nvSpPr>
          <p:cNvPr id="1650" name="Google Shape;1650;p46"/>
          <p:cNvSpPr txBox="1">
            <a:spLocks noGrp="1"/>
          </p:cNvSpPr>
          <p:nvPr>
            <p:ph type="title" idx="4294967295"/>
          </p:nvPr>
        </p:nvSpPr>
        <p:spPr>
          <a:xfrm>
            <a:off x="680483" y="43528"/>
            <a:ext cx="73152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2000" dirty="0">
                <a:latin typeface="Arial"/>
                <a:ea typeface="Arial"/>
                <a:cs typeface="Arial"/>
                <a:sym typeface="Arial"/>
              </a:rPr>
              <a:t>Channel-wise Cluster Visualization</a:t>
            </a:r>
            <a:r>
              <a:rPr lang="en" sz="2000" dirty="0">
                <a:solidFill>
                  <a:srgbClr val="FFFFFF"/>
                </a:solidFill>
                <a:latin typeface="Arial"/>
                <a:ea typeface="Arial"/>
                <a:cs typeface="Arial"/>
                <a:sym typeface="Arial"/>
              </a:rPr>
              <a:t>:</a:t>
            </a:r>
            <a:endParaRPr sz="2000" dirty="0">
              <a:solidFill>
                <a:srgbClr val="FFFFFF"/>
              </a:solidFill>
              <a:latin typeface="Arial"/>
              <a:ea typeface="Arial"/>
              <a:cs typeface="Arial"/>
              <a:sym typeface="Arial"/>
            </a:endParaRPr>
          </a:p>
        </p:txBody>
      </p:sp>
      <p:sp>
        <p:nvSpPr>
          <p:cNvPr id="1651" name="Google Shape;1651;p46"/>
          <p:cNvSpPr txBox="1">
            <a:spLocks noGrp="1"/>
          </p:cNvSpPr>
          <p:nvPr>
            <p:ph type="body" idx="4294967295"/>
          </p:nvPr>
        </p:nvSpPr>
        <p:spPr>
          <a:xfrm>
            <a:off x="95170" y="2964538"/>
            <a:ext cx="2729022" cy="1189247"/>
          </a:xfrm>
          <a:prstGeom prst="rect">
            <a:avLst/>
          </a:prstGeom>
        </p:spPr>
        <p:txBody>
          <a:bodyPr spcFirstLastPara="1" wrap="square" lIns="91425" tIns="91425" rIns="91425" bIns="91425" anchor="t" anchorCtr="0">
            <a:noAutofit/>
          </a:bodyPr>
          <a:lstStyle/>
          <a:p>
            <a:pPr marL="0" marR="0" lvl="0" indent="0" algn="l" rtl="0">
              <a:lnSpc>
                <a:spcPct val="115000"/>
              </a:lnSpc>
              <a:spcBef>
                <a:spcPts val="1400"/>
              </a:spcBef>
              <a:spcAft>
                <a:spcPts val="0"/>
              </a:spcAft>
              <a:buNone/>
            </a:pPr>
            <a:r>
              <a:rPr lang="en-IN" sz="1200" b="1" dirty="0">
                <a:solidFill>
                  <a:schemeClr val="bg1"/>
                </a:solidFill>
                <a:latin typeface="Arial"/>
                <a:ea typeface="Arial"/>
                <a:cs typeface="Arial"/>
                <a:sym typeface="Arial"/>
              </a:rPr>
              <a:t>Cluster1: 99.66% belong the Channel1, </a:t>
            </a:r>
            <a:r>
              <a:rPr lang="en-IN" sz="1200" b="1" dirty="0" err="1">
                <a:solidFill>
                  <a:schemeClr val="bg1"/>
                </a:solidFill>
                <a:latin typeface="Arial"/>
                <a:ea typeface="Arial"/>
                <a:cs typeface="Arial"/>
                <a:sym typeface="Arial"/>
              </a:rPr>
              <a:t>i.e</a:t>
            </a:r>
            <a:r>
              <a:rPr lang="en-IN" sz="1200" b="1" dirty="0">
                <a:solidFill>
                  <a:schemeClr val="bg1"/>
                </a:solidFill>
                <a:latin typeface="Arial"/>
                <a:ea typeface="Arial"/>
                <a:cs typeface="Arial"/>
                <a:sym typeface="Arial"/>
              </a:rPr>
              <a:t> Hotels/Restaurants/Café etc (B2B)</a:t>
            </a:r>
            <a:endParaRPr lang="en" sz="1200" b="1" dirty="0">
              <a:solidFill>
                <a:schemeClr val="bg1"/>
              </a:solidFill>
              <a:latin typeface="Arial"/>
              <a:ea typeface="Arial"/>
              <a:cs typeface="Arial"/>
              <a:sym typeface="Arial"/>
            </a:endParaRPr>
          </a:p>
        </p:txBody>
      </p:sp>
      <p:sp>
        <p:nvSpPr>
          <p:cNvPr id="17" name="Google Shape;1651;p46">
            <a:extLst>
              <a:ext uri="{FF2B5EF4-FFF2-40B4-BE49-F238E27FC236}">
                <a16:creationId xmlns:a16="http://schemas.microsoft.com/office/drawing/2014/main" id="{ECAFD177-DA3A-4F92-8192-A6E164A999ED}"/>
              </a:ext>
            </a:extLst>
          </p:cNvPr>
          <p:cNvSpPr txBox="1">
            <a:spLocks/>
          </p:cNvSpPr>
          <p:nvPr/>
        </p:nvSpPr>
        <p:spPr>
          <a:xfrm>
            <a:off x="6418824" y="2964538"/>
            <a:ext cx="2630006" cy="14869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1pPr>
            <a:lvl2pPr marL="914400" marR="0" lvl="1"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2pPr>
            <a:lvl3pPr marL="1371600" marR="0" lvl="2"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3pPr>
            <a:lvl4pPr marL="1828800" marR="0" lvl="3"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4pPr>
            <a:lvl5pPr marL="2286000" marR="0" lvl="4"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5pPr>
            <a:lvl6pPr marL="2743200" marR="0" lvl="5"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6pPr>
            <a:lvl7pPr marL="3200400" marR="0" lvl="6"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7pPr>
            <a:lvl8pPr marL="3657600" marR="0" lvl="7"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8pPr>
            <a:lvl9pPr marL="4114800" marR="0" lvl="8"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9pPr>
          </a:lstStyle>
          <a:p>
            <a:pPr marL="0" indent="0">
              <a:spcBef>
                <a:spcPts val="1400"/>
              </a:spcBef>
              <a:buFont typeface="Proxima Nova"/>
              <a:buNone/>
            </a:pPr>
            <a:r>
              <a:rPr lang="en-IN" sz="1200" b="1" dirty="0">
                <a:solidFill>
                  <a:schemeClr val="bg1"/>
                </a:solidFill>
                <a:latin typeface="Arial"/>
                <a:ea typeface="Arial"/>
                <a:cs typeface="Arial"/>
                <a:sym typeface="Arial"/>
              </a:rPr>
              <a:t>Cluster3: 100% belong the Channel2, </a:t>
            </a:r>
            <a:r>
              <a:rPr lang="en-IN" sz="1200" b="1" dirty="0" err="1">
                <a:solidFill>
                  <a:schemeClr val="bg1"/>
                </a:solidFill>
                <a:latin typeface="Arial"/>
                <a:ea typeface="Arial"/>
                <a:cs typeface="Arial"/>
                <a:sym typeface="Arial"/>
              </a:rPr>
              <a:t>i.e</a:t>
            </a:r>
            <a:r>
              <a:rPr lang="en-IN" sz="1200" b="1" dirty="0">
                <a:solidFill>
                  <a:schemeClr val="bg1"/>
                </a:solidFill>
                <a:latin typeface="Arial"/>
                <a:ea typeface="Arial"/>
                <a:cs typeface="Arial"/>
                <a:sym typeface="Arial"/>
              </a:rPr>
              <a:t> the retail customers or the individual buyers (B2C)</a:t>
            </a:r>
            <a:endParaRPr lang="en" sz="1200" b="1" dirty="0">
              <a:solidFill>
                <a:schemeClr val="bg1"/>
              </a:solidFill>
              <a:latin typeface="Arial"/>
              <a:ea typeface="Arial"/>
              <a:cs typeface="Arial"/>
              <a:sym typeface="Arial"/>
            </a:endParaRPr>
          </a:p>
        </p:txBody>
      </p:sp>
      <p:sp>
        <p:nvSpPr>
          <p:cNvPr id="18" name="Google Shape;1651;p46">
            <a:extLst>
              <a:ext uri="{FF2B5EF4-FFF2-40B4-BE49-F238E27FC236}">
                <a16:creationId xmlns:a16="http://schemas.microsoft.com/office/drawing/2014/main" id="{313287D1-CDCB-4B27-AFD5-199AA3FE8CFE}"/>
              </a:ext>
            </a:extLst>
          </p:cNvPr>
          <p:cNvSpPr txBox="1">
            <a:spLocks/>
          </p:cNvSpPr>
          <p:nvPr/>
        </p:nvSpPr>
        <p:spPr>
          <a:xfrm>
            <a:off x="3306505" y="2923604"/>
            <a:ext cx="2630006" cy="16129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1pPr>
            <a:lvl2pPr marL="914400" marR="0" lvl="1"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2pPr>
            <a:lvl3pPr marL="1371600" marR="0" lvl="2"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3pPr>
            <a:lvl4pPr marL="1828800" marR="0" lvl="3"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4pPr>
            <a:lvl5pPr marL="2286000" marR="0" lvl="4"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5pPr>
            <a:lvl6pPr marL="2743200" marR="0" lvl="5"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6pPr>
            <a:lvl7pPr marL="3200400" marR="0" lvl="6"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7pPr>
            <a:lvl8pPr marL="3657600" marR="0" lvl="7"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8pPr>
            <a:lvl9pPr marL="4114800" marR="0" lvl="8"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9pPr>
          </a:lstStyle>
          <a:p>
            <a:pPr marL="0" indent="0">
              <a:spcBef>
                <a:spcPts val="1400"/>
              </a:spcBef>
              <a:buFont typeface="Proxima Nova"/>
              <a:buNone/>
            </a:pPr>
            <a:r>
              <a:rPr lang="en-IN" sz="1200" b="1" dirty="0">
                <a:solidFill>
                  <a:schemeClr val="bg1"/>
                </a:solidFill>
                <a:latin typeface="Arial"/>
                <a:ea typeface="Arial"/>
                <a:cs typeface="Arial"/>
                <a:sym typeface="Arial"/>
              </a:rPr>
              <a:t>Cluster2: There are some overlap present in this cluster. Most of the customers are of type Channel1 and rest are of type Channel2 (79%% B2B and 21% B2C)</a:t>
            </a:r>
            <a:endParaRPr lang="en" sz="1200" b="1" dirty="0">
              <a:solidFill>
                <a:schemeClr val="bg1"/>
              </a:solidFill>
              <a:latin typeface="Arial"/>
              <a:ea typeface="Arial"/>
              <a:cs typeface="Arial"/>
              <a:sym typeface="Arial"/>
            </a:endParaRPr>
          </a:p>
        </p:txBody>
      </p:sp>
      <p:pic>
        <p:nvPicPr>
          <p:cNvPr id="4" name="Picture 3">
            <a:extLst>
              <a:ext uri="{FF2B5EF4-FFF2-40B4-BE49-F238E27FC236}">
                <a16:creationId xmlns:a16="http://schemas.microsoft.com/office/drawing/2014/main" id="{C629FACD-775B-4AD6-81B3-E90E2A8AE98D}"/>
              </a:ext>
            </a:extLst>
          </p:cNvPr>
          <p:cNvPicPr>
            <a:picLocks noChangeAspect="1"/>
          </p:cNvPicPr>
          <p:nvPr/>
        </p:nvPicPr>
        <p:blipFill>
          <a:blip r:embed="rId3"/>
          <a:stretch>
            <a:fillRect/>
          </a:stretch>
        </p:blipFill>
        <p:spPr>
          <a:xfrm>
            <a:off x="287024" y="692003"/>
            <a:ext cx="8569952" cy="2078893"/>
          </a:xfrm>
          <a:prstGeom prst="rect">
            <a:avLst/>
          </a:prstGeom>
        </p:spPr>
      </p:pic>
    </p:spTree>
    <p:extLst>
      <p:ext uri="{BB962C8B-B14F-4D97-AF65-F5344CB8AC3E}">
        <p14:creationId xmlns:p14="http://schemas.microsoft.com/office/powerpoint/2010/main" val="3475441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9"/>
        <p:cNvGrpSpPr/>
        <p:nvPr/>
      </p:nvGrpSpPr>
      <p:grpSpPr>
        <a:xfrm>
          <a:off x="0" y="0"/>
          <a:ext cx="0" cy="0"/>
          <a:chOff x="0" y="0"/>
          <a:chExt cx="0" cy="0"/>
        </a:xfrm>
      </p:grpSpPr>
      <p:sp>
        <p:nvSpPr>
          <p:cNvPr id="1650" name="Google Shape;1650;p46"/>
          <p:cNvSpPr txBox="1">
            <a:spLocks noGrp="1"/>
          </p:cNvSpPr>
          <p:nvPr>
            <p:ph type="title" idx="4294967295"/>
          </p:nvPr>
        </p:nvSpPr>
        <p:spPr>
          <a:xfrm>
            <a:off x="192494" y="302141"/>
            <a:ext cx="4153786" cy="29897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100" dirty="0">
                <a:latin typeface="Arial"/>
                <a:ea typeface="Arial"/>
                <a:cs typeface="Arial"/>
                <a:sym typeface="Arial"/>
              </a:rPr>
              <a:t>Spending amount wise Customer Segmentation</a:t>
            </a:r>
            <a:r>
              <a:rPr lang="en" sz="1100" dirty="0">
                <a:solidFill>
                  <a:srgbClr val="FFFFFF"/>
                </a:solidFill>
                <a:latin typeface="Arial"/>
                <a:ea typeface="Arial"/>
                <a:cs typeface="Arial"/>
                <a:sym typeface="Arial"/>
              </a:rPr>
              <a:t>: Cluster1 (B2B)</a:t>
            </a:r>
            <a:endParaRPr sz="1100" dirty="0">
              <a:solidFill>
                <a:srgbClr val="FFFFFF"/>
              </a:solidFill>
              <a:latin typeface="Arial"/>
              <a:ea typeface="Arial"/>
              <a:cs typeface="Arial"/>
              <a:sym typeface="Arial"/>
            </a:endParaRPr>
          </a:p>
        </p:txBody>
      </p:sp>
      <p:pic>
        <p:nvPicPr>
          <p:cNvPr id="9" name="Picture 8">
            <a:extLst>
              <a:ext uri="{FF2B5EF4-FFF2-40B4-BE49-F238E27FC236}">
                <a16:creationId xmlns:a16="http://schemas.microsoft.com/office/drawing/2014/main" id="{9624D4A9-9261-466D-AA11-5B56AAB1D205}"/>
              </a:ext>
            </a:extLst>
          </p:cNvPr>
          <p:cNvPicPr>
            <a:picLocks noChangeAspect="1"/>
          </p:cNvPicPr>
          <p:nvPr/>
        </p:nvPicPr>
        <p:blipFill>
          <a:blip r:embed="rId3"/>
          <a:stretch>
            <a:fillRect/>
          </a:stretch>
        </p:blipFill>
        <p:spPr>
          <a:xfrm>
            <a:off x="192494" y="627809"/>
            <a:ext cx="5259548" cy="1590851"/>
          </a:xfrm>
          <a:prstGeom prst="rect">
            <a:avLst/>
          </a:prstGeom>
        </p:spPr>
      </p:pic>
      <p:sp>
        <p:nvSpPr>
          <p:cNvPr id="16" name="TextBox 15">
            <a:extLst>
              <a:ext uri="{FF2B5EF4-FFF2-40B4-BE49-F238E27FC236}">
                <a16:creationId xmlns:a16="http://schemas.microsoft.com/office/drawing/2014/main" id="{05DD3B8B-4846-44D6-A35D-38B094CF1076}"/>
              </a:ext>
            </a:extLst>
          </p:cNvPr>
          <p:cNvSpPr txBox="1"/>
          <p:nvPr/>
        </p:nvSpPr>
        <p:spPr>
          <a:xfrm>
            <a:off x="125129" y="2794036"/>
            <a:ext cx="5411973" cy="261610"/>
          </a:xfrm>
          <a:prstGeom prst="rect">
            <a:avLst/>
          </a:prstGeom>
          <a:noFill/>
        </p:spPr>
        <p:txBody>
          <a:bodyPr wrap="square">
            <a:spAutoFit/>
          </a:bodyPr>
          <a:lstStyle/>
          <a:p>
            <a:r>
              <a:rPr lang="en" sz="1100" dirty="0">
                <a:solidFill>
                  <a:srgbClr val="FFFFFF"/>
                </a:solidFill>
              </a:rPr>
              <a:t>Spending amount wise Customer Segmentation: Cluster3 (B2C)</a:t>
            </a:r>
            <a:endParaRPr lang="en-IN" sz="1100" dirty="0">
              <a:solidFill>
                <a:srgbClr val="FFFFFF"/>
              </a:solidFill>
              <a:sym typeface="Proxima Nova Semibold"/>
            </a:endParaRPr>
          </a:p>
        </p:txBody>
      </p:sp>
      <p:pic>
        <p:nvPicPr>
          <p:cNvPr id="12" name="Picture 11">
            <a:extLst>
              <a:ext uri="{FF2B5EF4-FFF2-40B4-BE49-F238E27FC236}">
                <a16:creationId xmlns:a16="http://schemas.microsoft.com/office/drawing/2014/main" id="{BAAC4EE4-0388-4AE8-AFFB-4615B40A85A4}"/>
              </a:ext>
            </a:extLst>
          </p:cNvPr>
          <p:cNvPicPr>
            <a:picLocks noChangeAspect="1"/>
          </p:cNvPicPr>
          <p:nvPr/>
        </p:nvPicPr>
        <p:blipFill>
          <a:blip r:embed="rId4"/>
          <a:stretch>
            <a:fillRect/>
          </a:stretch>
        </p:blipFill>
        <p:spPr>
          <a:xfrm>
            <a:off x="192494" y="3166803"/>
            <a:ext cx="5411973" cy="1674556"/>
          </a:xfrm>
          <a:prstGeom prst="rect">
            <a:avLst/>
          </a:prstGeom>
        </p:spPr>
      </p:pic>
      <p:sp>
        <p:nvSpPr>
          <p:cNvPr id="13" name="TextBox 12">
            <a:extLst>
              <a:ext uri="{FF2B5EF4-FFF2-40B4-BE49-F238E27FC236}">
                <a16:creationId xmlns:a16="http://schemas.microsoft.com/office/drawing/2014/main" id="{CB5CDEEC-80C9-4364-98B8-4546CEDE9384}"/>
              </a:ext>
            </a:extLst>
          </p:cNvPr>
          <p:cNvSpPr txBox="1"/>
          <p:nvPr/>
        </p:nvSpPr>
        <p:spPr>
          <a:xfrm>
            <a:off x="5670697" y="627808"/>
            <a:ext cx="3338623" cy="1015663"/>
          </a:xfrm>
          <a:prstGeom prst="rect">
            <a:avLst/>
          </a:prstGeom>
          <a:noFill/>
        </p:spPr>
        <p:txBody>
          <a:bodyPr wrap="square" rtlCol="0">
            <a:spAutoFit/>
          </a:bodyPr>
          <a:lstStyle/>
          <a:p>
            <a:pPr marL="171450" indent="-171450" algn="l">
              <a:buFont typeface="Wingdings" panose="05000000000000000000" pitchFamily="2" charset="2"/>
              <a:buChar char="Ø"/>
            </a:pPr>
            <a:r>
              <a:rPr lang="en-US" sz="1000" b="0" i="0" dirty="0">
                <a:solidFill>
                  <a:schemeClr val="bg1"/>
                </a:solidFill>
                <a:effectLst/>
                <a:latin typeface="Helvetica Neue"/>
              </a:rPr>
              <a:t>Among all the essential product categories the average annual spending looks significantly high for 'Fresh' items in comparison to other items. </a:t>
            </a:r>
          </a:p>
          <a:p>
            <a:pPr marL="171450" indent="-171450" algn="l">
              <a:buFont typeface="Wingdings" panose="05000000000000000000" pitchFamily="2" charset="2"/>
              <a:buChar char="Ø"/>
            </a:pPr>
            <a:r>
              <a:rPr lang="en-US" sz="1000" b="0" i="0" dirty="0">
                <a:solidFill>
                  <a:schemeClr val="bg1"/>
                </a:solidFill>
                <a:effectLst/>
                <a:latin typeface="Helvetica Neue"/>
              </a:rPr>
              <a:t>Which is of no surprise because Hotel/Restaurant/Cafe </a:t>
            </a:r>
            <a:r>
              <a:rPr lang="en-US" sz="1000" b="0" i="0" dirty="0" err="1">
                <a:solidFill>
                  <a:schemeClr val="bg1"/>
                </a:solidFill>
                <a:effectLst/>
                <a:latin typeface="Helvetica Neue"/>
              </a:rPr>
              <a:t>etc</a:t>
            </a:r>
            <a:r>
              <a:rPr lang="en-US" sz="1000" b="0" i="0" dirty="0">
                <a:solidFill>
                  <a:schemeClr val="bg1"/>
                </a:solidFill>
                <a:effectLst/>
                <a:latin typeface="Helvetica Neue"/>
              </a:rPr>
              <a:t> need fresh vegetables/fruits on daily basis for food preparation.</a:t>
            </a:r>
          </a:p>
        </p:txBody>
      </p:sp>
      <p:sp>
        <p:nvSpPr>
          <p:cNvPr id="20" name="TextBox 19">
            <a:extLst>
              <a:ext uri="{FF2B5EF4-FFF2-40B4-BE49-F238E27FC236}">
                <a16:creationId xmlns:a16="http://schemas.microsoft.com/office/drawing/2014/main" id="{4E4D0947-C67D-4CB1-AA8A-256809368D3D}"/>
              </a:ext>
            </a:extLst>
          </p:cNvPr>
          <p:cNvSpPr txBox="1"/>
          <p:nvPr/>
        </p:nvSpPr>
        <p:spPr>
          <a:xfrm>
            <a:off x="5727404" y="3165104"/>
            <a:ext cx="3338623" cy="707886"/>
          </a:xfrm>
          <a:prstGeom prst="rect">
            <a:avLst/>
          </a:prstGeom>
          <a:noFill/>
        </p:spPr>
        <p:txBody>
          <a:bodyPr wrap="square" rtlCol="0">
            <a:spAutoFit/>
          </a:bodyPr>
          <a:lstStyle/>
          <a:p>
            <a:pPr marL="171450" indent="-171450" algn="l">
              <a:buFont typeface="Wingdings" panose="05000000000000000000" pitchFamily="2" charset="2"/>
              <a:buChar char="Ø"/>
            </a:pPr>
            <a:r>
              <a:rPr lang="en-US" sz="1000" dirty="0">
                <a:solidFill>
                  <a:schemeClr val="bg1"/>
                </a:solidFill>
                <a:latin typeface="Helvetica Neue"/>
              </a:rPr>
              <a:t>Among all the essential product categories the average annual spending looks significantly high for 'Grocery' items and 'Milk' in comparison to 'Fresh' items.</a:t>
            </a:r>
          </a:p>
        </p:txBody>
      </p:sp>
    </p:spTree>
    <p:extLst>
      <p:ext uri="{BB962C8B-B14F-4D97-AF65-F5344CB8AC3E}">
        <p14:creationId xmlns:p14="http://schemas.microsoft.com/office/powerpoint/2010/main" val="450494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9"/>
        <p:cNvGrpSpPr/>
        <p:nvPr/>
      </p:nvGrpSpPr>
      <p:grpSpPr>
        <a:xfrm>
          <a:off x="0" y="0"/>
          <a:ext cx="0" cy="0"/>
          <a:chOff x="0" y="0"/>
          <a:chExt cx="0" cy="0"/>
        </a:xfrm>
      </p:grpSpPr>
      <p:sp>
        <p:nvSpPr>
          <p:cNvPr id="1650" name="Google Shape;1650;p46"/>
          <p:cNvSpPr txBox="1">
            <a:spLocks noGrp="1"/>
          </p:cNvSpPr>
          <p:nvPr>
            <p:ph type="title" idx="4294967295"/>
          </p:nvPr>
        </p:nvSpPr>
        <p:spPr>
          <a:xfrm>
            <a:off x="-715926" y="185695"/>
            <a:ext cx="5755757" cy="41012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100" dirty="0">
                <a:latin typeface="Arial"/>
                <a:ea typeface="Arial"/>
                <a:cs typeface="Arial"/>
                <a:sym typeface="Arial"/>
              </a:rPr>
              <a:t>Spending amount wise Customer Segmentation</a:t>
            </a:r>
            <a:r>
              <a:rPr lang="en" sz="1100" dirty="0">
                <a:solidFill>
                  <a:srgbClr val="FFFFFF"/>
                </a:solidFill>
                <a:latin typeface="Arial"/>
                <a:ea typeface="Arial"/>
                <a:cs typeface="Arial"/>
                <a:sym typeface="Arial"/>
              </a:rPr>
              <a:t>: Cluster1 (B2B)</a:t>
            </a:r>
            <a:endParaRPr sz="1100" dirty="0">
              <a:solidFill>
                <a:srgbClr val="FFFFFF"/>
              </a:solidFill>
              <a:latin typeface="Arial"/>
              <a:ea typeface="Arial"/>
              <a:cs typeface="Arial"/>
              <a:sym typeface="Arial"/>
            </a:endParaRPr>
          </a:p>
        </p:txBody>
      </p:sp>
      <p:sp>
        <p:nvSpPr>
          <p:cNvPr id="16" name="TextBox 15">
            <a:extLst>
              <a:ext uri="{FF2B5EF4-FFF2-40B4-BE49-F238E27FC236}">
                <a16:creationId xmlns:a16="http://schemas.microsoft.com/office/drawing/2014/main" id="{05DD3B8B-4846-44D6-A35D-38B094CF1076}"/>
              </a:ext>
            </a:extLst>
          </p:cNvPr>
          <p:cNvSpPr txBox="1"/>
          <p:nvPr/>
        </p:nvSpPr>
        <p:spPr>
          <a:xfrm>
            <a:off x="131487" y="2699779"/>
            <a:ext cx="5411973" cy="261610"/>
          </a:xfrm>
          <a:prstGeom prst="rect">
            <a:avLst/>
          </a:prstGeom>
          <a:noFill/>
        </p:spPr>
        <p:txBody>
          <a:bodyPr wrap="square">
            <a:spAutoFit/>
          </a:bodyPr>
          <a:lstStyle/>
          <a:p>
            <a:r>
              <a:rPr lang="en" sz="1100" dirty="0">
                <a:solidFill>
                  <a:srgbClr val="FFFFFF"/>
                </a:solidFill>
              </a:rPr>
              <a:t>Spending amount wise Customer Segmentation: Cluster3 (B2C)</a:t>
            </a:r>
            <a:endParaRPr lang="en-IN" sz="1100" dirty="0">
              <a:solidFill>
                <a:srgbClr val="FFFFFF"/>
              </a:solidFill>
              <a:sym typeface="Proxima Nova Semibold"/>
            </a:endParaRPr>
          </a:p>
        </p:txBody>
      </p:sp>
      <p:pic>
        <p:nvPicPr>
          <p:cNvPr id="3" name="Picture 2">
            <a:extLst>
              <a:ext uri="{FF2B5EF4-FFF2-40B4-BE49-F238E27FC236}">
                <a16:creationId xmlns:a16="http://schemas.microsoft.com/office/drawing/2014/main" id="{06E8C184-1AB9-4393-97C0-2EDE7EE2E3C7}"/>
              </a:ext>
            </a:extLst>
          </p:cNvPr>
          <p:cNvPicPr>
            <a:picLocks noChangeAspect="1"/>
          </p:cNvPicPr>
          <p:nvPr/>
        </p:nvPicPr>
        <p:blipFill>
          <a:blip r:embed="rId3"/>
          <a:stretch>
            <a:fillRect/>
          </a:stretch>
        </p:blipFill>
        <p:spPr>
          <a:xfrm>
            <a:off x="163034" y="491535"/>
            <a:ext cx="5259572" cy="1630517"/>
          </a:xfrm>
          <a:prstGeom prst="rect">
            <a:avLst/>
          </a:prstGeom>
        </p:spPr>
      </p:pic>
      <p:pic>
        <p:nvPicPr>
          <p:cNvPr id="5" name="Picture 4">
            <a:extLst>
              <a:ext uri="{FF2B5EF4-FFF2-40B4-BE49-F238E27FC236}">
                <a16:creationId xmlns:a16="http://schemas.microsoft.com/office/drawing/2014/main" id="{F96C26DF-1C3E-4236-A905-6381094F03C9}"/>
              </a:ext>
            </a:extLst>
          </p:cNvPr>
          <p:cNvPicPr>
            <a:picLocks noChangeAspect="1"/>
          </p:cNvPicPr>
          <p:nvPr/>
        </p:nvPicPr>
        <p:blipFill>
          <a:blip r:embed="rId4"/>
          <a:stretch>
            <a:fillRect/>
          </a:stretch>
        </p:blipFill>
        <p:spPr>
          <a:xfrm>
            <a:off x="163033" y="2983983"/>
            <a:ext cx="5259573" cy="1575731"/>
          </a:xfrm>
          <a:prstGeom prst="rect">
            <a:avLst/>
          </a:prstGeom>
        </p:spPr>
      </p:pic>
      <p:sp>
        <p:nvSpPr>
          <p:cNvPr id="10" name="TextBox 9">
            <a:extLst>
              <a:ext uri="{FF2B5EF4-FFF2-40B4-BE49-F238E27FC236}">
                <a16:creationId xmlns:a16="http://schemas.microsoft.com/office/drawing/2014/main" id="{8633EB12-22EF-46EC-AE90-B1FA9F46DCA1}"/>
              </a:ext>
            </a:extLst>
          </p:cNvPr>
          <p:cNvSpPr txBox="1"/>
          <p:nvPr/>
        </p:nvSpPr>
        <p:spPr>
          <a:xfrm>
            <a:off x="5642343" y="970928"/>
            <a:ext cx="3338623" cy="553998"/>
          </a:xfrm>
          <a:prstGeom prst="rect">
            <a:avLst/>
          </a:prstGeom>
          <a:noFill/>
        </p:spPr>
        <p:txBody>
          <a:bodyPr wrap="square" rtlCol="0">
            <a:spAutoFit/>
          </a:bodyPr>
          <a:lstStyle/>
          <a:p>
            <a:pPr marL="171450" indent="-171450">
              <a:buFont typeface="Wingdings" panose="05000000000000000000" pitchFamily="2" charset="2"/>
              <a:buChar char="Ø"/>
            </a:pPr>
            <a:r>
              <a:rPr lang="en-US" sz="1000" dirty="0">
                <a:solidFill>
                  <a:schemeClr val="bg1"/>
                </a:solidFill>
                <a:latin typeface="+mn-lt"/>
              </a:rPr>
              <a:t>As expected, the annual spending for '</a:t>
            </a:r>
            <a:r>
              <a:rPr lang="en-US" sz="1000" dirty="0" err="1">
                <a:solidFill>
                  <a:schemeClr val="bg1"/>
                </a:solidFill>
                <a:latin typeface="+mn-lt"/>
              </a:rPr>
              <a:t>Delicassen</a:t>
            </a:r>
            <a:r>
              <a:rPr lang="en-US" sz="1000" dirty="0">
                <a:solidFill>
                  <a:schemeClr val="bg1"/>
                </a:solidFill>
                <a:latin typeface="+mn-lt"/>
              </a:rPr>
              <a:t>' or Ready-to-eat items for business customers is very low.</a:t>
            </a:r>
          </a:p>
        </p:txBody>
      </p:sp>
      <p:sp>
        <p:nvSpPr>
          <p:cNvPr id="11" name="TextBox 10">
            <a:extLst>
              <a:ext uri="{FF2B5EF4-FFF2-40B4-BE49-F238E27FC236}">
                <a16:creationId xmlns:a16="http://schemas.microsoft.com/office/drawing/2014/main" id="{3FC8937C-2C9D-4A3C-A97C-7A3210639B5F}"/>
              </a:ext>
            </a:extLst>
          </p:cNvPr>
          <p:cNvSpPr txBox="1"/>
          <p:nvPr/>
        </p:nvSpPr>
        <p:spPr>
          <a:xfrm>
            <a:off x="5684882" y="3187072"/>
            <a:ext cx="3246474" cy="1169551"/>
          </a:xfrm>
          <a:prstGeom prst="rect">
            <a:avLst/>
          </a:prstGeom>
          <a:noFill/>
        </p:spPr>
        <p:txBody>
          <a:bodyPr wrap="square" rtlCol="0">
            <a:spAutoFit/>
          </a:bodyPr>
          <a:lstStyle/>
          <a:p>
            <a:pPr marL="171450" indent="-171450" algn="l">
              <a:buFont typeface="Wingdings" panose="05000000000000000000" pitchFamily="2" charset="2"/>
              <a:buChar char="Ø"/>
            </a:pPr>
            <a:r>
              <a:rPr lang="en-US" sz="1000" b="0" i="0" dirty="0">
                <a:solidFill>
                  <a:schemeClr val="bg1"/>
                </a:solidFill>
                <a:effectLst/>
                <a:latin typeface="+mn-lt"/>
              </a:rPr>
              <a:t>In comparison to business customers, the retail customers spend significantly high amount on ready-to-eat products.</a:t>
            </a:r>
          </a:p>
          <a:p>
            <a:pPr marL="171450" indent="-171450" algn="l">
              <a:buFont typeface="Wingdings" panose="05000000000000000000" pitchFamily="2" charset="2"/>
              <a:buChar char="Ø"/>
            </a:pPr>
            <a:r>
              <a:rPr lang="en-US" sz="1000" b="0" i="0" dirty="0">
                <a:solidFill>
                  <a:schemeClr val="bg1"/>
                </a:solidFill>
                <a:effectLst/>
                <a:latin typeface="+mn-lt"/>
              </a:rPr>
              <a:t>But Frozen items are consumed by both the type of the customers. The only difference is that there are very few business customers who spend significantly high amount for Frozen items.</a:t>
            </a:r>
          </a:p>
        </p:txBody>
      </p:sp>
    </p:spTree>
    <p:extLst>
      <p:ext uri="{BB962C8B-B14F-4D97-AF65-F5344CB8AC3E}">
        <p14:creationId xmlns:p14="http://schemas.microsoft.com/office/powerpoint/2010/main" val="2609934697"/>
      </p:ext>
    </p:extLst>
  </p:cSld>
  <p:clrMapOvr>
    <a:masterClrMapping/>
  </p:clrMapOvr>
</p:sld>
</file>

<file path=ppt/theme/theme1.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979</TotalTime>
  <Words>1697</Words>
  <Application>Microsoft Office PowerPoint</Application>
  <PresentationFormat>On-screen Show (16:9)</PresentationFormat>
  <Paragraphs>111</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Proxima Nova</vt:lpstr>
      <vt:lpstr>Wingdings</vt:lpstr>
      <vt:lpstr>Proxima Nova Semibold</vt:lpstr>
      <vt:lpstr>Helvetica Neue</vt:lpstr>
      <vt:lpstr>Slidesgo Final Pages</vt:lpstr>
      <vt:lpstr>PowerPoint Presentation</vt:lpstr>
      <vt:lpstr>Business Objective</vt:lpstr>
      <vt:lpstr>About The Data</vt:lpstr>
      <vt:lpstr>Project Workflow:</vt:lpstr>
      <vt:lpstr>Cluster Visualization1:</vt:lpstr>
      <vt:lpstr>Cluster Visualization2:</vt:lpstr>
      <vt:lpstr>Channel-wise Cluster Visualization:</vt:lpstr>
      <vt:lpstr>Spending amount wise Customer Segmentation: Cluster1 (B2B)</vt:lpstr>
      <vt:lpstr>Spending amount wise Customer Segmentation: Cluster1 (B2B)</vt:lpstr>
      <vt:lpstr>Key takeaways From The Cluster Analysis:</vt:lpstr>
      <vt:lpstr>Key takeaways From The Cluster Analysis :</vt:lpstr>
      <vt:lpstr>Strategies or plan of actions: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Infographics</dc:title>
  <dc:creator>Basab</dc:creator>
  <cp:lastModifiedBy>SUBHRADEEP RAY</cp:lastModifiedBy>
  <cp:revision>211</cp:revision>
  <dcterms:modified xsi:type="dcterms:W3CDTF">2021-05-09T11:39:18Z</dcterms:modified>
</cp:coreProperties>
</file>