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60" r:id="rId2"/>
  </p:sldMasterIdLst>
  <p:notesMasterIdLst>
    <p:notesMasterId r:id="rId10"/>
  </p:notesMasterIdLst>
  <p:sldIdLst>
    <p:sldId id="337" r:id="rId3"/>
    <p:sldId id="291" r:id="rId4"/>
    <p:sldId id="339" r:id="rId5"/>
    <p:sldId id="340" r:id="rId6"/>
    <p:sldId id="338" r:id="rId7"/>
    <p:sldId id="341" r:id="rId8"/>
    <p:sldId id="270" r:id="rId9"/>
  </p:sldIdLst>
  <p:sldSz cx="12192000" cy="6858000"/>
  <p:notesSz cx="6858000" cy="9144000"/>
  <p:embeddedFontLst>
    <p:embeddedFont>
      <p:font typeface="Bookerly" panose="020B0604020202020204" charset="0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nthil Kumar [MaGE]" initials="SK[" lastIdx="0" clrIdx="0">
    <p:extLst>
      <p:ext uri="{19B8F6BF-5375-455C-9EA6-DF929625EA0E}">
        <p15:presenceInfo xmlns:p15="http://schemas.microsoft.com/office/powerpoint/2012/main" userId="S::senthil.kumar@manipalglobal.com::59a03704-3bc1-4328-9b1a-d2a4a33801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77BD"/>
    <a:srgbClr val="EF6922"/>
    <a:srgbClr val="F26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3F0084-05DA-47BB-823E-6484C303E292}" type="datetimeFigureOut">
              <a:rPr lang="en-IN" smtClean="0"/>
              <a:t>22-03-2021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8B16EC-B4E7-4EE9-B114-C2E247F081D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1706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en-I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B16EC-B4E7-4EE9-B114-C2E247F081D0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5900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en-I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B16EC-B4E7-4EE9-B114-C2E247F081D0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9766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en-I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B16EC-B4E7-4EE9-B114-C2E247F081D0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9585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en-I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8B16EC-B4E7-4EE9-B114-C2E247F081D0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5869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en-I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8B16EC-B4E7-4EE9-B114-C2E247F081D0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121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6832-ABDC-4B2F-A46A-71015148486B}" type="datetimeFigureOut">
              <a:rPr lang="en-IN" smtClean="0"/>
              <a:t>22-03-2021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96BF-E915-462E-9A7A-3E0061A8E0D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506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6832-ABDC-4B2F-A46A-71015148486B}" type="datetimeFigureOut">
              <a:rPr lang="en-IN" smtClean="0"/>
              <a:t>22-03-2021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96BF-E915-462E-9A7A-3E0061A8E0D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432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6832-ABDC-4B2F-A46A-71015148486B}" type="datetimeFigureOut">
              <a:rPr lang="en-IN" smtClean="0"/>
              <a:t>22-03-2021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96BF-E915-462E-9A7A-3E0061A8E0D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0058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Rectangle 1"/>
          <p:cNvSpPr/>
          <p:nvPr/>
        </p:nvSpPr>
        <p:spPr>
          <a:xfrm>
            <a:off x="1401177" y="3187125"/>
            <a:ext cx="5683365" cy="23576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59"/>
                </a:lnTo>
                <a:lnTo>
                  <a:pt x="14686" y="21600"/>
                </a:lnTo>
                <a:lnTo>
                  <a:pt x="0" y="214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" name="Rectangle 1"/>
          <p:cNvSpPr/>
          <p:nvPr/>
        </p:nvSpPr>
        <p:spPr>
          <a:xfrm>
            <a:off x="-36753" y="-1"/>
            <a:ext cx="5884895" cy="6942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5" y="0"/>
                </a:moveTo>
                <a:lnTo>
                  <a:pt x="21600" y="0"/>
                </a:lnTo>
                <a:lnTo>
                  <a:pt x="4754" y="21583"/>
                </a:lnTo>
                <a:lnTo>
                  <a:pt x="0" y="21600"/>
                </a:lnTo>
                <a:lnTo>
                  <a:pt x="35" y="0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" name="Rectangle 1"/>
          <p:cNvSpPr/>
          <p:nvPr/>
        </p:nvSpPr>
        <p:spPr>
          <a:xfrm>
            <a:off x="-114575" y="2083684"/>
            <a:ext cx="7934743" cy="36926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" y="12"/>
                </a:moveTo>
                <a:lnTo>
                  <a:pt x="21600" y="0"/>
                </a:lnTo>
                <a:lnTo>
                  <a:pt x="13838" y="21600"/>
                </a:lnTo>
                <a:lnTo>
                  <a:pt x="0" y="21573"/>
                </a:lnTo>
                <a:cubicBezTo>
                  <a:pt x="12" y="14619"/>
                  <a:pt x="1" y="6967"/>
                  <a:pt x="13" y="12"/>
                </a:cubicBezTo>
                <a:close/>
              </a:path>
            </a:pathLst>
          </a:custGeom>
          <a:gradFill>
            <a:gsLst>
              <a:gs pos="21000">
                <a:srgbClr val="087AC0"/>
              </a:gs>
              <a:gs pos="100000">
                <a:srgbClr val="39B2E5"/>
              </a:gs>
            </a:gsLst>
            <a:lin ang="27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" name="Straight Connector 11"/>
          <p:cNvSpPr/>
          <p:nvPr/>
        </p:nvSpPr>
        <p:spPr>
          <a:xfrm>
            <a:off x="508763" y="4037948"/>
            <a:ext cx="5180524" cy="1"/>
          </a:xfrm>
          <a:prstGeom prst="line">
            <a:avLst/>
          </a:prstGeom>
          <a:ln w="1905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431486" y="2656202"/>
            <a:ext cx="6677794" cy="1296000"/>
          </a:xfrm>
          <a:prstGeom prst="rect">
            <a:avLst/>
          </a:prstGeom>
        </p:spPr>
        <p:txBody>
          <a:bodyPr anchor="b"/>
          <a:lstStyle>
            <a:lvl1pPr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1486" y="4100900"/>
            <a:ext cx="5257801" cy="54745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457200">
              <a:buClrTx/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914400">
              <a:buClrTx/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1371600">
              <a:buClrTx/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1828800">
              <a:buClrTx/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Picture 9" descr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87" y="393700"/>
            <a:ext cx="3673334" cy="1248935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805631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895"/>
            <a:ext cx="12193598" cy="6857105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Straight Connector 37"/>
          <p:cNvSpPr/>
          <p:nvPr/>
        </p:nvSpPr>
        <p:spPr>
          <a:xfrm>
            <a:off x="4667999" y="4432633"/>
            <a:ext cx="7524000" cy="14468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0" name="Straight Connector 39"/>
          <p:cNvSpPr/>
          <p:nvPr/>
        </p:nvSpPr>
        <p:spPr>
          <a:xfrm>
            <a:off x="7073548" y="2563746"/>
            <a:ext cx="5118452" cy="1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53" name="Group 40"/>
          <p:cNvGrpSpPr/>
          <p:nvPr/>
        </p:nvGrpSpPr>
        <p:grpSpPr>
          <a:xfrm>
            <a:off x="-9529" y="2533401"/>
            <a:ext cx="12557500" cy="1928385"/>
            <a:chOff x="0" y="0"/>
            <a:chExt cx="12557498" cy="1928384"/>
          </a:xfrm>
        </p:grpSpPr>
        <p:sp>
          <p:nvSpPr>
            <p:cNvPr id="51" name="Rectangle 41"/>
            <p:cNvSpPr txBox="1"/>
            <p:nvPr/>
          </p:nvSpPr>
          <p:spPr>
            <a:xfrm>
              <a:off x="5435295" y="457040"/>
              <a:ext cx="7122204" cy="1209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 LT Std Cond"/>
                  <a:ea typeface="Helvetica LT Std Cond"/>
                  <a:cs typeface="Helvetica LT Std Cond"/>
                  <a:sym typeface="Helvetica LT Std Cond"/>
                </a:defRPr>
              </a:pPr>
              <a:r>
                <a:t>Manipal ProLearn</a:t>
              </a:r>
            </a:p>
            <a:p>
              <a:pPr>
                <a:defRPr>
                  <a:solidFill>
                    <a:srgbClr val="FFFFFF"/>
                  </a:solidFill>
                  <a:latin typeface="Helvetica LT Std Cond"/>
                  <a:ea typeface="Helvetica LT Std Cond"/>
                  <a:cs typeface="Helvetica LT Std Cond"/>
                  <a:sym typeface="Helvetica LT Std Cond"/>
                </a:defRPr>
              </a:pPr>
              <a:r>
                <a:t>#7, Service Road, Pragathi Nagar, Electronic City, </a:t>
              </a:r>
              <a:br/>
              <a:r>
                <a:t>Bengaluru 560100</a:t>
              </a:r>
            </a:p>
            <a:p>
              <a:pPr>
                <a:defRPr>
                  <a:solidFill>
                    <a:srgbClr val="FFFFFF"/>
                  </a:solidFill>
                  <a:latin typeface="Helvetica LT Std Cond"/>
                  <a:ea typeface="Helvetica LT Std Cond"/>
                  <a:cs typeface="Helvetica LT Std Cond"/>
                  <a:sym typeface="Helvetica LT Std Cond"/>
                </a:defRPr>
              </a:pPr>
              <a:r>
                <a:t>contact@manipalprolearn.com  |  manipalprolearn.com</a:t>
              </a:r>
            </a:p>
          </p:txBody>
        </p:sp>
        <p:sp>
          <p:nvSpPr>
            <p:cNvPr id="52" name="Rectangle 42"/>
            <p:cNvSpPr/>
            <p:nvPr/>
          </p:nvSpPr>
          <p:spPr>
            <a:xfrm>
              <a:off x="-1" y="-1"/>
              <a:ext cx="5315296" cy="1928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4" y="0"/>
                  </a:moveTo>
                  <a:lnTo>
                    <a:pt x="21600" y="20"/>
                  </a:lnTo>
                  <a:lnTo>
                    <a:pt x="18299" y="21536"/>
                  </a:lnTo>
                  <a:lnTo>
                    <a:pt x="0" y="2160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54" name="Title 1"/>
          <p:cNvSpPr txBox="1"/>
          <p:nvPr/>
        </p:nvSpPr>
        <p:spPr>
          <a:xfrm>
            <a:off x="5363588" y="2393533"/>
            <a:ext cx="1667098" cy="61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fontScale="92500"/>
          </a:bodyPr>
          <a:lstStyle>
            <a:lvl1pPr algn="ctr" defTabSz="832104">
              <a:defRPr sz="2093" b="1">
                <a:solidFill>
                  <a:srgbClr val="FFFFFF"/>
                </a:solidFill>
                <a:latin typeface="Helvetica LT Std Cond"/>
                <a:ea typeface="Helvetica LT Std Cond"/>
                <a:cs typeface="Helvetica LT Std Cond"/>
                <a:sym typeface="Helvetica LT Std Cond"/>
              </a:defRPr>
            </a:lvl1pPr>
          </a:lstStyle>
          <a:p>
            <a:r>
              <a:t>THANK YOU</a:t>
            </a:r>
          </a:p>
        </p:txBody>
      </p:sp>
      <p:pic>
        <p:nvPicPr>
          <p:cNvPr id="55" name="Picture 29" descr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94" y="2726707"/>
            <a:ext cx="4084255" cy="1388649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4085355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04292"/>
            <a:ext cx="258624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10398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6832-ABDC-4B2F-A46A-71015148486B}" type="datetimeFigureOut">
              <a:rPr lang="en-IN" smtClean="0"/>
              <a:t>22-03-2021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96BF-E915-462E-9A7A-3E0061A8E0D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2076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6832-ABDC-4B2F-A46A-71015148486B}" type="datetimeFigureOut">
              <a:rPr lang="en-IN" smtClean="0"/>
              <a:t>22-03-2021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96BF-E915-462E-9A7A-3E0061A8E0D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400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6832-ABDC-4B2F-A46A-71015148486B}" type="datetimeFigureOut">
              <a:rPr lang="en-IN" smtClean="0"/>
              <a:t>22-03-2021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96BF-E915-462E-9A7A-3E0061A8E0D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4908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6832-ABDC-4B2F-A46A-71015148486B}" type="datetimeFigureOut">
              <a:rPr lang="en-IN" smtClean="0"/>
              <a:t>22-03-2021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96BF-E915-462E-9A7A-3E0061A8E0D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46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6832-ABDC-4B2F-A46A-71015148486B}" type="datetimeFigureOut">
              <a:rPr lang="en-IN" smtClean="0"/>
              <a:t>22-03-2021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96BF-E915-462E-9A7A-3E0061A8E0D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1826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6832-ABDC-4B2F-A46A-71015148486B}" type="datetimeFigureOut">
              <a:rPr lang="en-IN" smtClean="0"/>
              <a:t>22-03-2021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96BF-E915-462E-9A7A-3E0061A8E0D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9700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6832-ABDC-4B2F-A46A-71015148486B}" type="datetimeFigureOut">
              <a:rPr lang="en-IN" smtClean="0"/>
              <a:t>22-03-2021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96BF-E915-462E-9A7A-3E0061A8E0D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2767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6832-ABDC-4B2F-A46A-71015148486B}" type="datetimeFigureOut">
              <a:rPr lang="en-IN" smtClean="0"/>
              <a:t>22-03-2021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96BF-E915-462E-9A7A-3E0061A8E0D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026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E6832-ABDC-4B2F-A46A-71015148486B}" type="datetimeFigureOut">
              <a:rPr lang="en-IN" smtClean="0"/>
              <a:t>22-03-2021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996BF-E915-462E-9A7A-3E0061A8E0D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558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273050" y="200025"/>
            <a:ext cx="10515600" cy="617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298524" y="1717993"/>
            <a:ext cx="10515601" cy="435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Rectangle 11"/>
          <p:cNvSpPr/>
          <p:nvPr/>
        </p:nvSpPr>
        <p:spPr>
          <a:xfrm>
            <a:off x="3984585" y="2174563"/>
            <a:ext cx="3251199" cy="1333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19237" y="21600"/>
                </a:lnTo>
                <a:lnTo>
                  <a:pt x="0" y="209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79300" cy="45719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Rectangle 6"/>
          <p:cNvSpPr/>
          <p:nvPr/>
        </p:nvSpPr>
        <p:spPr>
          <a:xfrm rot="10800000" flipH="1">
            <a:off x="9105900" y="0"/>
            <a:ext cx="3073400" cy="825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899" y="332"/>
                </a:moveTo>
                <a:lnTo>
                  <a:pt x="21600" y="0"/>
                </a:lnTo>
                <a:lnTo>
                  <a:pt x="21600" y="21268"/>
                </a:lnTo>
                <a:lnTo>
                  <a:pt x="0" y="21600"/>
                </a:lnTo>
                <a:lnTo>
                  <a:pt x="3899" y="332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7" name="Picture 7" descr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7700" y="-39334"/>
            <a:ext cx="2673730" cy="909069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4626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087AC0"/>
          </a:solidFill>
          <a:uFillTx/>
          <a:latin typeface="Helvetica LT Std Cond"/>
          <a:ea typeface="Helvetica LT Std Cond"/>
          <a:cs typeface="Helvetica LT Std Cond"/>
          <a:sym typeface="Helvetica LT Std Cond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087AC0"/>
          </a:solidFill>
          <a:uFillTx/>
          <a:latin typeface="Helvetica LT Std Cond"/>
          <a:ea typeface="Helvetica LT Std Cond"/>
          <a:cs typeface="Helvetica LT Std Cond"/>
          <a:sym typeface="Helvetica LT Std Cond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087AC0"/>
          </a:solidFill>
          <a:uFillTx/>
          <a:latin typeface="Helvetica LT Std Cond"/>
          <a:ea typeface="Helvetica LT Std Cond"/>
          <a:cs typeface="Helvetica LT Std Cond"/>
          <a:sym typeface="Helvetica LT Std Cond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087AC0"/>
          </a:solidFill>
          <a:uFillTx/>
          <a:latin typeface="Helvetica LT Std Cond"/>
          <a:ea typeface="Helvetica LT Std Cond"/>
          <a:cs typeface="Helvetica LT Std Cond"/>
          <a:sym typeface="Helvetica LT Std Cond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087AC0"/>
          </a:solidFill>
          <a:uFillTx/>
          <a:latin typeface="Helvetica LT Std Cond"/>
          <a:ea typeface="Helvetica LT Std Cond"/>
          <a:cs typeface="Helvetica LT Std Cond"/>
          <a:sym typeface="Helvetica LT Std Cond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087AC0"/>
          </a:solidFill>
          <a:uFillTx/>
          <a:latin typeface="Helvetica LT Std Cond"/>
          <a:ea typeface="Helvetica LT Std Cond"/>
          <a:cs typeface="Helvetica LT Std Cond"/>
          <a:sym typeface="Helvetica LT Std Cond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087AC0"/>
          </a:solidFill>
          <a:uFillTx/>
          <a:latin typeface="Helvetica LT Std Cond"/>
          <a:ea typeface="Helvetica LT Std Cond"/>
          <a:cs typeface="Helvetica LT Std Cond"/>
          <a:sym typeface="Helvetica LT Std Cond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087AC0"/>
          </a:solidFill>
          <a:uFillTx/>
          <a:latin typeface="Helvetica LT Std Cond"/>
          <a:ea typeface="Helvetica LT Std Cond"/>
          <a:cs typeface="Helvetica LT Std Cond"/>
          <a:sym typeface="Helvetica LT Std Cond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087AC0"/>
          </a:solidFill>
          <a:uFillTx/>
          <a:latin typeface="Helvetica LT Std Cond"/>
          <a:ea typeface="Helvetica LT Std Cond"/>
          <a:cs typeface="Helvetica LT Std Cond"/>
          <a:sym typeface="Helvetica LT Std Cond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87AC0"/>
        </a:buClr>
        <a:buSzPct val="100000"/>
        <a:buFontTx/>
        <a:buChar char="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87AC0"/>
        </a:buClr>
        <a:buSzPct val="100000"/>
        <a:buFontTx/>
        <a:buChar char="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87AC0"/>
        </a:buClr>
        <a:buSzPct val="100000"/>
        <a:buFontTx/>
        <a:buChar char="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87AC0"/>
        </a:buClr>
        <a:buSzPct val="100000"/>
        <a:buFontTx/>
        <a:buChar char="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87AC0"/>
        </a:buClr>
        <a:buSzPct val="100000"/>
        <a:buFontTx/>
        <a:buChar char="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87AC0"/>
        </a:buClr>
        <a:buSzPct val="100000"/>
        <a:buFontTx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87AC0"/>
        </a:buClr>
        <a:buSzPct val="100000"/>
        <a:buFontTx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87AC0"/>
        </a:buClr>
        <a:buSzPct val="100000"/>
        <a:buFontTx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87AC0"/>
        </a:buClr>
        <a:buSzPct val="100000"/>
        <a:buFontTx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se.ohio-state.edu/~hwshen/Melbourne/Data/Superstore.xlsx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se.ohio-state.edu/~hwshen/Melbourne/Data/Superstore.xlsx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se.ohio-state.edu/~hwshen/Melbourne/Data/Superstore.xlsx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2"/>
          <p:cNvSpPr txBox="1">
            <a:spLocks noGrp="1"/>
          </p:cNvSpPr>
          <p:nvPr>
            <p:ph type="ctrTitle"/>
          </p:nvPr>
        </p:nvSpPr>
        <p:spPr>
          <a:xfrm>
            <a:off x="431486" y="2763892"/>
            <a:ext cx="6183323" cy="1296001"/>
          </a:xfrm>
          <a:prstGeom prst="rect">
            <a:avLst/>
          </a:prstGeom>
        </p:spPr>
        <p:txBody>
          <a:bodyPr anchor="ctr"/>
          <a:lstStyle/>
          <a:p>
            <a:pPr>
              <a:defRPr sz="3200" b="1">
                <a:latin typeface="Helvetica LT Std Cond"/>
                <a:ea typeface="Helvetica LT Std Cond"/>
                <a:cs typeface="Helvetica LT Std Cond"/>
                <a:sym typeface="Helvetica LT Std Cond"/>
              </a:defRPr>
            </a:pPr>
            <a:r>
              <a:rPr lang="en-IN" dirty="0"/>
              <a:t>Tableau Hands-on</a:t>
            </a:r>
            <a:endParaRPr dirty="0"/>
          </a:p>
        </p:txBody>
      </p:sp>
      <p:sp>
        <p:nvSpPr>
          <p:cNvPr id="73" name="Text Placeholder 3"/>
          <p:cNvSpPr txBox="1">
            <a:spLocks noGrp="1"/>
          </p:cNvSpPr>
          <p:nvPr>
            <p:ph type="subTitle" sz="quarter" idx="1"/>
          </p:nvPr>
        </p:nvSpPr>
        <p:spPr>
          <a:xfrm>
            <a:off x="431486" y="4203932"/>
            <a:ext cx="5257801" cy="1218075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 LT Std Cond"/>
                <a:ea typeface="Helvetica LT Std Cond"/>
                <a:cs typeface="Helvetica LT Std Cond"/>
                <a:sym typeface="Helvetica LT Std Cond"/>
              </a:defRPr>
            </a:pPr>
            <a:r>
              <a:rPr dirty="0"/>
              <a:t>by </a:t>
            </a:r>
          </a:p>
          <a:p>
            <a:pPr>
              <a:defRPr>
                <a:latin typeface="Helvetica LT Std Cond"/>
                <a:ea typeface="Helvetica LT Std Cond"/>
                <a:cs typeface="Helvetica LT Std Cond"/>
                <a:sym typeface="Helvetica LT Std Cond"/>
              </a:defRPr>
            </a:pPr>
            <a:r>
              <a:rPr lang="en-IN"/>
              <a:t>Anant D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533752-352A-4FE9-880B-34765D4EC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23904"/>
            <a:ext cx="2011535" cy="7694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846937-2C1F-4E08-B4A5-C112DFB9873C}"/>
              </a:ext>
            </a:extLst>
          </p:cNvPr>
          <p:cNvSpPr txBox="1"/>
          <p:nvPr/>
        </p:nvSpPr>
        <p:spPr>
          <a:xfrm>
            <a:off x="923779" y="360816"/>
            <a:ext cx="11268221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400" dirty="0"/>
              <a:t>Visualize the sales by Product Category </a:t>
            </a:r>
          </a:p>
          <a:p>
            <a:pPr marL="342900" indent="-342900">
              <a:buAutoNum type="arabicPeriod"/>
            </a:pPr>
            <a:endParaRPr lang="en-IN" sz="2400" dirty="0"/>
          </a:p>
          <a:p>
            <a:pPr marL="342900" indent="-342900">
              <a:buAutoNum type="arabicPeriod"/>
            </a:pPr>
            <a:r>
              <a:rPr lang="en-IN" sz="2400" dirty="0"/>
              <a:t>Explore the Level of Detail through Label.</a:t>
            </a:r>
          </a:p>
          <a:p>
            <a:endParaRPr lang="en-IN" sz="2400" dirty="0"/>
          </a:p>
          <a:p>
            <a:r>
              <a:rPr lang="en-IN" sz="2400" dirty="0"/>
              <a:t>3. Explore the Level of Detail through Size.</a:t>
            </a:r>
          </a:p>
          <a:p>
            <a:endParaRPr lang="en-IN" sz="2400" dirty="0"/>
          </a:p>
          <a:p>
            <a:r>
              <a:rPr lang="en-IN" sz="2400" dirty="0"/>
              <a:t>4. Explore the Level of Detail through </a:t>
            </a:r>
            <a:r>
              <a:rPr lang="en-IN" sz="2400" dirty="0" err="1"/>
              <a:t>Color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r>
              <a:rPr lang="en-IN" sz="2400" dirty="0"/>
              <a:t>5. Explore Tool-tip.</a:t>
            </a:r>
          </a:p>
          <a:p>
            <a:endParaRPr lang="en-IN" sz="2400" dirty="0"/>
          </a:p>
          <a:p>
            <a:r>
              <a:rPr lang="en-IN" sz="2400" dirty="0"/>
              <a:t>6. Is that sales only matters ? How to interpret profit along with sales ?</a:t>
            </a:r>
          </a:p>
          <a:p>
            <a:pPr marL="342900" indent="-342900">
              <a:buAutoNum type="arabicPeriod"/>
            </a:pPr>
            <a:endParaRPr lang="en-IN" sz="2400" dirty="0"/>
          </a:p>
          <a:p>
            <a:r>
              <a:rPr lang="en-IN" sz="2400" dirty="0"/>
              <a:t>7. Is Shipping charge have impact on profit ?</a:t>
            </a:r>
          </a:p>
          <a:p>
            <a:pPr marL="342900" indent="-342900">
              <a:buAutoNum type="arabicPeriod"/>
            </a:pPr>
            <a:endParaRPr lang="en-IN" sz="2400" dirty="0"/>
          </a:p>
          <a:p>
            <a:r>
              <a:rPr lang="en-IN" sz="2400" dirty="0"/>
              <a:t>8. What is the impact of discount on profit ?</a:t>
            </a:r>
          </a:p>
          <a:p>
            <a:pPr marL="342900" indent="-342900">
              <a:buAutoNum type="arabicPeriod"/>
            </a:pPr>
            <a:endParaRPr lang="en-IN" sz="2400" dirty="0"/>
          </a:p>
          <a:p>
            <a:r>
              <a:rPr lang="en-IN" sz="2400" dirty="0"/>
              <a:t>9. Year wise Sales of different Product and Sub product category. </a:t>
            </a:r>
          </a:p>
          <a:p>
            <a:pPr marL="342900" indent="-342900">
              <a:buAutoNum type="arabicPeriod"/>
            </a:pPr>
            <a:endParaRPr lang="en-IN" sz="2400" dirty="0"/>
          </a:p>
          <a:p>
            <a:pPr marL="342900" indent="-342900">
              <a:buAutoNum type="arabicPeriod"/>
            </a:pPr>
            <a:r>
              <a:rPr lang="en-IN" sz="2400" dirty="0"/>
              <a:t>Which product sub category profit  is less across all the year ?</a:t>
            </a:r>
          </a:p>
          <a:p>
            <a:pPr marL="342900" indent="-342900">
              <a:buAutoNum type="arabicPeriod"/>
            </a:pPr>
            <a:endParaRPr lang="en-IN" sz="2400" dirty="0"/>
          </a:p>
          <a:p>
            <a:pPr marL="342900" indent="-342900">
              <a:buFontTx/>
              <a:buAutoNum type="arabicPeriod"/>
            </a:pPr>
            <a:r>
              <a:rPr lang="en-IN" sz="2400" dirty="0"/>
              <a:t>Which product sub category profit  is increasing across all the year </a:t>
            </a:r>
          </a:p>
          <a:p>
            <a:endParaRPr lang="en-IN" dirty="0">
              <a:hlinkClick r:id="rId4"/>
            </a:endParaRPr>
          </a:p>
          <a:p>
            <a:endParaRPr lang="en-IN" sz="2400" dirty="0"/>
          </a:p>
          <a:p>
            <a:pPr marL="342900" indent="-342900">
              <a:buAutoNum type="arabicPeriod"/>
            </a:pPr>
            <a:endParaRPr lang="en-IN" sz="2400" dirty="0"/>
          </a:p>
          <a:p>
            <a:pPr marL="342900" indent="-342900">
              <a:buAutoNum type="arabicPeriod"/>
            </a:pPr>
            <a:endParaRPr lang="en-IN" sz="2400" dirty="0"/>
          </a:p>
          <a:p>
            <a:pPr marL="342900" indent="-342900">
              <a:buAutoNum type="arabicPeriod"/>
            </a:pPr>
            <a:endParaRPr lang="en-IN" sz="2400" dirty="0"/>
          </a:p>
          <a:p>
            <a:pPr marL="342900" indent="-342900">
              <a:buAutoNum type="arabicPeriod"/>
            </a:pPr>
            <a:endParaRPr lang="en-IN" sz="2400" dirty="0"/>
          </a:p>
          <a:p>
            <a:pPr marL="342900" indent="-342900">
              <a:buAutoNum type="arabicPeriod"/>
            </a:pPr>
            <a:endParaRPr lang="en-IN" sz="2400" dirty="0"/>
          </a:p>
          <a:p>
            <a:endParaRPr lang="en-IN" sz="2400" dirty="0"/>
          </a:p>
          <a:p>
            <a:pPr marL="342900" indent="-342900">
              <a:buAutoNum type="arabicPeriod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30799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533752-352A-4FE9-880B-34765D4EC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23904"/>
            <a:ext cx="2011535" cy="7694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846937-2C1F-4E08-B4A5-C112DFB9873C}"/>
              </a:ext>
            </a:extLst>
          </p:cNvPr>
          <p:cNvSpPr txBox="1"/>
          <p:nvPr/>
        </p:nvSpPr>
        <p:spPr>
          <a:xfrm>
            <a:off x="923779" y="579358"/>
            <a:ext cx="11268221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10. Year wise Sales of different Product category through Line graph.</a:t>
            </a:r>
          </a:p>
          <a:p>
            <a:endParaRPr lang="en-IN" sz="2400" dirty="0"/>
          </a:p>
          <a:p>
            <a:r>
              <a:rPr lang="en-IN" sz="2400" dirty="0"/>
              <a:t>11. Explore discrete and continuous year with respect to sales Vs Product Category.</a:t>
            </a:r>
          </a:p>
          <a:p>
            <a:endParaRPr lang="en-IN" sz="2400" dirty="0"/>
          </a:p>
          <a:p>
            <a:r>
              <a:rPr lang="en-IN" sz="2400" dirty="0"/>
              <a:t>12. Include profit in the above task and explore Dual Axis and Synchronize axis.</a:t>
            </a:r>
          </a:p>
          <a:p>
            <a:endParaRPr lang="en-IN" sz="2400" dirty="0"/>
          </a:p>
          <a:p>
            <a:r>
              <a:rPr lang="en-IN" sz="2400" dirty="0"/>
              <a:t>13. Which product sub category profit  is less across all the year ?</a:t>
            </a:r>
          </a:p>
          <a:p>
            <a:pPr marL="342900" indent="-342900">
              <a:buAutoNum type="arabicPeriod"/>
            </a:pPr>
            <a:endParaRPr lang="en-IN" sz="2400" dirty="0"/>
          </a:p>
          <a:p>
            <a:r>
              <a:rPr lang="en-IN" sz="2400" dirty="0"/>
              <a:t>14.Which product sub category profit  is increasing across all the year </a:t>
            </a:r>
          </a:p>
          <a:p>
            <a:endParaRPr lang="en-IN" dirty="0">
              <a:hlinkClick r:id="rId4"/>
            </a:endParaRPr>
          </a:p>
          <a:p>
            <a:r>
              <a:rPr lang="en-IN" sz="2400" dirty="0"/>
              <a:t>15.Visualize the sales pattern of Technology alone over the years ?</a:t>
            </a:r>
          </a:p>
          <a:p>
            <a:endParaRPr lang="en-IN" sz="2400" dirty="0"/>
          </a:p>
          <a:p>
            <a:r>
              <a:rPr lang="en-IN" sz="2400" dirty="0"/>
              <a:t>16.How the customers with the name Peter contributing to sales ?</a:t>
            </a:r>
          </a:p>
          <a:p>
            <a:endParaRPr lang="en-IN" sz="2400" dirty="0"/>
          </a:p>
          <a:p>
            <a:r>
              <a:rPr lang="en-IN" sz="2400" dirty="0"/>
              <a:t>17. Filter the product subcategory whose sales is more than 30000</a:t>
            </a:r>
          </a:p>
        </p:txBody>
      </p:sp>
    </p:spTree>
    <p:extLst>
      <p:ext uri="{BB962C8B-B14F-4D97-AF65-F5344CB8AC3E}">
        <p14:creationId xmlns:p14="http://schemas.microsoft.com/office/powerpoint/2010/main" val="3515735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533752-352A-4FE9-880B-34765D4EC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23904"/>
            <a:ext cx="2011535" cy="7694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846937-2C1F-4E08-B4A5-C112DFB9873C}"/>
              </a:ext>
            </a:extLst>
          </p:cNvPr>
          <p:cNvSpPr txBox="1"/>
          <p:nvPr/>
        </p:nvSpPr>
        <p:spPr>
          <a:xfrm>
            <a:off x="923779" y="579358"/>
            <a:ext cx="11268221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18.Find the sub products whose sales is more than 50000 but profit is negative</a:t>
            </a:r>
          </a:p>
          <a:p>
            <a:endParaRPr lang="en-IN" sz="2400" dirty="0"/>
          </a:p>
          <a:p>
            <a:r>
              <a:rPr lang="en-IN" sz="2400" dirty="0"/>
              <a:t>19. Measure Names Vs Measure Values. Filter with respect to Measure Name</a:t>
            </a:r>
          </a:p>
          <a:p>
            <a:endParaRPr lang="en-IN" sz="2400" dirty="0"/>
          </a:p>
          <a:p>
            <a:r>
              <a:rPr lang="en-IN" sz="2400" dirty="0"/>
              <a:t>20. Display top 10 Customers in terms of sales</a:t>
            </a:r>
          </a:p>
          <a:p>
            <a:endParaRPr lang="en-IN" sz="2400" dirty="0"/>
          </a:p>
          <a:p>
            <a:r>
              <a:rPr lang="en-IN" sz="2400" dirty="0"/>
              <a:t>21. Display the top 10 customer in each product category</a:t>
            </a:r>
          </a:p>
          <a:p>
            <a:endParaRPr lang="en-IN" sz="2400" dirty="0"/>
          </a:p>
          <a:p>
            <a:r>
              <a:rPr lang="en-IN" sz="2400" dirty="0"/>
              <a:t>22. Filter through measures</a:t>
            </a:r>
          </a:p>
          <a:p>
            <a:pPr marL="342900" indent="-342900">
              <a:buAutoNum type="arabicPeriod"/>
            </a:pPr>
            <a:endParaRPr lang="en-IN" sz="2400" dirty="0"/>
          </a:p>
          <a:p>
            <a:r>
              <a:rPr lang="en-IN" sz="2400" dirty="0"/>
              <a:t>23.Cascade Filter Vs Context Filter( Use Product Category and Sub category against sales)</a:t>
            </a:r>
          </a:p>
          <a:p>
            <a:endParaRPr lang="en-IN" dirty="0">
              <a:hlinkClick r:id="rId4"/>
            </a:endParaRPr>
          </a:p>
          <a:p>
            <a:r>
              <a:rPr lang="en-IN" sz="2400" dirty="0"/>
              <a:t>24. Sort the Product Category and subcategory in terms of sales.</a:t>
            </a:r>
          </a:p>
          <a:p>
            <a:endParaRPr lang="en-IN" sz="2400" dirty="0"/>
          </a:p>
          <a:p>
            <a:r>
              <a:rPr lang="en-IN" sz="2400" dirty="0"/>
              <a:t>25.Visualize the Sales and Profit across US</a:t>
            </a:r>
          </a:p>
        </p:txBody>
      </p:sp>
    </p:spTree>
    <p:extLst>
      <p:ext uri="{BB962C8B-B14F-4D97-AF65-F5344CB8AC3E}">
        <p14:creationId xmlns:p14="http://schemas.microsoft.com/office/powerpoint/2010/main" val="1091188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533752-352A-4FE9-880B-34765D4EC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23904"/>
            <a:ext cx="2011535" cy="7694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846937-2C1F-4E08-B4A5-C112DFB9873C}"/>
              </a:ext>
            </a:extLst>
          </p:cNvPr>
          <p:cNvSpPr txBox="1"/>
          <p:nvPr/>
        </p:nvSpPr>
        <p:spPr>
          <a:xfrm>
            <a:off x="923778" y="543696"/>
            <a:ext cx="11268221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erly"/>
                <a:ea typeface="+mn-ea"/>
                <a:cs typeface="+mn-cs"/>
              </a:rPr>
              <a:t>26. top N customer based on Average Quantity ordered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erly"/>
              <a:ea typeface="+mn-ea"/>
              <a:cs typeface="+mn-cs"/>
            </a:endParaRPr>
          </a:p>
          <a:p>
            <a:pPr lvl="0"/>
            <a:r>
              <a:rPr lang="en-US" sz="2400" dirty="0"/>
              <a:t>27. Classify the data into Low Profit (profit &lt;500), Medium Profit(Profit between 500 and 1000) and high profit (Profit &gt;=1000)</a:t>
            </a:r>
          </a:p>
          <a:p>
            <a:pPr lvl="0"/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erly"/>
              <a:ea typeface="+mn-ea"/>
              <a:cs typeface="+mn-cs"/>
            </a:endParaRPr>
          </a:p>
          <a:p>
            <a:pPr lvl="0"/>
            <a:r>
              <a:rPr lang="en-IN" sz="2400" dirty="0">
                <a:solidFill>
                  <a:prstClr val="black"/>
                </a:solidFill>
                <a:latin typeface="Bookerly"/>
              </a:rPr>
              <a:t>28. </a:t>
            </a:r>
            <a:r>
              <a:rPr lang="en-US" sz="2400" dirty="0"/>
              <a:t>People say e-commerce company make more money on weekend. Is it true for this data set also.</a:t>
            </a:r>
          </a:p>
          <a:p>
            <a:pPr lvl="0"/>
            <a:endParaRPr lang="en-US" sz="2400" dirty="0"/>
          </a:p>
          <a:p>
            <a:r>
              <a:rPr lang="en-US" sz="2400" dirty="0"/>
              <a:t>29. How many shipments were shipped in less than 3 days</a:t>
            </a:r>
          </a:p>
          <a:p>
            <a:pPr lvl="0"/>
            <a:endParaRPr lang="en-US" sz="2400" dirty="0"/>
          </a:p>
          <a:p>
            <a:pPr lvl="0"/>
            <a:r>
              <a:rPr lang="en-US" sz="2400" dirty="0">
                <a:solidFill>
                  <a:prstClr val="black"/>
                </a:solidFill>
                <a:latin typeface="Bookerly"/>
              </a:rPr>
              <a:t>30. </a:t>
            </a:r>
            <a:r>
              <a:rPr lang="en-US" sz="2400" dirty="0"/>
              <a:t>How many  shipments in each region were made in small box ?</a:t>
            </a:r>
          </a:p>
          <a:p>
            <a:pPr lvl="0"/>
            <a:endParaRPr lang="en-US" sz="2400" dirty="0"/>
          </a:p>
          <a:p>
            <a:pPr lvl="0"/>
            <a:r>
              <a:rPr lang="en-US" sz="2400" dirty="0"/>
              <a:t>31. What percent of shipments for west region were made in small box ?</a:t>
            </a:r>
          </a:p>
          <a:p>
            <a:pPr lvl="0"/>
            <a:endParaRPr lang="en-US" sz="2400" dirty="0"/>
          </a:p>
          <a:p>
            <a:pPr lvl="0"/>
            <a:r>
              <a:rPr lang="en-US" sz="2400" dirty="0"/>
              <a:t>32. Visualize the profit and loss across the states in US.</a:t>
            </a:r>
          </a:p>
          <a:p>
            <a:pPr lvl="0"/>
            <a:endParaRPr lang="en-US" sz="24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erly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erly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erly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erly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erly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erly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801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533752-352A-4FE9-880B-34765D4EC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23904"/>
            <a:ext cx="2011535" cy="7694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846937-2C1F-4E08-B4A5-C112DFB9873C}"/>
              </a:ext>
            </a:extLst>
          </p:cNvPr>
          <p:cNvSpPr txBox="1"/>
          <p:nvPr/>
        </p:nvSpPr>
        <p:spPr>
          <a:xfrm>
            <a:off x="923778" y="543696"/>
            <a:ext cx="1126822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dirty="0"/>
              <a:t>33. In the furniture category which unprofitable state is surrounded by only profitable states ?</a:t>
            </a:r>
            <a:endParaRPr lang="en-IN" sz="2400" dirty="0"/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IN" sz="2400" noProof="0" dirty="0">
              <a:solidFill>
                <a:prstClr val="black"/>
              </a:solidFill>
              <a:latin typeface="Bookerly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2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erly"/>
                <a:ea typeface="+mn-ea"/>
                <a:cs typeface="+mn-cs"/>
              </a:rPr>
              <a:t>34.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erly"/>
                <a:ea typeface="+mn-ea"/>
                <a:cs typeface="+mn-cs"/>
              </a:rPr>
              <a:t>Top 5 city in each region based on sales.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erly"/>
              <a:ea typeface="+mn-ea"/>
              <a:cs typeface="+mn-cs"/>
            </a:endParaRPr>
          </a:p>
          <a:p>
            <a:pPr lvl="0"/>
            <a:r>
              <a:rPr lang="en-US" sz="2400" dirty="0">
                <a:solidFill>
                  <a:prstClr val="black"/>
                </a:solidFill>
                <a:latin typeface="Bookerly"/>
              </a:rPr>
              <a:t>35. If 2013 sales numbers were expected to increased by 10% in the following year in all customer segments, what would be the total estimated sales for "Home Office in 2014 ?</a:t>
            </a:r>
          </a:p>
          <a:p>
            <a:pPr lvl="0"/>
            <a:endParaRPr lang="en-US" sz="2400" dirty="0">
              <a:solidFill>
                <a:prstClr val="black"/>
              </a:solidFill>
              <a:latin typeface="Bookerly"/>
            </a:endParaRPr>
          </a:p>
          <a:p>
            <a:pPr lvl="0"/>
            <a:r>
              <a:rPr lang="en-US" sz="2400" dirty="0">
                <a:solidFill>
                  <a:prstClr val="black"/>
                </a:solidFill>
                <a:latin typeface="Bookerly"/>
              </a:rPr>
              <a:t>36. Find the customer with the highest profit (customer given highest profit). What is his or her average shipping cost per order ?</a:t>
            </a:r>
            <a:endParaRPr lang="en-IN" sz="2400" dirty="0">
              <a:solidFill>
                <a:prstClr val="black"/>
              </a:solidFill>
              <a:latin typeface="Bookerly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erly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erly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erly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erly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erly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9180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ookerly">
      <a:majorFont>
        <a:latin typeface="Bookerly"/>
        <a:ea typeface=""/>
        <a:cs typeface=""/>
      </a:majorFont>
      <a:minorFont>
        <a:latin typeface="Bookerl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7088</TotalTime>
  <Words>531</Words>
  <Application>Microsoft Office PowerPoint</Application>
  <PresentationFormat>Widescreen</PresentationFormat>
  <Paragraphs>94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Helvetica LT Std Cond</vt:lpstr>
      <vt:lpstr>Bookerly</vt:lpstr>
      <vt:lpstr>Arial</vt:lpstr>
      <vt:lpstr>Calibri</vt:lpstr>
      <vt:lpstr>Office Theme</vt:lpstr>
      <vt:lpstr>1_Office Theme</vt:lpstr>
      <vt:lpstr>Tableau Hands-on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Parasar [MaGE]</dc:creator>
  <cp:lastModifiedBy>SUBHRADEEP RAY</cp:lastModifiedBy>
  <cp:revision>215</cp:revision>
  <dcterms:created xsi:type="dcterms:W3CDTF">2017-02-21T14:32:13Z</dcterms:created>
  <dcterms:modified xsi:type="dcterms:W3CDTF">2021-03-22T09:23:48Z</dcterms:modified>
</cp:coreProperties>
</file>