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notesMasterIdLst>
    <p:notesMasterId r:id="rId11"/>
  </p:notesMasterIdLst>
  <p:sldIdLst>
    <p:sldId id="256" r:id="rId2"/>
    <p:sldId id="268" r:id="rId3"/>
    <p:sldId id="266" r:id="rId4"/>
    <p:sldId id="258" r:id="rId5"/>
    <p:sldId id="260" r:id="rId6"/>
    <p:sldId id="263" r:id="rId7"/>
    <p:sldId id="270" r:id="rId8"/>
    <p:sldId id="271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F941C-CC08-4EFA-B7B6-4C7AA26E71CD}" type="datetimeFigureOut">
              <a:rPr lang="tr-TR" smtClean="0"/>
              <a:t>25.05.2019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F08AD-0ED2-444B-AB4E-041764E052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5819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75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91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2850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75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63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88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69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8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5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1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5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17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4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3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1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8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570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specialistmaterials.blogspot.com/2014/10/osmo-develops-verbal-reasoning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png"/><Relationship Id="rId9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1786" y="1454964"/>
            <a:ext cx="4696438" cy="3308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sz="4000" b="1" err="1">
                <a:latin typeface="Calibri" panose="020F0502020204030204" pitchFamily="34" charset="0"/>
                <a:cs typeface="Calibri" panose="020F0502020204030204" pitchFamily="34" charset="0"/>
              </a:rPr>
              <a:t>Disleksi</a:t>
            </a:r>
            <a:r>
              <a:rPr lang="tr-TR" sz="4000" b="1">
                <a:latin typeface="Calibri" panose="020F0502020204030204" pitchFamily="34" charset="0"/>
                <a:cs typeface="Calibri" panose="020F0502020204030204" pitchFamily="34" charset="0"/>
              </a:rPr>
              <a:t> Eğitimi İçin Çoklu-Duyusal Tablet Tabanlı Kelime Bulma Oyunu</a:t>
            </a:r>
            <a:br>
              <a:rPr lang="tr-TR" sz="400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tr-TR" sz="4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1786" y="4763803"/>
            <a:ext cx="4696438" cy="14643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sz="1700" b="1"/>
              <a:t>Öğrenci: Başak ABAK</a:t>
            </a:r>
          </a:p>
          <a:p>
            <a:pPr>
              <a:lnSpc>
                <a:spcPct val="90000"/>
              </a:lnSpc>
            </a:pPr>
            <a:endParaRPr lang="tr-TR" sz="1700" b="1"/>
          </a:p>
          <a:p>
            <a:pPr>
              <a:lnSpc>
                <a:spcPct val="90000"/>
              </a:lnSpc>
            </a:pPr>
            <a:r>
              <a:rPr lang="tr-TR" sz="1700" b="1"/>
              <a:t>Kurum/Bölüm: Muğla Sıtkı Koçman Üniversitesi, Bilgisayar Mühendisliği</a:t>
            </a:r>
          </a:p>
          <a:p>
            <a:pPr>
              <a:lnSpc>
                <a:spcPct val="90000"/>
              </a:lnSpc>
            </a:pPr>
            <a:endParaRPr lang="tr-TR" sz="1700" b="1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428CD61B-5B46-4EFC-9804-429F5686C3E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420"/>
          <a:stretch/>
        </p:blipFill>
        <p:spPr>
          <a:xfrm>
            <a:off x="-5862" y="10"/>
            <a:ext cx="3475990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3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4B977E2-799F-47F5-8879-46BAF0378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84" y="2763520"/>
            <a:ext cx="6709905" cy="3484879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Günümüzde oyun sektörü gelişen teknoloji ve artan talep ile doğru orantılı olarak ülkemizde ve tüm dünyada hızla gelişmekte olan bir sektördür. Bununla birlikte bazı hastalıkların tedavisine katkıda bulunan oyunlar geliştirilmektedir. </a:t>
            </a:r>
          </a:p>
          <a:p>
            <a:pPr marL="0" indent="0" algn="just">
              <a:buNone/>
            </a:pP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Disleksi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de dünya nüfusunun  %5 ile %10’unu etkileyen ve en yaygın olan öğrenme zorluğudur. </a:t>
            </a:r>
          </a:p>
          <a:p>
            <a:pPr marL="0" indent="0" algn="just">
              <a:buNone/>
            </a:pP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2013 yılında yapılan Bilgisayar Oyunları ve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Disleksi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arasındaki ilişkiyi anlamak için yapılan testte sonuç olarak video oyunları oynadıktan sonra okuma hızında ve dikkat becerilerinde iyileşme gösterdikleri ortaya konulmuştur. </a:t>
            </a:r>
          </a:p>
          <a:p>
            <a:endParaRPr lang="tr-TR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0CBC9A2-FFAA-4F8A-9242-8E16F2531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484" y="452718"/>
            <a:ext cx="6710641" cy="1400530"/>
          </a:xfrm>
        </p:spPr>
        <p:txBody>
          <a:bodyPr anchor="ctr">
            <a:normAutofit/>
          </a:bodyPr>
          <a:lstStyle/>
          <a:p>
            <a:r>
              <a:rPr lang="tr-TR" b="1" dirty="0">
                <a:solidFill>
                  <a:srgbClr val="FFFFFF"/>
                </a:solidFill>
              </a:rPr>
              <a:t>Konu ve Amaç</a:t>
            </a:r>
          </a:p>
        </p:txBody>
      </p:sp>
    </p:spTree>
    <p:extLst>
      <p:ext uri="{BB962C8B-B14F-4D97-AF65-F5344CB8AC3E}">
        <p14:creationId xmlns:p14="http://schemas.microsoft.com/office/powerpoint/2010/main" val="1878832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3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3373CA0-70DA-40F3-9189-43E863548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484" y="452718"/>
            <a:ext cx="6710641" cy="1400530"/>
          </a:xfrm>
        </p:spPr>
        <p:txBody>
          <a:bodyPr anchor="ctr">
            <a:normAutofit/>
          </a:bodyPr>
          <a:lstStyle/>
          <a:p>
            <a:r>
              <a:rPr lang="tr-TR" b="1" dirty="0">
                <a:solidFill>
                  <a:srgbClr val="FFFFFF"/>
                </a:solidFill>
              </a:rPr>
              <a:t>Konu ve Amaç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2DBD60E-4DAE-4296-B143-85F17E13A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85" y="2763520"/>
            <a:ext cx="4506516" cy="3484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Bu projenin amacı da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disleksi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çocuklarda sözel akıl yürütme becerileri, sıralı işlem (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sekanslama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), şifre çözme (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) ve  sosyalleşmeyi yöneten beyin bölgelerini aynı anda çalıştırarak erken yaşta güçlük yaşanan harf </a:t>
            </a:r>
            <a:r>
              <a:rPr lang="tr-TR" dirty="0" err="1">
                <a:latin typeface="Arial" panose="020B0604020202020204" pitchFamily="34" charset="0"/>
                <a:cs typeface="Arial" panose="020B0604020202020204" pitchFamily="34" charset="0"/>
              </a:rPr>
              <a:t>ayırdetme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eğitimine destek olabilecek bir oyun geliştirmektir.</a:t>
            </a:r>
            <a:endParaRPr lang="tr-TR" dirty="0"/>
          </a:p>
        </p:txBody>
      </p:sp>
      <p:pic>
        <p:nvPicPr>
          <p:cNvPr id="7" name="Resim 6" descr="yer, iç mekan içeren bir resim&#10;&#10;Açıklama otomatik olarak oluşturuldu">
            <a:extLst>
              <a:ext uri="{FF2B5EF4-FFF2-40B4-BE49-F238E27FC236}">
                <a16:creationId xmlns:a16="http://schemas.microsoft.com/office/drawing/2014/main" id="{545B9653-44FF-477E-A11E-DCF5776A3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881459"/>
            <a:ext cx="3097644" cy="212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279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87E4204-E93C-417B-9ED0-F81552DE8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8E4A00-82CC-4AD0-B631-F820AEE40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463665DF-25B8-4EE2-8F85-921EF38BE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>
            <a:normAutofit/>
          </a:bodyPr>
          <a:lstStyle/>
          <a:p>
            <a:r>
              <a:rPr lang="tr-TR" b="1">
                <a:solidFill>
                  <a:srgbClr val="EBEBEB"/>
                </a:solidFill>
              </a:rPr>
              <a:t>Özgün Değer</a:t>
            </a: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B3378DC2-950E-4B63-B833-32DE4719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3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C81B003-5392-42B2-A247-15A1122F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98" y="2548281"/>
            <a:ext cx="5365201" cy="36586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tr-TR" dirty="0"/>
              <a:t>3 boyutlu oyun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tr-TR" dirty="0"/>
              <a:t>Türkçe karakterler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tr-TR" dirty="0" err="1"/>
              <a:t>Serious</a:t>
            </a:r>
            <a:r>
              <a:rPr lang="tr-TR" dirty="0"/>
              <a:t> </a:t>
            </a:r>
            <a:r>
              <a:rPr lang="tr-TR" dirty="0" err="1"/>
              <a:t>game</a:t>
            </a:r>
            <a:endParaRPr lang="tr-TR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3C40919-956D-460D-9252-FBC028E7B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7404" y="3099163"/>
            <a:ext cx="2560253" cy="2560253"/>
          </a:xfrm>
          <a:prstGeom prst="rect">
            <a:avLst/>
          </a:prstGeom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3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484" y="452718"/>
            <a:ext cx="6710641" cy="1400530"/>
          </a:xfrm>
        </p:spPr>
        <p:txBody>
          <a:bodyPr anchor="ctr">
            <a:normAutofit/>
          </a:bodyPr>
          <a:lstStyle/>
          <a:p>
            <a:r>
              <a:rPr lang="tr-TR" b="1">
                <a:solidFill>
                  <a:srgbClr val="FFFFFF"/>
                </a:solidFill>
              </a:rPr>
              <a:t>Yaygın Etki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84" y="2763520"/>
            <a:ext cx="6709905" cy="348487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tr-TR" dirty="0"/>
              <a:t>Projenin </a:t>
            </a:r>
            <a:r>
              <a:rPr lang="tr-TR" dirty="0" err="1"/>
              <a:t>ingilizcesi</a:t>
            </a:r>
            <a:r>
              <a:rPr lang="tr-TR" dirty="0"/>
              <a:t> olan </a:t>
            </a:r>
            <a:r>
              <a:rPr lang="tr-TR" dirty="0" err="1"/>
              <a:t>Osmo</a:t>
            </a:r>
            <a:r>
              <a:rPr lang="tr-TR" dirty="0"/>
              <a:t> </a:t>
            </a:r>
            <a:r>
              <a:rPr lang="tr-TR" dirty="0" err="1"/>
              <a:t>Words</a:t>
            </a:r>
            <a:r>
              <a:rPr lang="tr-TR" dirty="0"/>
              <a:t> uygulaması </a:t>
            </a:r>
            <a:r>
              <a:rPr lang="tr-TR" dirty="0" err="1"/>
              <a:t>Dr.Erica</a:t>
            </a:r>
            <a:r>
              <a:rPr lang="tr-TR" dirty="0"/>
              <a:t> </a:t>
            </a:r>
            <a:r>
              <a:rPr lang="tr-TR" dirty="0" err="1"/>
              <a:t>Warren</a:t>
            </a:r>
            <a:r>
              <a:rPr lang="tr-TR" dirty="0"/>
              <a:t> ve </a:t>
            </a:r>
            <a:r>
              <a:rPr lang="tr-TR" dirty="0" err="1"/>
              <a:t>godyslexia</a:t>
            </a:r>
            <a:r>
              <a:rPr lang="tr-TR" dirty="0"/>
              <a:t> web sayfası tarafından </a:t>
            </a:r>
            <a:r>
              <a:rPr lang="tr-TR" dirty="0" err="1"/>
              <a:t>disleksi</a:t>
            </a:r>
            <a:r>
              <a:rPr lang="tr-TR" dirty="0"/>
              <a:t> için en etkili oyunlar listesinde listelenmiştir: </a:t>
            </a:r>
            <a:r>
              <a:rPr lang="tr-TR" sz="1300" dirty="0">
                <a:hlinkClick r:id="rId2"/>
              </a:rPr>
              <a:t>https://learningspecialistmaterials.blogspot.com/2014/10/osmo-develops-verbal-reasoning.html</a:t>
            </a:r>
            <a:endParaRPr lang="tr-TR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tr-TR" dirty="0"/>
              <a:t>Tüm dünyada 30 bin okulda kullanılmaktadır.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4A2F755-5219-4C4E-9378-2C80BB08D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042B41-CFBF-4E11-965F-B1906826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ED9FFD70-7E69-43F7-BAFF-08A75B3AE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>
            <a:normAutofit/>
          </a:bodyPr>
          <a:lstStyle/>
          <a:p>
            <a:r>
              <a:rPr lang="tr-TR" b="1" dirty="0">
                <a:solidFill>
                  <a:srgbClr val="EBEBEB"/>
                </a:solidFill>
              </a:rPr>
              <a:t>Uygulanabilirlik</a:t>
            </a: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9A87AD7E-457F-4836-8DDE-FFE0F0093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3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9" name="Resim 8" descr="memeli, hayvan, kahverengi, bakarken içeren bir resim&#10;&#10;Açıklama otomatik olarak oluşturuldu">
            <a:extLst>
              <a:ext uri="{FF2B5EF4-FFF2-40B4-BE49-F238E27FC236}">
                <a16:creationId xmlns:a16="http://schemas.microsoft.com/office/drawing/2014/main" id="{8A1EB336-6868-4F59-B559-275636B558A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15"/>
          <a:stretch/>
        </p:blipFill>
        <p:spPr>
          <a:xfrm>
            <a:off x="5371744" y="3840327"/>
            <a:ext cx="1800000" cy="3027541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9EB89462-F233-4A0C-AB11-ADCF65BAC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422" y="1642208"/>
            <a:ext cx="1800000" cy="3200002"/>
          </a:xfrm>
          <a:prstGeom prst="rect">
            <a:avLst/>
          </a:prstGeom>
        </p:spPr>
      </p:pic>
      <p:pic>
        <p:nvPicPr>
          <p:cNvPr id="20" name="Resim 19">
            <a:extLst>
              <a:ext uri="{FF2B5EF4-FFF2-40B4-BE49-F238E27FC236}">
                <a16:creationId xmlns:a16="http://schemas.microsoft.com/office/drawing/2014/main" id="{D3776379-3D12-460C-9CF0-6C56BF5DD8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2" y="1645921"/>
            <a:ext cx="1752158" cy="3200002"/>
          </a:xfrm>
          <a:prstGeom prst="rect">
            <a:avLst/>
          </a:prstGeom>
        </p:spPr>
      </p:pic>
      <p:pic>
        <p:nvPicPr>
          <p:cNvPr id="23" name="Resim 22">
            <a:extLst>
              <a:ext uri="{FF2B5EF4-FFF2-40B4-BE49-F238E27FC236}">
                <a16:creationId xmlns:a16="http://schemas.microsoft.com/office/drawing/2014/main" id="{255C6F6A-7A7E-412C-919E-A00D2CD50C1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762" y="3840328"/>
            <a:ext cx="1702992" cy="3027541"/>
          </a:xfrm>
          <a:prstGeom prst="rect">
            <a:avLst/>
          </a:prstGeom>
        </p:spPr>
      </p:pic>
      <p:pic>
        <p:nvPicPr>
          <p:cNvPr id="25" name="Resim 24">
            <a:extLst>
              <a:ext uri="{FF2B5EF4-FFF2-40B4-BE49-F238E27FC236}">
                <a16:creationId xmlns:a16="http://schemas.microsoft.com/office/drawing/2014/main" id="{E7E6662F-D959-4816-A7FD-DEDAE689C21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066" y="1642208"/>
            <a:ext cx="1865612" cy="320387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3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merge_video_1558557535085">
            <a:hlinkClick r:id="" action="ppaction://media"/>
            <a:extLst>
              <a:ext uri="{FF2B5EF4-FFF2-40B4-BE49-F238E27FC236}">
                <a16:creationId xmlns:a16="http://schemas.microsoft.com/office/drawing/2014/main" id="{4D4300C2-4E2C-455B-90F9-B1B46AA18A2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92432" y="2385460"/>
            <a:ext cx="6559136" cy="4372757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ADBF6E93-85B8-4F20-A789-B8951D377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>
            <a:normAutofit/>
          </a:bodyPr>
          <a:lstStyle/>
          <a:p>
            <a:r>
              <a:rPr lang="tr-TR" b="1" dirty="0">
                <a:solidFill>
                  <a:srgbClr val="EBEBEB"/>
                </a:solidFill>
              </a:rPr>
              <a:t>Uygulanabilirlik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EBDA53CB-2307-4307-8B18-B91BF9D6ED0C}"/>
              </a:ext>
            </a:extLst>
          </p:cNvPr>
          <p:cNvSpPr txBox="1"/>
          <p:nvPr/>
        </p:nvSpPr>
        <p:spPr>
          <a:xfrm>
            <a:off x="3810000" y="1865210"/>
            <a:ext cx="225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«Demo Video»</a:t>
            </a:r>
          </a:p>
        </p:txBody>
      </p:sp>
    </p:spTree>
    <p:extLst>
      <p:ext uri="{BB962C8B-B14F-4D97-AF65-F5344CB8AC3E}">
        <p14:creationId xmlns:p14="http://schemas.microsoft.com/office/powerpoint/2010/main" val="15413834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87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3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987C23AE-760E-4B4A-B24F-5A8870A39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</p:spPr>
        <p:txBody>
          <a:bodyPr/>
          <a:lstStyle/>
          <a:p>
            <a:r>
              <a:rPr lang="tr-TR" b="1" dirty="0">
                <a:solidFill>
                  <a:schemeClr val="bg1"/>
                </a:solidFill>
              </a:rPr>
              <a:t>Gerçekleştirme Yöntemi</a:t>
            </a:r>
          </a:p>
        </p:txBody>
      </p:sp>
      <p:pic>
        <p:nvPicPr>
          <p:cNvPr id="1026" name="Picture 2" descr="Image result for android studio">
            <a:extLst>
              <a:ext uri="{FF2B5EF4-FFF2-40B4-BE49-F238E27FC236}">
                <a16:creationId xmlns:a16="http://schemas.microsoft.com/office/drawing/2014/main" id="{4804421D-D6D5-4F03-9BD1-AF48C75C3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04" y="2972787"/>
            <a:ext cx="2412870" cy="135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haquopy">
            <a:extLst>
              <a:ext uri="{FF2B5EF4-FFF2-40B4-BE49-F238E27FC236}">
                <a16:creationId xmlns:a16="http://schemas.microsoft.com/office/drawing/2014/main" id="{427AD1E3-D4CE-4DA4-BFE4-6ABCEDCA0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133586"/>
            <a:ext cx="1780721" cy="178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Resim 20">
            <a:extLst>
              <a:ext uri="{FF2B5EF4-FFF2-40B4-BE49-F238E27FC236}">
                <a16:creationId xmlns:a16="http://schemas.microsoft.com/office/drawing/2014/main" id="{7EFCDFB3-4BB1-4F7B-8FCE-341DDBA92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6099" y="4889572"/>
            <a:ext cx="1698922" cy="703839"/>
          </a:xfrm>
          <a:prstGeom prst="rect">
            <a:avLst/>
          </a:prstGeom>
        </p:spPr>
      </p:pic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CFA55E20-0DEF-4575-B473-14027A605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233" y="2440853"/>
            <a:ext cx="3690788" cy="192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4" descr="Image result for opencv">
            <a:extLst>
              <a:ext uri="{FF2B5EF4-FFF2-40B4-BE49-F238E27FC236}">
                <a16:creationId xmlns:a16="http://schemas.microsoft.com/office/drawing/2014/main" id="{37A95796-C396-40F5-8F60-8325A2D45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024" y="4551219"/>
            <a:ext cx="1493182" cy="131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2" descr="Image result for numpy">
            <a:extLst>
              <a:ext uri="{FF2B5EF4-FFF2-40B4-BE49-F238E27FC236}">
                <a16:creationId xmlns:a16="http://schemas.microsoft.com/office/drawing/2014/main" id="{657CAC73-C9CD-48E6-8610-A35DBAA6D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250" y="4852037"/>
            <a:ext cx="1815661" cy="717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Resim 23">
            <a:extLst>
              <a:ext uri="{FF2B5EF4-FFF2-40B4-BE49-F238E27FC236}">
                <a16:creationId xmlns:a16="http://schemas.microsoft.com/office/drawing/2014/main" id="{7AF91D18-47E6-4E93-88F0-AFF2ECADA9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53989" y="5572711"/>
            <a:ext cx="1698922" cy="366345"/>
          </a:xfrm>
          <a:prstGeom prst="rect">
            <a:avLst/>
          </a:prstGeom>
        </p:spPr>
      </p:pic>
      <p:pic>
        <p:nvPicPr>
          <p:cNvPr id="25" name="Picture 16" descr="Image result for text to speech android studio">
            <a:extLst>
              <a:ext uri="{FF2B5EF4-FFF2-40B4-BE49-F238E27FC236}">
                <a16:creationId xmlns:a16="http://schemas.microsoft.com/office/drawing/2014/main" id="{6A27AFDA-6E6B-48AE-A43B-971883686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67" y="5297745"/>
            <a:ext cx="1076996" cy="1076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903066C8-E3FE-4284-A44D-FD8724E21493}"/>
              </a:ext>
            </a:extLst>
          </p:cNvPr>
          <p:cNvCxnSpPr/>
          <p:nvPr/>
        </p:nvCxnSpPr>
        <p:spPr>
          <a:xfrm>
            <a:off x="2971800" y="3402381"/>
            <a:ext cx="533400" cy="407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Düz Ok Bağlayıcısı 27">
            <a:extLst>
              <a:ext uri="{FF2B5EF4-FFF2-40B4-BE49-F238E27FC236}">
                <a16:creationId xmlns:a16="http://schemas.microsoft.com/office/drawing/2014/main" id="{63E3A9DC-F3CC-413E-8C1B-BE168F978C2A}"/>
              </a:ext>
            </a:extLst>
          </p:cNvPr>
          <p:cNvCxnSpPr>
            <a:cxnSpLocks/>
          </p:cNvCxnSpPr>
          <p:nvPr/>
        </p:nvCxnSpPr>
        <p:spPr>
          <a:xfrm flipV="1">
            <a:off x="5285921" y="3402381"/>
            <a:ext cx="533400" cy="407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Düz Ok Bağlayıcısı 29">
            <a:extLst>
              <a:ext uri="{FF2B5EF4-FFF2-40B4-BE49-F238E27FC236}">
                <a16:creationId xmlns:a16="http://schemas.microsoft.com/office/drawing/2014/main" id="{D9EB43B5-5B08-43A6-84C7-D5EC097CE52C}"/>
              </a:ext>
            </a:extLst>
          </p:cNvPr>
          <p:cNvCxnSpPr>
            <a:cxnSpLocks/>
          </p:cNvCxnSpPr>
          <p:nvPr/>
        </p:nvCxnSpPr>
        <p:spPr>
          <a:xfrm flipH="1">
            <a:off x="6539954" y="3968059"/>
            <a:ext cx="479891" cy="5251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Düz Ok Bağlayıcısı 31">
            <a:extLst>
              <a:ext uri="{FF2B5EF4-FFF2-40B4-BE49-F238E27FC236}">
                <a16:creationId xmlns:a16="http://schemas.microsoft.com/office/drawing/2014/main" id="{314B5725-0A3C-48B3-8214-2A19860E6B67}"/>
              </a:ext>
            </a:extLst>
          </p:cNvPr>
          <p:cNvCxnSpPr>
            <a:cxnSpLocks/>
          </p:cNvCxnSpPr>
          <p:nvPr/>
        </p:nvCxnSpPr>
        <p:spPr>
          <a:xfrm>
            <a:off x="7518465" y="3970983"/>
            <a:ext cx="570546" cy="4743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Düz Ok Bağlayıcısı 34">
            <a:extLst>
              <a:ext uri="{FF2B5EF4-FFF2-40B4-BE49-F238E27FC236}">
                <a16:creationId xmlns:a16="http://schemas.microsoft.com/office/drawing/2014/main" id="{840FF446-FE01-4F2A-B295-C1672686DE08}"/>
              </a:ext>
            </a:extLst>
          </p:cNvPr>
          <p:cNvCxnSpPr>
            <a:cxnSpLocks/>
          </p:cNvCxnSpPr>
          <p:nvPr/>
        </p:nvCxnSpPr>
        <p:spPr>
          <a:xfrm flipH="1" flipV="1">
            <a:off x="5285920" y="4914307"/>
            <a:ext cx="676827" cy="175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Düz Ok Bağlayıcısı 37">
            <a:extLst>
              <a:ext uri="{FF2B5EF4-FFF2-40B4-BE49-F238E27FC236}">
                <a16:creationId xmlns:a16="http://schemas.microsoft.com/office/drawing/2014/main" id="{7465261F-688A-403E-B3D2-0E0A5AD5CAB9}"/>
              </a:ext>
            </a:extLst>
          </p:cNvPr>
          <p:cNvCxnSpPr>
            <a:cxnSpLocks/>
          </p:cNvCxnSpPr>
          <p:nvPr/>
        </p:nvCxnSpPr>
        <p:spPr>
          <a:xfrm flipH="1" flipV="1">
            <a:off x="2828374" y="4445339"/>
            <a:ext cx="649075" cy="319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Düz Ok Bağlayıcısı 40">
            <a:extLst>
              <a:ext uri="{FF2B5EF4-FFF2-40B4-BE49-F238E27FC236}">
                <a16:creationId xmlns:a16="http://schemas.microsoft.com/office/drawing/2014/main" id="{AB931E75-577B-47A3-AD6E-16849D065E4D}"/>
              </a:ext>
            </a:extLst>
          </p:cNvPr>
          <p:cNvCxnSpPr>
            <a:cxnSpLocks/>
          </p:cNvCxnSpPr>
          <p:nvPr/>
        </p:nvCxnSpPr>
        <p:spPr>
          <a:xfrm flipH="1">
            <a:off x="917425" y="4443295"/>
            <a:ext cx="359198" cy="5932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Düz Ok Bağlayıcısı 44">
            <a:extLst>
              <a:ext uri="{FF2B5EF4-FFF2-40B4-BE49-F238E27FC236}">
                <a16:creationId xmlns:a16="http://schemas.microsoft.com/office/drawing/2014/main" id="{E125A041-1579-4C5C-AA74-987C3892D676}"/>
              </a:ext>
            </a:extLst>
          </p:cNvPr>
          <p:cNvCxnSpPr>
            <a:cxnSpLocks/>
          </p:cNvCxnSpPr>
          <p:nvPr/>
        </p:nvCxnSpPr>
        <p:spPr>
          <a:xfrm>
            <a:off x="1938977" y="4443295"/>
            <a:ext cx="390777" cy="5932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458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3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C970096-C2F4-417B-A975-15B962676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183" y="3048000"/>
            <a:ext cx="6709905" cy="34848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4800" dirty="0"/>
              <a:t>TEŞEKKÜR EDERİM</a:t>
            </a:r>
          </a:p>
        </p:txBody>
      </p:sp>
    </p:spTree>
    <p:extLst>
      <p:ext uri="{BB962C8B-B14F-4D97-AF65-F5344CB8AC3E}">
        <p14:creationId xmlns:p14="http://schemas.microsoft.com/office/powerpoint/2010/main" val="4229451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">
  <a:themeElements>
    <a:clrScheme name="İy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İy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172</Words>
  <Application>Microsoft Office PowerPoint</Application>
  <PresentationFormat>Ekran Gösterisi (4:3)</PresentationFormat>
  <Paragraphs>22</Paragraphs>
  <Slides>9</Slides>
  <Notes>0</Notes>
  <HiddenSlides>0</HiddenSlides>
  <MMClips>1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Wingdings</vt:lpstr>
      <vt:lpstr>Wingdings 3</vt:lpstr>
      <vt:lpstr>İyon</vt:lpstr>
      <vt:lpstr>Disleksi Eğitimi İçin Çoklu-Duyusal Tablet Tabanlı Kelime Bulma Oyunu </vt:lpstr>
      <vt:lpstr>Konu ve Amaç</vt:lpstr>
      <vt:lpstr>Konu ve Amaç</vt:lpstr>
      <vt:lpstr>Özgün Değer</vt:lpstr>
      <vt:lpstr>Yaygın Etki</vt:lpstr>
      <vt:lpstr>Uygulanabilirlik</vt:lpstr>
      <vt:lpstr>Uygulanabilirlik</vt:lpstr>
      <vt:lpstr>Gerçekleştirme Yöntemi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SUNUM HAZIRLANIRKEN DİKKAT EDİLMESİ GEREKEN HUSUSLAR</dc:title>
  <dc:creator>basakabak@posta.mu.edu.tr</dc:creator>
  <cp:lastModifiedBy>basakabak@posta.mu.edu.tr</cp:lastModifiedBy>
  <cp:revision>2</cp:revision>
  <dcterms:created xsi:type="dcterms:W3CDTF">2019-05-24T00:43:49Z</dcterms:created>
  <dcterms:modified xsi:type="dcterms:W3CDTF">2019-05-25T04:24:03Z</dcterms:modified>
</cp:coreProperties>
</file>