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1" r:id="rId6"/>
    <p:sldId id="262"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DFCB8970-8DD8-49D8-B4F2-0AD930317719}"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351760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FCB8970-8DD8-49D8-B4F2-0AD930317719}" type="datetimeFigureOut">
              <a:rPr lang="tr-TR" smtClean="0"/>
              <a:t>6.01.2022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289712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FCB8970-8DD8-49D8-B4F2-0AD930317719}" type="datetimeFigureOut">
              <a:rPr lang="tr-TR" smtClean="0"/>
              <a:t>6.01.2022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403393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DFCB8970-8DD8-49D8-B4F2-0AD930317719}"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58293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CB8970-8DD8-49D8-B4F2-0AD930317719}" type="datetimeFigureOut">
              <a:rPr lang="tr-TR" smtClean="0"/>
              <a:t>6.01.2022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3527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7"/>
          <p:cNvSpPr>
            <a:spLocks noGrp="1"/>
          </p:cNvSpPr>
          <p:nvPr>
            <p:ph type="dt" sz="half" idx="10"/>
          </p:nvPr>
        </p:nvSpPr>
        <p:spPr/>
        <p:txBody>
          <a:bodyPr/>
          <a:lstStyle/>
          <a:p>
            <a:fld id="{DFCB8970-8DD8-49D8-B4F2-0AD930317719}" type="datetimeFigureOut">
              <a:rPr lang="tr-TR" smtClean="0"/>
              <a:t>6.01.2022</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144668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2" name="Date Placeholder 1"/>
          <p:cNvSpPr>
            <a:spLocks noGrp="1"/>
          </p:cNvSpPr>
          <p:nvPr>
            <p:ph type="dt" sz="half" idx="10"/>
          </p:nvPr>
        </p:nvSpPr>
        <p:spPr/>
        <p:txBody>
          <a:bodyPr/>
          <a:lstStyle/>
          <a:p>
            <a:fld id="{DFCB8970-8DD8-49D8-B4F2-0AD930317719}" type="datetimeFigureOut">
              <a:rPr lang="tr-TR" smtClean="0"/>
              <a:t>6.01.2022</a:t>
            </a:fld>
            <a:endParaRPr lang="tr-TR"/>
          </a:p>
        </p:txBody>
      </p:sp>
      <p:sp>
        <p:nvSpPr>
          <p:cNvPr id="11" name="Footer Placeholder 10"/>
          <p:cNvSpPr>
            <a:spLocks noGrp="1"/>
          </p:cNvSpPr>
          <p:nvPr>
            <p:ph type="ftr" sz="quarter" idx="11"/>
          </p:nvPr>
        </p:nvSpPr>
        <p:spPr/>
        <p:txBody>
          <a:bodyPr/>
          <a:lstStyle/>
          <a:p>
            <a:endParaRPr lang="tr-TR"/>
          </a:p>
        </p:txBody>
      </p:sp>
      <p:sp>
        <p:nvSpPr>
          <p:cNvPr id="12" name="Slide Number Placeholder 11"/>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188036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2" name="Date Placeholder 1"/>
          <p:cNvSpPr>
            <a:spLocks noGrp="1"/>
          </p:cNvSpPr>
          <p:nvPr>
            <p:ph type="dt" sz="half" idx="10"/>
          </p:nvPr>
        </p:nvSpPr>
        <p:spPr/>
        <p:txBody>
          <a:bodyPr/>
          <a:lstStyle/>
          <a:p>
            <a:fld id="{DFCB8970-8DD8-49D8-B4F2-0AD930317719}" type="datetimeFigureOut">
              <a:rPr lang="tr-TR" smtClean="0"/>
              <a:t>6.01.2022</a:t>
            </a:fld>
            <a:endParaRPr lang="tr-TR"/>
          </a:p>
        </p:txBody>
      </p:sp>
      <p:sp>
        <p:nvSpPr>
          <p:cNvPr id="7" name="Footer Placeholder 6"/>
          <p:cNvSpPr>
            <a:spLocks noGrp="1"/>
          </p:cNvSpPr>
          <p:nvPr>
            <p:ph type="ftr" sz="quarter" idx="11"/>
          </p:nvPr>
        </p:nvSpPr>
        <p:spPr/>
        <p:txBody>
          <a:bodyPr/>
          <a:lstStyle/>
          <a:p>
            <a:endParaRPr lang="tr-TR"/>
          </a:p>
        </p:txBody>
      </p:sp>
      <p:sp>
        <p:nvSpPr>
          <p:cNvPr id="8" name="Slide Number Placeholder 7"/>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75112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FCB8970-8DD8-49D8-B4F2-0AD930317719}" type="datetimeFigureOut">
              <a:rPr lang="tr-TR" smtClean="0"/>
              <a:t>6.01.2022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350690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tr-TR" smtClean="0"/>
              <a:t>Asıl başlık stili için tıklatın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 name="Date Placeholder 7"/>
          <p:cNvSpPr>
            <a:spLocks noGrp="1"/>
          </p:cNvSpPr>
          <p:nvPr>
            <p:ph type="dt" sz="half" idx="10"/>
          </p:nvPr>
        </p:nvSpPr>
        <p:spPr/>
        <p:txBody>
          <a:bodyPr/>
          <a:lstStyle/>
          <a:p>
            <a:fld id="{DFCB8970-8DD8-49D8-B4F2-0AD930317719}" type="datetimeFigureOut">
              <a:rPr lang="tr-TR" smtClean="0"/>
              <a:t>6.01.2022</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319171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 name="Date Placeholder 7"/>
          <p:cNvSpPr>
            <a:spLocks noGrp="1"/>
          </p:cNvSpPr>
          <p:nvPr>
            <p:ph type="dt" sz="half" idx="10"/>
          </p:nvPr>
        </p:nvSpPr>
        <p:spPr/>
        <p:txBody>
          <a:bodyPr/>
          <a:lstStyle/>
          <a:p>
            <a:fld id="{DFCB8970-8DD8-49D8-B4F2-0AD930317719}" type="datetimeFigureOut">
              <a:rPr lang="tr-TR" smtClean="0"/>
              <a:t>6.01.2022</a:t>
            </a:fld>
            <a:endParaRPr lang="tr-TR"/>
          </a:p>
        </p:txBody>
      </p:sp>
      <p:sp>
        <p:nvSpPr>
          <p:cNvPr id="9" name="Footer Placeholder 8"/>
          <p:cNvSpPr>
            <a:spLocks noGrp="1"/>
          </p:cNvSpPr>
          <p:nvPr>
            <p:ph type="ftr" sz="quarter" idx="11"/>
          </p:nvPr>
        </p:nvSpPr>
        <p:spPr>
          <a:xfrm>
            <a:off x="3499101" y="6356350"/>
            <a:ext cx="5911517" cy="365125"/>
          </a:xfrm>
        </p:spPr>
        <p:txBody>
          <a:bodyPr/>
          <a:lstStyle/>
          <a:p>
            <a:endParaRPr lang="tr-TR"/>
          </a:p>
        </p:txBody>
      </p:sp>
      <p:sp>
        <p:nvSpPr>
          <p:cNvPr id="10" name="Slide Number Placeholder 9"/>
          <p:cNvSpPr>
            <a:spLocks noGrp="1"/>
          </p:cNvSpPr>
          <p:nvPr>
            <p:ph type="sldNum" sz="quarter" idx="12"/>
          </p:nvPr>
        </p:nvSpPr>
        <p:spPr/>
        <p:txBody>
          <a:bodyPr/>
          <a:lstStyle/>
          <a:p>
            <a:fld id="{83D33303-79D4-4953-A76E-E0BEC7A9A8F6}" type="slidenum">
              <a:rPr lang="tr-TR" smtClean="0"/>
              <a:t>‹#›</a:t>
            </a:fld>
            <a:endParaRPr lang="tr-TR"/>
          </a:p>
        </p:txBody>
      </p:sp>
    </p:spTree>
    <p:extLst>
      <p:ext uri="{BB962C8B-B14F-4D97-AF65-F5344CB8AC3E}">
        <p14:creationId xmlns:p14="http://schemas.microsoft.com/office/powerpoint/2010/main" val="340631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FCB8970-8DD8-49D8-B4F2-0AD930317719}" type="datetimeFigureOut">
              <a:rPr lang="tr-TR" smtClean="0"/>
              <a:t>6.01.2022</a:t>
            </a:fld>
            <a:endParaRPr lang="tr-T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tr-T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3D33303-79D4-4953-A76E-E0BEC7A9A8F6}" type="slidenum">
              <a:rPr lang="tr-TR" smtClean="0"/>
              <a:t>‹#›</a:t>
            </a:fld>
            <a:endParaRPr lang="tr-TR"/>
          </a:p>
        </p:txBody>
      </p:sp>
    </p:spTree>
    <p:extLst>
      <p:ext uri="{BB962C8B-B14F-4D97-AF65-F5344CB8AC3E}">
        <p14:creationId xmlns:p14="http://schemas.microsoft.com/office/powerpoint/2010/main" val="12365752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solidFill>
                  <a:schemeClr val="accent1">
                    <a:lumMod val="50000"/>
                  </a:schemeClr>
                </a:solidFill>
                <a:latin typeface="Bahnschrift SemiBold SemiConden" panose="020B0502040204020203" pitchFamily="34" charset="0"/>
              </a:rPr>
              <a:t>MARKET STOCK PRİCE SYSTEM</a:t>
            </a:r>
            <a:endParaRPr lang="tr-TR" dirty="0">
              <a:solidFill>
                <a:schemeClr val="accent1">
                  <a:lumMod val="50000"/>
                </a:schemeClr>
              </a:solidFill>
              <a:latin typeface="Bahnschrift SemiBold SemiConden" panose="020B0502040204020203" pitchFamily="34" charset="0"/>
            </a:endParaRPr>
          </a:p>
        </p:txBody>
      </p:sp>
      <p:sp>
        <p:nvSpPr>
          <p:cNvPr id="3" name="Alt Başlık 2"/>
          <p:cNvSpPr>
            <a:spLocks noGrp="1"/>
          </p:cNvSpPr>
          <p:nvPr>
            <p:ph type="subTitle" idx="1"/>
          </p:nvPr>
        </p:nvSpPr>
        <p:spPr>
          <a:xfrm>
            <a:off x="0" y="6352284"/>
            <a:ext cx="3936086" cy="514761"/>
          </a:xfrm>
        </p:spPr>
        <p:txBody>
          <a:bodyPr>
            <a:normAutofit/>
          </a:bodyPr>
          <a:lstStyle/>
          <a:p>
            <a:r>
              <a:rPr lang="tr-TR" dirty="0" smtClean="0">
                <a:solidFill>
                  <a:schemeClr val="accent1">
                    <a:lumMod val="50000"/>
                  </a:schemeClr>
                </a:solidFill>
                <a:latin typeface="Bahnschrift SemiBold SemiConden" panose="020B0502040204020203" pitchFamily="34" charset="0"/>
              </a:rPr>
              <a:t>BAŞAK KARADENİZ-1000319598</a:t>
            </a:r>
            <a:endParaRPr lang="tr-TR" dirty="0">
              <a:solidFill>
                <a:schemeClr val="accent1">
                  <a:lumMod val="50000"/>
                </a:schemeClr>
              </a:solidFill>
              <a:latin typeface="Bahnschrift SemiBold SemiConden" panose="020B0502040204020203" pitchFamily="34" charset="0"/>
            </a:endParaRPr>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1574" y="4429349"/>
            <a:ext cx="2572162" cy="1672317"/>
          </a:xfrm>
          <a:prstGeom prst="rect">
            <a:avLst/>
          </a:prstGeom>
        </p:spPr>
      </p:pic>
    </p:spTree>
    <p:extLst>
      <p:ext uri="{BB962C8B-B14F-4D97-AF65-F5344CB8AC3E}">
        <p14:creationId xmlns:p14="http://schemas.microsoft.com/office/powerpoint/2010/main" val="236138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954" y="864108"/>
            <a:ext cx="2947482" cy="1529911"/>
          </a:xfrm>
        </p:spPr>
        <p:txBody>
          <a:bodyPr>
            <a:normAutofit/>
          </a:bodyPr>
          <a:lstStyle/>
          <a:p>
            <a:r>
              <a:rPr lang="tr-TR" sz="4400" dirty="0" err="1" smtClean="0">
                <a:solidFill>
                  <a:schemeClr val="accent1">
                    <a:lumMod val="50000"/>
                  </a:schemeClr>
                </a:solidFill>
                <a:latin typeface="Bahnschrift SemiBold SemiConden" panose="020B0502040204020203" pitchFamily="34" charset="0"/>
              </a:rPr>
              <a:t>Purpose</a:t>
            </a:r>
            <a:endParaRPr lang="tr-TR" sz="4400" dirty="0">
              <a:solidFill>
                <a:schemeClr val="accent1">
                  <a:lumMod val="50000"/>
                </a:schemeClr>
              </a:solidFill>
              <a:latin typeface="Bahnschrift SemiBold SemiConden" panose="020B0502040204020203" pitchFamily="34" charset="0"/>
            </a:endParaRPr>
          </a:p>
        </p:txBody>
      </p:sp>
      <p:sp>
        <p:nvSpPr>
          <p:cNvPr id="3" name="İçerik Yer Tutucusu 2"/>
          <p:cNvSpPr>
            <a:spLocks noGrp="1"/>
          </p:cNvSpPr>
          <p:nvPr>
            <p:ph idx="1"/>
          </p:nvPr>
        </p:nvSpPr>
        <p:spPr/>
        <p:txBody>
          <a:bodyPr/>
          <a:lstStyle/>
          <a:p>
            <a:r>
              <a:rPr lang="tr-TR" dirty="0" smtClean="0">
                <a:latin typeface="Bahnschrift SemiBold SemiConden" panose="020B0502040204020203" pitchFamily="34" charset="0"/>
              </a:rPr>
              <a:t>T</a:t>
            </a:r>
            <a:r>
              <a:rPr lang="en-US" dirty="0" smtClean="0">
                <a:latin typeface="Bahnschrift SemiBold SemiConden" panose="020B0502040204020203" pitchFamily="34" charset="0"/>
              </a:rPr>
              <a:t>he </a:t>
            </a:r>
            <a:r>
              <a:rPr lang="en-US" dirty="0">
                <a:latin typeface="Bahnschrift SemiBold SemiConden" panose="020B0502040204020203" pitchFamily="34" charset="0"/>
              </a:rPr>
              <a:t>purpose of the system is to provide its users with an independent and convenient marketplace for grocery products</a:t>
            </a:r>
            <a:r>
              <a:rPr lang="en-US" dirty="0" smtClean="0">
                <a:latin typeface="Bahnschrift SemiBold SemiConden" panose="020B0502040204020203" pitchFamily="34" charset="0"/>
              </a:rPr>
              <a:t>.</a:t>
            </a:r>
            <a:endParaRPr lang="tr-TR" dirty="0" smtClean="0">
              <a:latin typeface="Bahnschrift SemiBold SemiConden" panose="020B0502040204020203" pitchFamily="34" charset="0"/>
            </a:endParaRPr>
          </a:p>
          <a:p>
            <a:r>
              <a:rPr lang="tr-TR" dirty="0" smtClean="0">
                <a:latin typeface="Bahnschrift SemiBold SemiConden" panose="020B0502040204020203" pitchFamily="34" charset="0"/>
              </a:rPr>
              <a:t>T</a:t>
            </a:r>
            <a:r>
              <a:rPr lang="en-US" dirty="0" smtClean="0">
                <a:latin typeface="Bahnschrift SemiBold SemiConden" panose="020B0502040204020203" pitchFamily="34" charset="0"/>
              </a:rPr>
              <a:t>his </a:t>
            </a:r>
            <a:r>
              <a:rPr lang="en-US" dirty="0">
                <a:latin typeface="Bahnschrift SemiBold SemiConden" panose="020B0502040204020203" pitchFamily="34" charset="0"/>
              </a:rPr>
              <a:t>system mainly targets wholesale sellers and large storage companies on behalf of their target buyers</a:t>
            </a:r>
            <a:r>
              <a:rPr lang="en-US" dirty="0" smtClean="0">
                <a:latin typeface="Bahnschrift SemiBold SemiConden" panose="020B0502040204020203" pitchFamily="34" charset="0"/>
              </a:rPr>
              <a:t>.</a:t>
            </a:r>
            <a:endParaRPr lang="tr-TR" dirty="0" smtClean="0">
              <a:latin typeface="Bahnschrift SemiBold SemiConden" panose="020B0502040204020203" pitchFamily="34" charset="0"/>
            </a:endParaRPr>
          </a:p>
          <a:p>
            <a:r>
              <a:rPr lang="en-US" dirty="0">
                <a:latin typeface="Bahnschrift SemiBold SemiConden" panose="020B0502040204020203" pitchFamily="34" charset="0"/>
              </a:rPr>
              <a:t>With this situation, thanks to our system, buyers have a flexible storage space and users can easily access and make changes to a lot of information from their products to their sellers through the system</a:t>
            </a:r>
            <a:r>
              <a:rPr lang="en-US" dirty="0" smtClean="0">
                <a:latin typeface="Bahnschrift SemiBold SemiConden" panose="020B0502040204020203" pitchFamily="34" charset="0"/>
              </a:rPr>
              <a:t>.</a:t>
            </a:r>
            <a:endParaRPr lang="tr-TR" dirty="0" smtClean="0">
              <a:latin typeface="Bahnschrift SemiBold SemiConden" panose="020B0502040204020203" pitchFamily="34" charset="0"/>
            </a:endParaRP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7919"/>
            <a:ext cx="3438939" cy="3547865"/>
          </a:xfrm>
          <a:prstGeom prst="rect">
            <a:avLst/>
          </a:prstGeom>
        </p:spPr>
      </p:pic>
    </p:spTree>
    <p:extLst>
      <p:ext uri="{BB962C8B-B14F-4D97-AF65-F5344CB8AC3E}">
        <p14:creationId xmlns:p14="http://schemas.microsoft.com/office/powerpoint/2010/main" val="212881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pPr>
              <a:lnSpc>
                <a:spcPct val="100000"/>
              </a:lnSpc>
            </a:pPr>
            <a:r>
              <a:rPr lang="en-US" sz="6000" dirty="0">
                <a:solidFill>
                  <a:schemeClr val="accent1">
                    <a:lumMod val="50000"/>
                  </a:schemeClr>
                </a:solidFill>
                <a:latin typeface="Bahnschrift SemiBold SemiConden" panose="020B0502040204020203" pitchFamily="34" charset="0"/>
              </a:rPr>
              <a:t>Actors of the System</a:t>
            </a:r>
            <a:br>
              <a:rPr lang="en-US" sz="6000" dirty="0">
                <a:solidFill>
                  <a:schemeClr val="accent1">
                    <a:lumMod val="50000"/>
                  </a:schemeClr>
                </a:solidFill>
                <a:latin typeface="Bahnschrift SemiBold SemiConden" panose="020B0502040204020203" pitchFamily="34" charset="0"/>
              </a:rPr>
            </a:br>
            <a:endParaRPr lang="tr-TR" sz="1800" dirty="0">
              <a:solidFill>
                <a:schemeClr val="accent1">
                  <a:lumMod val="50000"/>
                </a:schemeClr>
              </a:solidFill>
              <a:latin typeface="Bahnschrift SemiBold SemiConden" panose="020B0502040204020203" pitchFamily="34"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6287" y="3395262"/>
            <a:ext cx="1512238" cy="1512238"/>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287" y="912912"/>
            <a:ext cx="1505143" cy="1505143"/>
          </a:xfrm>
          <a:prstGeom prst="rect">
            <a:avLst/>
          </a:prstGeom>
        </p:spPr>
      </p:pic>
      <p:sp>
        <p:nvSpPr>
          <p:cNvPr id="7" name="Metin kutusu 6"/>
          <p:cNvSpPr txBox="1"/>
          <p:nvPr/>
        </p:nvSpPr>
        <p:spPr>
          <a:xfrm>
            <a:off x="5723224" y="842968"/>
            <a:ext cx="5975179" cy="4801314"/>
          </a:xfrm>
          <a:prstGeom prst="rect">
            <a:avLst/>
          </a:prstGeom>
          <a:solidFill>
            <a:schemeClr val="bg1"/>
          </a:solidFill>
        </p:spPr>
        <p:txBody>
          <a:bodyPr wrap="square" rtlCol="0">
            <a:spAutoFit/>
          </a:bodyPr>
          <a:lstStyle/>
          <a:p>
            <a:r>
              <a:rPr lang="en-US" b="1" dirty="0" smtClean="0">
                <a:solidFill>
                  <a:schemeClr val="tx1">
                    <a:lumMod val="65000"/>
                    <a:lumOff val="35000"/>
                  </a:schemeClr>
                </a:solidFill>
                <a:latin typeface="Bahnschrift SemiBold SemiConden" panose="020B0502040204020203" pitchFamily="34" charset="0"/>
              </a:rPr>
              <a:t>Super-user: </a:t>
            </a:r>
            <a:r>
              <a:rPr lang="en-US" dirty="0" smtClean="0">
                <a:solidFill>
                  <a:schemeClr val="tx1">
                    <a:lumMod val="65000"/>
                    <a:lumOff val="35000"/>
                  </a:schemeClr>
                </a:solidFill>
                <a:latin typeface="Bahnschrift SemiBold SemiConden" panose="020B0502040204020203" pitchFamily="34" charset="0"/>
              </a:rPr>
              <a:t>By the definition of our system, a super-user is a person who manages a company and buyers of our system</a:t>
            </a:r>
            <a:endParaRPr lang="tr-TR" b="1" dirty="0" smtClean="0">
              <a:solidFill>
                <a:schemeClr val="tx1">
                  <a:lumMod val="65000"/>
                  <a:lumOff val="35000"/>
                </a:schemeClr>
              </a:solidFill>
              <a:latin typeface="Bahnschrift SemiBold SemiConden" panose="020B0502040204020203" pitchFamily="34" charset="0"/>
            </a:endParaRPr>
          </a:p>
          <a:p>
            <a:pPr lvl="0"/>
            <a:endParaRPr lang="tr-TR" b="1" dirty="0" smtClean="0">
              <a:solidFill>
                <a:schemeClr val="tx1">
                  <a:lumMod val="65000"/>
                  <a:lumOff val="35000"/>
                </a:schemeClr>
              </a:solidFill>
              <a:latin typeface="Bahnschrift SemiBold SemiConden" panose="020B0502040204020203" pitchFamily="34" charset="0"/>
            </a:endParaRPr>
          </a:p>
          <a:p>
            <a:pPr lvl="0"/>
            <a:endParaRPr lang="tr-TR" b="1" dirty="0" smtClean="0">
              <a:solidFill>
                <a:schemeClr val="tx1">
                  <a:lumMod val="65000"/>
                  <a:lumOff val="35000"/>
                </a:schemeClr>
              </a:solidFill>
              <a:latin typeface="Bahnschrift SemiBold SemiConden" panose="020B0502040204020203" pitchFamily="34" charset="0"/>
            </a:endParaRPr>
          </a:p>
          <a:p>
            <a:pPr lvl="0"/>
            <a:r>
              <a:rPr lang="en-US" b="1" dirty="0" smtClean="0">
                <a:solidFill>
                  <a:schemeClr val="tx1">
                    <a:lumMod val="65000"/>
                    <a:lumOff val="35000"/>
                  </a:schemeClr>
                </a:solidFill>
                <a:latin typeface="Bahnschrift SemiBold SemiConden" panose="020B0502040204020203" pitchFamily="34" charset="0"/>
              </a:rPr>
              <a:t>User-1: </a:t>
            </a:r>
            <a:r>
              <a:rPr lang="en-US" dirty="0" smtClean="0">
                <a:solidFill>
                  <a:schemeClr val="tx1">
                    <a:lumMod val="65000"/>
                    <a:lumOff val="35000"/>
                  </a:schemeClr>
                </a:solidFill>
                <a:latin typeface="Bahnschrift SemiBold SemiConden" panose="020B0502040204020203" pitchFamily="34" charset="0"/>
              </a:rPr>
              <a:t>User 1 is the people in the unit who can access the entries of the products sold in the company using the system</a:t>
            </a:r>
            <a:r>
              <a:rPr lang="tr-TR" dirty="0" smtClean="0">
                <a:solidFill>
                  <a:schemeClr val="tx1">
                    <a:lumMod val="65000"/>
                    <a:lumOff val="35000"/>
                  </a:schemeClr>
                </a:solidFill>
                <a:latin typeface="Bahnschrift SemiBold SemiConden" panose="020B0502040204020203" pitchFamily="34" charset="0"/>
              </a:rPr>
              <a:t>.</a:t>
            </a:r>
          </a:p>
          <a:p>
            <a:pPr lvl="0"/>
            <a:endParaRPr lang="tr-TR" dirty="0" smtClean="0">
              <a:solidFill>
                <a:schemeClr val="tx1">
                  <a:lumMod val="65000"/>
                  <a:lumOff val="35000"/>
                </a:schemeClr>
              </a:solidFill>
              <a:latin typeface="Bahnschrift SemiBold SemiConden" panose="020B0502040204020203" pitchFamily="34" charset="0"/>
            </a:endParaRPr>
          </a:p>
          <a:p>
            <a:pPr lvl="0"/>
            <a:endParaRPr lang="tr-TR" dirty="0" smtClean="0">
              <a:solidFill>
                <a:schemeClr val="tx1">
                  <a:lumMod val="65000"/>
                  <a:lumOff val="35000"/>
                </a:schemeClr>
              </a:solidFill>
              <a:latin typeface="Bahnschrift SemiBold SemiConden" panose="020B0502040204020203" pitchFamily="34" charset="0"/>
            </a:endParaRPr>
          </a:p>
          <a:p>
            <a:pPr lvl="0"/>
            <a:r>
              <a:rPr lang="en-US" b="1" dirty="0" smtClean="0">
                <a:solidFill>
                  <a:schemeClr val="tx1">
                    <a:lumMod val="65000"/>
                    <a:lumOff val="35000"/>
                  </a:schemeClr>
                </a:solidFill>
                <a:latin typeface="Bahnschrift SemiBold SemiConden" panose="020B0502040204020203" pitchFamily="34" charset="0"/>
              </a:rPr>
              <a:t>User-2</a:t>
            </a:r>
            <a:r>
              <a:rPr lang="en-US" dirty="0">
                <a:solidFill>
                  <a:schemeClr val="tx1">
                    <a:lumMod val="65000"/>
                    <a:lumOff val="35000"/>
                  </a:schemeClr>
                </a:solidFill>
                <a:latin typeface="Bahnschrift SemiBold SemiConden" panose="020B0502040204020203" pitchFamily="34" charset="0"/>
              </a:rPr>
              <a:t>:</a:t>
            </a:r>
            <a:r>
              <a:rPr lang="en-US" b="1" dirty="0">
                <a:solidFill>
                  <a:schemeClr val="tx1">
                    <a:lumMod val="65000"/>
                    <a:lumOff val="35000"/>
                  </a:schemeClr>
                </a:solidFill>
                <a:latin typeface="Bahnschrift SemiBold SemiConden" panose="020B0502040204020203" pitchFamily="34" charset="0"/>
              </a:rPr>
              <a:t> </a:t>
            </a:r>
            <a:r>
              <a:rPr lang="en-US" dirty="0">
                <a:solidFill>
                  <a:schemeClr val="tx1">
                    <a:lumMod val="65000"/>
                    <a:lumOff val="35000"/>
                  </a:schemeClr>
                </a:solidFill>
                <a:latin typeface="Bahnschrift SemiBold SemiConden" panose="020B0502040204020203" pitchFamily="34" charset="0"/>
              </a:rPr>
              <a:t>User 2, unlike user 1, controls the outputs of the </a:t>
            </a:r>
            <a:r>
              <a:rPr lang="en-US" dirty="0" smtClean="0">
                <a:solidFill>
                  <a:schemeClr val="tx1">
                    <a:lumMod val="65000"/>
                    <a:lumOff val="35000"/>
                  </a:schemeClr>
                </a:solidFill>
                <a:latin typeface="Bahnschrift SemiBold SemiConden" panose="020B0502040204020203" pitchFamily="34" charset="0"/>
              </a:rPr>
              <a:t>products</a:t>
            </a:r>
            <a:r>
              <a:rPr lang="tr-TR" dirty="0" smtClean="0">
                <a:solidFill>
                  <a:schemeClr val="tx1">
                    <a:lumMod val="65000"/>
                    <a:lumOff val="35000"/>
                  </a:schemeClr>
                </a:solidFill>
                <a:latin typeface="Bahnschrift SemiBold SemiConden" panose="020B0502040204020203" pitchFamily="34" charset="0"/>
              </a:rPr>
              <a:t> </a:t>
            </a:r>
            <a:r>
              <a:rPr lang="en-US" dirty="0" smtClean="0">
                <a:solidFill>
                  <a:schemeClr val="tx1">
                    <a:lumMod val="65000"/>
                    <a:lumOff val="35000"/>
                  </a:schemeClr>
                </a:solidFill>
                <a:latin typeface="Bahnschrift SemiBold SemiConden" panose="020B0502040204020203" pitchFamily="34" charset="0"/>
              </a:rPr>
              <a:t>but </a:t>
            </a:r>
            <a:r>
              <a:rPr lang="en-US" dirty="0">
                <a:solidFill>
                  <a:schemeClr val="tx1">
                    <a:lumMod val="65000"/>
                    <a:lumOff val="35000"/>
                  </a:schemeClr>
                </a:solidFill>
                <a:latin typeface="Bahnschrift SemiBold SemiConden" panose="020B0502040204020203" pitchFamily="34" charset="0"/>
              </a:rPr>
              <a:t>they also have the right to view the stock system, such as user 1 and, of course, super-user</a:t>
            </a:r>
            <a:r>
              <a:rPr lang="en-US" dirty="0" smtClean="0">
                <a:solidFill>
                  <a:schemeClr val="tx1">
                    <a:lumMod val="65000"/>
                    <a:lumOff val="35000"/>
                  </a:schemeClr>
                </a:solidFill>
                <a:latin typeface="Bahnschrift SemiBold SemiConden" panose="020B0502040204020203" pitchFamily="34" charset="0"/>
              </a:rPr>
              <a:t>.</a:t>
            </a:r>
            <a:endParaRPr lang="tr-TR" dirty="0" smtClean="0">
              <a:solidFill>
                <a:schemeClr val="tx1">
                  <a:lumMod val="65000"/>
                  <a:lumOff val="35000"/>
                </a:schemeClr>
              </a:solidFill>
              <a:latin typeface="Bahnschrift SemiBold SemiConden" panose="020B0502040204020203" pitchFamily="34" charset="0"/>
            </a:endParaRPr>
          </a:p>
          <a:p>
            <a:pPr lvl="0"/>
            <a:endParaRPr lang="tr-TR" b="1" dirty="0" smtClean="0">
              <a:solidFill>
                <a:schemeClr val="tx1">
                  <a:lumMod val="65000"/>
                  <a:lumOff val="35000"/>
                </a:schemeClr>
              </a:solidFill>
              <a:latin typeface="Bahnschrift SemiBold SemiConden" panose="020B0502040204020203" pitchFamily="34" charset="0"/>
            </a:endParaRPr>
          </a:p>
          <a:p>
            <a:pPr lvl="0"/>
            <a:endParaRPr lang="tr-TR" b="1" dirty="0">
              <a:solidFill>
                <a:schemeClr val="tx1">
                  <a:lumMod val="65000"/>
                  <a:lumOff val="35000"/>
                </a:schemeClr>
              </a:solidFill>
              <a:latin typeface="Bahnschrift SemiBold SemiConden" panose="020B0502040204020203" pitchFamily="34" charset="0"/>
            </a:endParaRPr>
          </a:p>
          <a:p>
            <a:pPr lvl="0"/>
            <a:r>
              <a:rPr lang="en-US" b="1" dirty="0">
                <a:solidFill>
                  <a:schemeClr val="tx1">
                    <a:lumMod val="65000"/>
                    <a:lumOff val="35000"/>
                  </a:schemeClr>
                </a:solidFill>
                <a:latin typeface="Bahnschrift SemiBold SemiConden" panose="020B0502040204020203" pitchFamily="34" charset="0"/>
              </a:rPr>
              <a:t>User</a:t>
            </a:r>
            <a:r>
              <a:rPr lang="en-US" dirty="0">
                <a:solidFill>
                  <a:schemeClr val="tx1">
                    <a:lumMod val="65000"/>
                    <a:lumOff val="35000"/>
                  </a:schemeClr>
                </a:solidFill>
                <a:latin typeface="Bahnschrift SemiBold SemiConden" panose="020B0502040204020203" pitchFamily="34" charset="0"/>
              </a:rPr>
              <a:t> </a:t>
            </a:r>
            <a:r>
              <a:rPr lang="en-US" b="1" dirty="0">
                <a:solidFill>
                  <a:schemeClr val="tx1">
                    <a:lumMod val="65000"/>
                    <a:lumOff val="35000"/>
                  </a:schemeClr>
                </a:solidFill>
                <a:latin typeface="Bahnschrift SemiBold SemiConden" panose="020B0502040204020203" pitchFamily="34" charset="0"/>
              </a:rPr>
              <a:t>-3</a:t>
            </a:r>
            <a:r>
              <a:rPr lang="en-US" dirty="0">
                <a:solidFill>
                  <a:schemeClr val="tx1">
                    <a:lumMod val="65000"/>
                    <a:lumOff val="35000"/>
                  </a:schemeClr>
                </a:solidFill>
                <a:latin typeface="Bahnschrift SemiBold SemiConden" panose="020B0502040204020203" pitchFamily="34" charset="0"/>
              </a:rPr>
              <a:t>:</a:t>
            </a:r>
            <a:r>
              <a:rPr lang="en-US" b="1" dirty="0">
                <a:solidFill>
                  <a:schemeClr val="tx1">
                    <a:lumMod val="65000"/>
                    <a:lumOff val="35000"/>
                  </a:schemeClr>
                </a:solidFill>
                <a:latin typeface="Bahnschrift SemiBold SemiConden" panose="020B0502040204020203" pitchFamily="34" charset="0"/>
              </a:rPr>
              <a:t> </a:t>
            </a:r>
            <a:r>
              <a:rPr lang="en-US" dirty="0">
                <a:solidFill>
                  <a:schemeClr val="tx1">
                    <a:lumMod val="65000"/>
                    <a:lumOff val="35000"/>
                  </a:schemeClr>
                </a:solidFill>
                <a:latin typeface="Bahnschrift SemiBold SemiConden" panose="020B0502040204020203" pitchFamily="34" charset="0"/>
              </a:rPr>
              <a:t>User 3's permissions are slightly different from other </a:t>
            </a:r>
            <a:r>
              <a:rPr lang="en-US" dirty="0" smtClean="0">
                <a:solidFill>
                  <a:schemeClr val="tx1">
                    <a:lumMod val="65000"/>
                    <a:lumOff val="35000"/>
                  </a:schemeClr>
                </a:solidFill>
                <a:latin typeface="Bahnschrift SemiBold SemiConden" panose="020B0502040204020203" pitchFamily="34" charset="0"/>
              </a:rPr>
              <a:t>users. </a:t>
            </a:r>
            <a:r>
              <a:rPr lang="en-US" dirty="0">
                <a:solidFill>
                  <a:schemeClr val="tx1">
                    <a:lumMod val="65000"/>
                    <a:lumOff val="35000"/>
                  </a:schemeClr>
                </a:solidFill>
                <a:latin typeface="Bahnschrift SemiBold SemiConden" panose="020B0502040204020203" pitchFamily="34" charset="0"/>
              </a:rPr>
              <a:t>They can only log in to the system and access the statistics of product sales and purchases, acting only on the instructions of the super-user</a:t>
            </a:r>
            <a:r>
              <a:rPr lang="en-US" dirty="0" smtClean="0">
                <a:solidFill>
                  <a:schemeClr val="tx1">
                    <a:lumMod val="65000"/>
                    <a:lumOff val="35000"/>
                  </a:schemeClr>
                </a:solidFill>
                <a:latin typeface="Bahnschrift SemiBold SemiConden" panose="020B0502040204020203" pitchFamily="34" charset="0"/>
              </a:rPr>
              <a:t>.</a:t>
            </a:r>
            <a:endParaRPr lang="tr-TR" b="1" dirty="0">
              <a:solidFill>
                <a:schemeClr val="tx1">
                  <a:lumMod val="65000"/>
                  <a:lumOff val="35000"/>
                </a:schemeClr>
              </a:solidFill>
              <a:latin typeface="Bahnschrift SemiBold SemiConden" panose="020B0502040204020203" pitchFamily="34" charset="0"/>
            </a:endParaRPr>
          </a:p>
        </p:txBody>
      </p:sp>
      <p:cxnSp>
        <p:nvCxnSpPr>
          <p:cNvPr id="9" name="Düz Ok Bağlayıcısı 8"/>
          <p:cNvCxnSpPr>
            <a:stCxn id="5" idx="3"/>
          </p:cNvCxnSpPr>
          <p:nvPr/>
        </p:nvCxnSpPr>
        <p:spPr>
          <a:xfrm flipV="1">
            <a:off x="5111430" y="1065704"/>
            <a:ext cx="670999" cy="599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p:cNvCxnSpPr>
            <a:stCxn id="4" idx="3"/>
          </p:cNvCxnSpPr>
          <p:nvPr/>
        </p:nvCxnSpPr>
        <p:spPr>
          <a:xfrm flipV="1">
            <a:off x="5118525" y="2177456"/>
            <a:ext cx="611794" cy="1973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a:stCxn id="4" idx="3"/>
            <a:endCxn id="7" idx="1"/>
          </p:cNvCxnSpPr>
          <p:nvPr/>
        </p:nvCxnSpPr>
        <p:spPr>
          <a:xfrm flipV="1">
            <a:off x="5118525" y="3243625"/>
            <a:ext cx="604699" cy="907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p:nvPr/>
        </p:nvCxnSpPr>
        <p:spPr>
          <a:xfrm>
            <a:off x="5125620" y="4151381"/>
            <a:ext cx="656809" cy="427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20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solidFill>
                  <a:schemeClr val="accent1">
                    <a:lumMod val="50000"/>
                  </a:schemeClr>
                </a:solidFill>
                <a:latin typeface="Bahnschrift SemiBold SemiCondenBahnschrift SemiBold SemiConden" panose="020B0502040204020203" pitchFamily="34" charset="0"/>
              </a:rPr>
              <a:t>Operation of the system according to the entered users</a:t>
            </a:r>
            <a:endParaRPr lang="tr-TR" dirty="0">
              <a:solidFill>
                <a:schemeClr val="accent1">
                  <a:lumMod val="50000"/>
                </a:schemeClr>
              </a:solidFill>
              <a:latin typeface="Bahnschrift SemiBold SemiCondenBahnschrift SemiBold SemiConden" panose="020B0502040204020203" pitchFamily="34" charset="0"/>
            </a:endParaRP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01002" y="539431"/>
            <a:ext cx="7019044" cy="4294758"/>
          </a:xfrm>
        </p:spPr>
      </p:pic>
      <p:sp>
        <p:nvSpPr>
          <p:cNvPr id="5" name="Metin kutusu 4"/>
          <p:cNvSpPr txBox="1"/>
          <p:nvPr/>
        </p:nvSpPr>
        <p:spPr>
          <a:xfrm>
            <a:off x="3901002" y="5045647"/>
            <a:ext cx="7334935" cy="1200329"/>
          </a:xfrm>
          <a:prstGeom prst="rect">
            <a:avLst/>
          </a:prstGeom>
          <a:noFill/>
        </p:spPr>
        <p:txBody>
          <a:bodyPr wrap="square" rtlCol="0">
            <a:spAutoFit/>
          </a:bodyPr>
          <a:lstStyle/>
          <a:p>
            <a:r>
              <a:rPr lang="tr-TR" dirty="0">
                <a:solidFill>
                  <a:schemeClr val="tx1">
                    <a:lumMod val="65000"/>
                    <a:lumOff val="35000"/>
                  </a:schemeClr>
                </a:solidFill>
                <a:latin typeface="Bahnschrift SemiBold SemiCondenBahnschrift SemiBold SemiConden" panose="020B0502040204020203" pitchFamily="34" charset="0"/>
              </a:rPr>
              <a:t>F</a:t>
            </a:r>
            <a:r>
              <a:rPr lang="en-US" dirty="0" smtClean="0">
                <a:solidFill>
                  <a:schemeClr val="tx1">
                    <a:lumMod val="65000"/>
                    <a:lumOff val="35000"/>
                  </a:schemeClr>
                </a:solidFill>
                <a:latin typeface="Bahnschrift SemiBold SemiCondenBahnschrift SemiBold SemiConden" panose="020B0502040204020203" pitchFamily="34" charset="0"/>
              </a:rPr>
              <a:t>rom the moment of logging in to the system, the process of switching to the main menu will be the same as everyone who logs in to the system will see, but restrictions will be provided depending on the group in which the system login was created.</a:t>
            </a:r>
            <a:endParaRPr lang="tr-TR" dirty="0">
              <a:solidFill>
                <a:schemeClr val="tx1">
                  <a:lumMod val="65000"/>
                  <a:lumOff val="35000"/>
                </a:schemeClr>
              </a:solidFill>
              <a:latin typeface="Bahnschrift SemiBold SemiCondenBahnschrift SemiBold SemiConden" panose="020B0502040204020203" pitchFamily="34" charset="0"/>
            </a:endParaRPr>
          </a:p>
        </p:txBody>
      </p:sp>
    </p:spTree>
    <p:extLst>
      <p:ext uri="{BB962C8B-B14F-4D97-AF65-F5344CB8AC3E}">
        <p14:creationId xmlns:p14="http://schemas.microsoft.com/office/powerpoint/2010/main" val="277756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solidFill>
                  <a:schemeClr val="accent1">
                    <a:lumMod val="50000"/>
                  </a:schemeClr>
                </a:solidFill>
                <a:latin typeface="Bahnschrift SemiBold SemiCondenBahnschrift SemiBold SemiConden" panose="020B0502040204020203" pitchFamily="34" charset="0"/>
              </a:rPr>
              <a:t>Programming Technologies Used</a:t>
            </a:r>
            <a:br>
              <a:rPr lang="en-US" dirty="0">
                <a:solidFill>
                  <a:schemeClr val="accent1">
                    <a:lumMod val="50000"/>
                  </a:schemeClr>
                </a:solidFill>
                <a:latin typeface="Bahnschrift SemiBold SemiCondenBahnschrift SemiBold SemiConden" panose="020B0502040204020203" pitchFamily="34" charset="0"/>
              </a:rPr>
            </a:br>
            <a:endParaRPr lang="tr-TR" dirty="0">
              <a:solidFill>
                <a:schemeClr val="accent1">
                  <a:lumMod val="50000"/>
                </a:schemeClr>
              </a:solidFill>
              <a:latin typeface="Bahnschrift SemiBold SemiCondenBahnschrift SemiBold SemiConden" panose="020B0502040204020203" pitchFamily="34" charset="0"/>
            </a:endParaRPr>
          </a:p>
        </p:txBody>
      </p:sp>
      <p:sp>
        <p:nvSpPr>
          <p:cNvPr id="3" name="İçerik Yer Tutucusu 2"/>
          <p:cNvSpPr>
            <a:spLocks noGrp="1"/>
          </p:cNvSpPr>
          <p:nvPr>
            <p:ph idx="1"/>
          </p:nvPr>
        </p:nvSpPr>
        <p:spPr/>
        <p:txBody>
          <a:bodyPr>
            <a:normAutofit/>
          </a:bodyPr>
          <a:lstStyle/>
          <a:p>
            <a:r>
              <a:rPr lang="tr-TR" sz="3600" dirty="0" smtClean="0">
                <a:latin typeface="Bahnschrift SemiBold SemiCondenBahnschrift SemiBold SemiConden" panose="020B0502040204020203" pitchFamily="34" charset="0"/>
              </a:rPr>
              <a:t>HTML </a:t>
            </a:r>
          </a:p>
          <a:p>
            <a:r>
              <a:rPr lang="tr-TR" sz="3600" dirty="0" err="1" smtClean="0">
                <a:latin typeface="Bahnschrift SemiBold SemiCondenBahnschrift SemiBold SemiConden" panose="020B0502040204020203" pitchFamily="34" charset="0"/>
              </a:rPr>
              <a:t>JavaScript</a:t>
            </a:r>
            <a:r>
              <a:rPr lang="tr-TR" sz="3600" dirty="0" smtClean="0">
                <a:latin typeface="Bahnschrift SemiBold SemiCondenBahnschrift SemiBold SemiConden" panose="020B0502040204020203" pitchFamily="34" charset="0"/>
              </a:rPr>
              <a:t> </a:t>
            </a:r>
          </a:p>
          <a:p>
            <a:r>
              <a:rPr lang="tr-TR" sz="3600" dirty="0" smtClean="0">
                <a:latin typeface="Bahnschrift SemiBold SemiCondenBahnschrift SemiBold SemiConden" panose="020B0502040204020203" pitchFamily="34" charset="0"/>
              </a:rPr>
              <a:t>CSS</a:t>
            </a:r>
            <a:endParaRPr lang="tr-TR" sz="3600" dirty="0">
              <a:latin typeface="Bahnschrift SemiBold SemiCondenBahnschrift SemiBold SemiConden" panose="020B0502040204020203"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431" y="2452116"/>
            <a:ext cx="3200400" cy="1792224"/>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457" y="414113"/>
            <a:ext cx="3200400" cy="1428750"/>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257" y="4853593"/>
            <a:ext cx="2993334" cy="1634518"/>
          </a:xfrm>
          <a:prstGeom prst="rect">
            <a:avLst/>
          </a:prstGeom>
        </p:spPr>
      </p:pic>
    </p:spTree>
    <p:extLst>
      <p:ext uri="{BB962C8B-B14F-4D97-AF65-F5344CB8AC3E}">
        <p14:creationId xmlns:p14="http://schemas.microsoft.com/office/powerpoint/2010/main" val="291089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solidFill>
                  <a:schemeClr val="accent1">
                    <a:lumMod val="50000"/>
                  </a:schemeClr>
                </a:solidFill>
                <a:latin typeface="Bahnschrift SemiBold SemiCondenBahnschrift SemiBold SemiConden" panose="020B0502040204020203" pitchFamily="34" charset="0"/>
              </a:rPr>
              <a:t>Functions</a:t>
            </a:r>
            <a:endParaRPr lang="tr-TR" dirty="0">
              <a:solidFill>
                <a:schemeClr val="accent1">
                  <a:lumMod val="50000"/>
                </a:schemeClr>
              </a:solidFill>
              <a:latin typeface="Bahnschrift SemiBold SemiCondenBahnschrift SemiBold SemiConden" panose="020B0502040204020203" pitchFamily="34" charset="0"/>
            </a:endParaRPr>
          </a:p>
        </p:txBody>
      </p:sp>
      <p:sp>
        <p:nvSpPr>
          <p:cNvPr id="3" name="İçerik Yer Tutucusu 2"/>
          <p:cNvSpPr>
            <a:spLocks noGrp="1"/>
          </p:cNvSpPr>
          <p:nvPr>
            <p:ph idx="1"/>
          </p:nvPr>
        </p:nvSpPr>
        <p:spPr/>
        <p:txBody>
          <a:bodyPr/>
          <a:lstStyle/>
          <a:p>
            <a:r>
              <a:rPr lang="tr-TR" dirty="0" smtClean="0">
                <a:latin typeface="Bahnschrift SemiBold SemiCondenBahnschrift SemiBold SemiConden" panose="020B0502040204020203" pitchFamily="34" charset="0"/>
              </a:rPr>
              <a:t>U</a:t>
            </a:r>
            <a:r>
              <a:rPr lang="en-US" dirty="0" err="1" smtClean="0">
                <a:latin typeface="Bahnschrift SemiBold SemiCondenBahnschrift SemiBold SemiConden" panose="020B0502040204020203" pitchFamily="34" charset="0"/>
              </a:rPr>
              <a:t>ser</a:t>
            </a:r>
            <a:r>
              <a:rPr lang="en-US" dirty="0" smtClean="0">
                <a:latin typeface="Bahnschrift SemiBold SemiCondenBahnschrift SemiBold SemiConden" panose="020B0502040204020203" pitchFamily="34" charset="0"/>
              </a:rPr>
              <a:t> input</a:t>
            </a:r>
            <a:endParaRPr lang="tr-TR" dirty="0" smtClean="0">
              <a:latin typeface="Bahnschrift SemiBold SemiCondenBahnschrift SemiBold SemiConden" panose="020B0502040204020203" pitchFamily="34" charset="0"/>
            </a:endParaRPr>
          </a:p>
          <a:p>
            <a:r>
              <a:rPr lang="tr-TR" dirty="0">
                <a:latin typeface="Bahnschrift SemiBold SemiCondenBahnschrift SemiBold SemiConden" panose="020B0502040204020203" pitchFamily="34" charset="0"/>
              </a:rPr>
              <a:t>R</a:t>
            </a:r>
            <a:r>
              <a:rPr lang="en-US" dirty="0" err="1" smtClean="0">
                <a:latin typeface="Bahnschrift SemiBold SemiCondenBahnschrift SemiBold SemiConden" panose="020B0502040204020203" pitchFamily="34" charset="0"/>
              </a:rPr>
              <a:t>emembering</a:t>
            </a:r>
            <a:r>
              <a:rPr lang="en-US" dirty="0" smtClean="0">
                <a:latin typeface="Bahnschrift SemiBold SemiCondenBahnschrift SemiBold SemiConden" panose="020B0502040204020203" pitchFamily="34" charset="0"/>
              </a:rPr>
              <a:t> </a:t>
            </a:r>
            <a:r>
              <a:rPr lang="en-US" dirty="0">
                <a:latin typeface="Bahnschrift SemiBold SemiCondenBahnschrift SemiBold SemiConden" panose="020B0502040204020203" pitchFamily="34" charset="0"/>
              </a:rPr>
              <a:t>the </a:t>
            </a:r>
            <a:r>
              <a:rPr lang="en-US" dirty="0" smtClean="0">
                <a:latin typeface="Bahnschrift SemiBold SemiCondenBahnschrift SemiBold SemiConden" panose="020B0502040204020203" pitchFamily="34" charset="0"/>
              </a:rPr>
              <a:t>user</a:t>
            </a:r>
            <a:endParaRPr lang="tr-TR" dirty="0" smtClean="0">
              <a:latin typeface="Bahnschrift SemiBold SemiCondenBahnschrift SemiBold SemiConden" panose="020B0502040204020203" pitchFamily="34" charset="0"/>
            </a:endParaRPr>
          </a:p>
          <a:p>
            <a:r>
              <a:rPr lang="tr-TR" dirty="0" smtClean="0">
                <a:latin typeface="Bahnschrift SemiBold SemiCondenBahnschrift SemiBold SemiConden" panose="020B0502040204020203" pitchFamily="34" charset="0"/>
              </a:rPr>
              <a:t>E</a:t>
            </a:r>
            <a:r>
              <a:rPr lang="en-US" dirty="0" err="1" smtClean="0">
                <a:latin typeface="Bahnschrift SemiBold SemiCondenBahnschrift SemiBold SemiConden" panose="020B0502040204020203" pitchFamily="34" charset="0"/>
              </a:rPr>
              <a:t>rror</a:t>
            </a:r>
            <a:r>
              <a:rPr lang="en-US" dirty="0" smtClean="0">
                <a:latin typeface="Bahnschrift SemiBold SemiCondenBahnschrift SemiBold SemiConden" panose="020B0502040204020203" pitchFamily="34" charset="0"/>
              </a:rPr>
              <a:t> </a:t>
            </a:r>
            <a:r>
              <a:rPr lang="en-US" dirty="0">
                <a:latin typeface="Bahnschrift SemiBold SemiCondenBahnschrift SemiBold SemiConden" panose="020B0502040204020203" pitchFamily="34" charset="0"/>
              </a:rPr>
              <a:t>when the wrong user is </a:t>
            </a:r>
            <a:r>
              <a:rPr lang="en-US" dirty="0" smtClean="0">
                <a:latin typeface="Bahnschrift SemiBold SemiCondenBahnschrift SemiBold SemiConden" panose="020B0502040204020203" pitchFamily="34" charset="0"/>
              </a:rPr>
              <a:t>entered</a:t>
            </a:r>
            <a:endParaRPr lang="tr-TR" dirty="0" smtClean="0">
              <a:latin typeface="Bahnschrift SemiBold SemiCondenBahnschrift SemiBold SemiConden" panose="020B0502040204020203" pitchFamily="34" charset="0"/>
            </a:endParaRPr>
          </a:p>
          <a:p>
            <a:r>
              <a:rPr lang="tr-TR" dirty="0">
                <a:latin typeface="Bahnschrift SemiBold SemiCondenBahnschrift SemiBold SemiConden" panose="020B0502040204020203" pitchFamily="34" charset="0"/>
              </a:rPr>
              <a:t>A</a:t>
            </a:r>
            <a:r>
              <a:rPr lang="en-US" dirty="0" err="1" smtClean="0">
                <a:latin typeface="Bahnschrift SemiBold SemiCondenBahnschrift SemiBold SemiConden" panose="020B0502040204020203" pitchFamily="34" charset="0"/>
              </a:rPr>
              <a:t>dding</a:t>
            </a:r>
            <a:r>
              <a:rPr lang="en-US" dirty="0" smtClean="0">
                <a:latin typeface="Bahnschrift SemiBold SemiCondenBahnschrift SemiBold SemiConden" panose="020B0502040204020203" pitchFamily="34" charset="0"/>
              </a:rPr>
              <a:t> </a:t>
            </a:r>
            <a:r>
              <a:rPr lang="en-US" dirty="0">
                <a:latin typeface="Bahnschrift SemiBold SemiCondenBahnschrift SemiBold SemiConden" panose="020B0502040204020203" pitchFamily="34" charset="0"/>
              </a:rPr>
              <a:t>a new </a:t>
            </a:r>
            <a:r>
              <a:rPr lang="en-US" dirty="0" smtClean="0">
                <a:latin typeface="Bahnschrift SemiBold SemiCondenBahnschrift SemiBold SemiConden" panose="020B0502040204020203" pitchFamily="34" charset="0"/>
              </a:rPr>
              <a:t>user</a:t>
            </a:r>
            <a:endParaRPr lang="tr-TR" dirty="0" smtClean="0">
              <a:latin typeface="Bahnschrift SemiBold SemiCondenBahnschrift SemiBold SemiConden" panose="020B0502040204020203" pitchFamily="34" charset="0"/>
            </a:endParaRPr>
          </a:p>
          <a:p>
            <a:r>
              <a:rPr lang="tr-TR" dirty="0">
                <a:latin typeface="Bahnschrift SemiBold SemiCondenBahnschrift SemiBold SemiConden" panose="020B0502040204020203" pitchFamily="34" charset="0"/>
              </a:rPr>
              <a:t>A</a:t>
            </a:r>
            <a:r>
              <a:rPr lang="en-US" dirty="0" err="1" smtClean="0">
                <a:latin typeface="Bahnschrift SemiBold SemiCondenBahnschrift SemiBold SemiConden" panose="020B0502040204020203" pitchFamily="34" charset="0"/>
              </a:rPr>
              <a:t>dd</a:t>
            </a:r>
            <a:r>
              <a:rPr lang="en-US" dirty="0" smtClean="0">
                <a:latin typeface="Bahnschrift SemiBold SemiCondenBahnschrift SemiBold SemiConden" panose="020B0502040204020203" pitchFamily="34" charset="0"/>
              </a:rPr>
              <a:t> </a:t>
            </a:r>
            <a:r>
              <a:rPr lang="en-US" dirty="0">
                <a:latin typeface="Bahnschrift SemiBold SemiCondenBahnschrift SemiBold SemiConden" panose="020B0502040204020203" pitchFamily="34" charset="0"/>
              </a:rPr>
              <a:t>a product </a:t>
            </a:r>
            <a:r>
              <a:rPr lang="en-US" dirty="0" smtClean="0">
                <a:latin typeface="Bahnschrift SemiBold SemiCondenBahnschrift SemiBold SemiConden" panose="020B0502040204020203" pitchFamily="34" charset="0"/>
              </a:rPr>
              <a:t>entry</a:t>
            </a:r>
            <a:endParaRPr lang="tr-TR" dirty="0" smtClean="0">
              <a:latin typeface="Bahnschrift SemiBold SemiCondenBahnschrift SemiBold SemiConden" panose="020B0502040204020203" pitchFamily="34" charset="0"/>
            </a:endParaRPr>
          </a:p>
          <a:p>
            <a:r>
              <a:rPr lang="tr-TR" dirty="0">
                <a:latin typeface="Bahnschrift SemiBold SemiCondenBahnschrift SemiBold SemiConden" panose="020B0502040204020203" pitchFamily="34" charset="0"/>
              </a:rPr>
              <a:t>A</a:t>
            </a:r>
            <a:r>
              <a:rPr lang="en-US" dirty="0" err="1" smtClean="0">
                <a:latin typeface="Bahnschrift SemiBold SemiCondenBahnschrift SemiBold SemiConden" panose="020B0502040204020203" pitchFamily="34" charset="0"/>
              </a:rPr>
              <a:t>dding</a:t>
            </a:r>
            <a:r>
              <a:rPr lang="en-US" dirty="0" smtClean="0">
                <a:latin typeface="Bahnschrift SemiBold SemiCondenBahnschrift SemiBold SemiConden" panose="020B0502040204020203" pitchFamily="34" charset="0"/>
              </a:rPr>
              <a:t> </a:t>
            </a:r>
            <a:r>
              <a:rPr lang="en-US" dirty="0">
                <a:latin typeface="Bahnschrift SemiBold SemiCondenBahnschrift SemiBold SemiConden" panose="020B0502040204020203" pitchFamily="34" charset="0"/>
              </a:rPr>
              <a:t>product </a:t>
            </a:r>
            <a:r>
              <a:rPr lang="en-US" dirty="0" smtClean="0">
                <a:latin typeface="Bahnschrift SemiBold SemiCondenBahnschrift SemiBold SemiConden" panose="020B0502040204020203" pitchFamily="34" charset="0"/>
              </a:rPr>
              <a:t>output</a:t>
            </a:r>
            <a:endParaRPr lang="tr-TR" dirty="0" smtClean="0">
              <a:latin typeface="Bahnschrift SemiBold SemiCondenBahnschrift SemiBold SemiConden" panose="020B0502040204020203" pitchFamily="34" charset="0"/>
            </a:endParaRPr>
          </a:p>
          <a:p>
            <a:r>
              <a:rPr lang="en-US" dirty="0" smtClean="0">
                <a:latin typeface="Bahnschrift SemiBold SemiCondenBahnschrift SemiBold SemiConden" panose="020B0502040204020203" pitchFamily="34" charset="0"/>
              </a:rPr>
              <a:t>Filtering</a:t>
            </a:r>
            <a:endParaRPr lang="tr-TR" dirty="0" smtClean="0">
              <a:latin typeface="Bahnschrift SemiBold SemiCondenBahnschrift SemiBold SemiConden" panose="020B0502040204020203" pitchFamily="34" charset="0"/>
            </a:endParaRPr>
          </a:p>
          <a:p>
            <a:r>
              <a:rPr lang="tr-TR" dirty="0">
                <a:latin typeface="Bahnschrift SemiBold SemiCondenBahnschrift SemiBold SemiConden" panose="020B0502040204020203" pitchFamily="34" charset="0"/>
              </a:rPr>
              <a:t>S</a:t>
            </a:r>
            <a:r>
              <a:rPr lang="en-US" dirty="0" err="1" smtClean="0">
                <a:latin typeface="Bahnschrift SemiBold SemiCondenBahnschrift SemiBold SemiConden" panose="020B0502040204020203" pitchFamily="34" charset="0"/>
              </a:rPr>
              <a:t>earching</a:t>
            </a:r>
            <a:endParaRPr lang="tr-TR" dirty="0">
              <a:latin typeface="Bahnschrift SemiBold SemiCondenBahnschrift SemiBold SemiConden" panose="020B0502040204020203" pitchFamily="34" charset="0"/>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3601" y="4232724"/>
            <a:ext cx="4667157" cy="2625276"/>
          </a:xfrm>
          <a:prstGeom prst="rect">
            <a:avLst/>
          </a:prstGeom>
        </p:spPr>
      </p:pic>
    </p:spTree>
    <p:extLst>
      <p:ext uri="{BB962C8B-B14F-4D97-AF65-F5344CB8AC3E}">
        <p14:creationId xmlns:p14="http://schemas.microsoft.com/office/powerpoint/2010/main" val="3070963024"/>
      </p:ext>
    </p:extLst>
  </p:cSld>
  <p:clrMapOvr>
    <a:masterClrMapping/>
  </p:clrMapOvr>
</p:sld>
</file>

<file path=ppt/theme/theme1.xml><?xml version="1.0" encoding="utf-8"?>
<a:theme xmlns:a="http://schemas.openxmlformats.org/drawingml/2006/main" name="Çerçeve">
  <a:themeElements>
    <a:clrScheme name="Çerçev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Çerçev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Çerçev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TM03457475[[fn=Çerçeve]]</Template>
  <TotalTime>94</TotalTime>
  <Words>315</Words>
  <Application>Microsoft Office PowerPoint</Application>
  <PresentationFormat>Geniş ekran</PresentationFormat>
  <Paragraphs>32</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Bahnschrift SemiBold SemiConden</vt:lpstr>
      <vt:lpstr>Bahnschrift SemiBold SemiCondenBahnschrift SemiBold SemiConden</vt:lpstr>
      <vt:lpstr>Corbel</vt:lpstr>
      <vt:lpstr>Wingdings 2</vt:lpstr>
      <vt:lpstr>Çerçeve</vt:lpstr>
      <vt:lpstr>MARKET STOCK PRİCE SYSTEM</vt:lpstr>
      <vt:lpstr>Purpose</vt:lpstr>
      <vt:lpstr>Actors of the System </vt:lpstr>
      <vt:lpstr>Operation of the system according to the entered users</vt:lpstr>
      <vt:lpstr>Programming Technologies Used </vt:lpstr>
      <vt:lpstr>Functions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STOCK PRİCE SYSTEM</dc:title>
  <dc:creator>Microsoft hesabı</dc:creator>
  <cp:lastModifiedBy>Microsoft hesabı</cp:lastModifiedBy>
  <cp:revision>9</cp:revision>
  <dcterms:created xsi:type="dcterms:W3CDTF">2022-01-06T10:07:07Z</dcterms:created>
  <dcterms:modified xsi:type="dcterms:W3CDTF">2022-01-06T11:42:07Z</dcterms:modified>
</cp:coreProperties>
</file>