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8E00"/>
    <a:srgbClr val="003635"/>
    <a:srgbClr val="5DD5FF"/>
    <a:srgbClr val="00217E"/>
    <a:srgbClr val="600000"/>
    <a:srgbClr val="FF8225"/>
    <a:srgbClr val="FF2549"/>
    <a:srgbClr val="FF0D97"/>
    <a:srgbClr val="0000CC"/>
    <a:srgbClr val="9EFF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00550" y="287589"/>
            <a:ext cx="7860888" cy="148221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928" y="3904635"/>
            <a:ext cx="7846143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3" y="98975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5" y="1415845"/>
            <a:ext cx="8244349" cy="333313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233" y="436035"/>
            <a:ext cx="6751111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543" y="1209368"/>
            <a:ext cx="6776884" cy="350862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14628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1127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367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1127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367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60" y="464820"/>
            <a:ext cx="8385840" cy="69342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Lawyer Connect: Find Your Legal Expert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795" y="3291841"/>
            <a:ext cx="4193557" cy="1560576"/>
          </a:xfrm>
        </p:spPr>
        <p:txBody>
          <a:bodyPr>
            <a:normAutofit fontScale="47500" lnSpcReduction="20000"/>
          </a:bodyPr>
          <a:lstStyle/>
          <a:p>
            <a:r>
              <a:rPr lang="en-US" sz="4000" dirty="0"/>
              <a:t>Submitted By:</a:t>
            </a:r>
          </a:p>
          <a:p>
            <a:r>
              <a:rPr lang="en-US" sz="4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MD. BENJIR HASAN (20-43494-1)</a:t>
            </a:r>
            <a:r>
              <a:rPr lang="en-US" sz="4000" i="1" spc="-3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4000" spc="-39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4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SHANTO KUMAR BASAK (20-42945-1)</a:t>
            </a:r>
            <a:r>
              <a:rPr lang="en-US" sz="40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4000" spc="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4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UDAY KUMAR SARKER (20-42941-1)</a:t>
            </a:r>
            <a:r>
              <a:rPr lang="en-US" sz="40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4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SALIMA FARAH</a:t>
            </a:r>
            <a:r>
              <a:rPr lang="en-US" sz="40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(20-42497-1)</a:t>
            </a: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DFA3-B5BB-161C-3B4F-F0D8D9DB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021" y="98975"/>
            <a:ext cx="4579083" cy="7635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UML Diagrams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B927E-C633-6927-5F0C-1162970F6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797" y="2793541"/>
            <a:ext cx="2665427" cy="562307"/>
          </a:xfrm>
        </p:spPr>
        <p:txBody>
          <a:bodyPr/>
          <a:lstStyle/>
          <a:p>
            <a:r>
              <a:rPr lang="en-US" dirty="0"/>
              <a:t>E-R </a:t>
            </a:r>
            <a:r>
              <a:rPr lang="en-US" sz="2400" dirty="0"/>
              <a:t>Diagram</a:t>
            </a:r>
          </a:p>
        </p:txBody>
      </p:sp>
      <p:pic>
        <p:nvPicPr>
          <p:cNvPr id="5" name="image4.jpeg">
            <a:extLst>
              <a:ext uri="{FF2B5EF4-FFF2-40B4-BE49-F238E27FC236}">
                <a16:creationId xmlns:a16="http://schemas.microsoft.com/office/drawing/2014/main" id="{34F64647-7A5D-0EFA-BD8B-92DED373927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9541" y="1414272"/>
            <a:ext cx="5861685" cy="363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63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39FF-D7AF-C433-9255-520B9786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01" y="94873"/>
            <a:ext cx="6751111" cy="725349"/>
          </a:xfrm>
        </p:spPr>
        <p:txBody>
          <a:bodyPr/>
          <a:lstStyle/>
          <a:p>
            <a:r>
              <a:rPr lang="en-US" dirty="0"/>
              <a:t>Social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B1B88-7587-8B7C-EBCA-FB3F63A4A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519" y="1367864"/>
            <a:ext cx="4534833" cy="1945312"/>
          </a:xfrm>
        </p:spPr>
        <p:txBody>
          <a:bodyPr>
            <a:normAutofit/>
          </a:bodyPr>
          <a:lstStyle/>
          <a:p>
            <a:r>
              <a:rPr lang="en-US" sz="1800" i="0" dirty="0">
                <a:effectLst/>
                <a:latin typeface="Söhne"/>
              </a:rPr>
              <a:t>Enhanced Access to Legal Services</a:t>
            </a:r>
          </a:p>
          <a:p>
            <a:r>
              <a:rPr lang="en-US" sz="1800" i="0" dirty="0">
                <a:effectLst/>
                <a:latin typeface="Söhne"/>
              </a:rPr>
              <a:t>Efficiency and Time Savings</a:t>
            </a:r>
            <a:endParaRPr lang="en-US" sz="1800" dirty="0">
              <a:latin typeface="Söhne"/>
            </a:endParaRPr>
          </a:p>
          <a:p>
            <a:r>
              <a:rPr lang="en-US" sz="1800" i="0" dirty="0">
                <a:effectLst/>
                <a:latin typeface="Söhne"/>
              </a:rPr>
              <a:t>Cost Reduction and Increased Productivity</a:t>
            </a:r>
          </a:p>
          <a:p>
            <a:r>
              <a:rPr lang="en-US" sz="1800" i="0" dirty="0">
                <a:effectLst/>
                <a:latin typeface="Söhne"/>
              </a:rPr>
              <a:t>Transparency and Accountability</a:t>
            </a:r>
          </a:p>
          <a:p>
            <a:r>
              <a:rPr lang="en-US" sz="1800" i="0" dirty="0">
                <a:effectLst/>
                <a:latin typeface="Söhne"/>
              </a:rPr>
              <a:t>Advocating Trust and Quality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AFB97-0868-CE37-6B2E-B501BBBEE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848" y="1367864"/>
            <a:ext cx="2215968" cy="172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41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648D-9944-51A2-06F1-8BEA8C73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7744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Development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DAFCD-C051-887F-1F45-7ACE8D86C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5675376" cy="37373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Project plan: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Create project chart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Finalize charter and obtain approvals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Project planning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Formulate project control strategy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Design phase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Development phase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Testing phase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Implementation stage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1800" dirty="0"/>
              <a:t>Close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85C628-BB8F-63A3-340C-2728A0D3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1200151"/>
            <a:ext cx="2926080" cy="284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8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C551-7B00-6AF7-A8B5-27DEF840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660" y="144695"/>
            <a:ext cx="3353787" cy="7635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Market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8FDD-2E84-A0D6-F666-162B0DDFF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85" y="1957627"/>
            <a:ext cx="3247595" cy="1455371"/>
          </a:xfrm>
        </p:spPr>
        <p:txBody>
          <a:bodyPr>
            <a:normAutofit/>
          </a:bodyPr>
          <a:lstStyle/>
          <a:p>
            <a:r>
              <a:rPr lang="en-US" sz="2000" dirty="0"/>
              <a:t>Short-term strategy</a:t>
            </a:r>
          </a:p>
          <a:p>
            <a:r>
              <a:rPr lang="en-US" sz="2000" dirty="0"/>
              <a:t>Long-term approach</a:t>
            </a:r>
          </a:p>
          <a:p>
            <a:r>
              <a:rPr lang="en-US" sz="2000" dirty="0"/>
              <a:t>Continuous initiatives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024E48-308B-FB4D-5E41-C778F056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447" y="1133856"/>
            <a:ext cx="2110203" cy="22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7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57BD-4C49-2DA4-C963-FC517D54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293" y="144695"/>
            <a:ext cx="4761963" cy="7635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Cost and Profit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075E-B5A2-8973-CB1D-AE8B95EEC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81" y="1513380"/>
            <a:ext cx="6563331" cy="3311689"/>
          </a:xfrm>
        </p:spPr>
        <p:txBody>
          <a:bodyPr>
            <a:noAutofit/>
          </a:bodyPr>
          <a:lstStyle/>
          <a:p>
            <a:pPr marR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Cost:</a:t>
            </a:r>
          </a:p>
          <a:p>
            <a:pPr marL="400050" marR="769620" lvl="1" indent="0" algn="just">
              <a:lnSpc>
                <a:spcPct val="115000"/>
              </a:lnSpc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 team salaries: BDT 1,00,000 per month (for 6 months) = BDT 6,00,000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00050" marR="769620" lvl="1" indent="0" algn="just">
              <a:lnSpc>
                <a:spcPct val="115000"/>
              </a:lnSpc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 and hosting costs: BDT 50,000 per month (for 6 months) = BDT 3,00,000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00050" marR="769620" lvl="1" indent="0" algn="just">
              <a:lnSpc>
                <a:spcPct val="115000"/>
              </a:lnSpc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development costs (e.g., software licenses, third-party APIs): BDT 1,50,000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400050" marR="769620" lvl="1" indent="0" algn="just">
              <a:lnSpc>
                <a:spcPct val="115000"/>
              </a:lnSpc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 cost: 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10,50,000</a:t>
            </a:r>
          </a:p>
          <a:p>
            <a:pPr marL="0" marR="0" indent="0" algn="just"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Bef>
                <a:spcPts val="5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Marketing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Cost:</a:t>
            </a:r>
          </a:p>
          <a:p>
            <a:pPr marL="400050" lvl="1" indent="0" algn="just"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Social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advertising: BDT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10,000 per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</a:t>
            </a:r>
          </a:p>
          <a:p>
            <a:pPr marL="400050" lvl="1" indent="0" algn="just">
              <a:spcBef>
                <a:spcPts val="21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optimization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(SEO)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services: BDT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5,000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</a:t>
            </a:r>
          </a:p>
          <a:p>
            <a:pPr marL="400050" marR="1510665" lvl="1" indent="0" algn="just">
              <a:lnSpc>
                <a:spcPct val="115000"/>
              </a:lnSpc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marketing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costs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(e.g.,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events,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partnerships):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25,000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marketing cost: 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40,000 per month</a:t>
            </a:r>
          </a:p>
          <a:p>
            <a:pPr marL="0" marR="0" indent="0" algn="just"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3397C4-3BD7-874C-66A6-EAB33BC16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664" y="2120646"/>
            <a:ext cx="1926336" cy="19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9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57BD-4C49-2DA4-C963-FC517D54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021" y="117263"/>
            <a:ext cx="4734531" cy="7635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Cost and Profit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075E-B5A2-8973-CB1D-AE8B95EEC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57" y="1269540"/>
            <a:ext cx="7118555" cy="4070556"/>
          </a:xfrm>
        </p:spPr>
        <p:txBody>
          <a:bodyPr>
            <a:noAutofit/>
          </a:bodyPr>
          <a:lstStyle/>
          <a:p>
            <a:pPr marR="0" algn="just"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Revenue:</a:t>
            </a:r>
          </a:p>
          <a:p>
            <a:pPr marL="400050" marR="285115" lvl="1" indent="0" algn="just">
              <a:lnSpc>
                <a:spcPct val="115000"/>
              </a:lnSpc>
              <a:spcBef>
                <a:spcPts val="200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Assuming</a:t>
            </a:r>
            <a:r>
              <a:rPr lang="en-US" sz="1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average</a:t>
            </a:r>
            <a:r>
              <a:rPr lang="en-US" sz="14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appointment</a:t>
            </a:r>
            <a:r>
              <a:rPr lang="en-US" sz="1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</a:t>
            </a:r>
            <a:r>
              <a:rPr lang="en-US" sz="1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4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500</a:t>
            </a:r>
            <a:r>
              <a:rPr lang="en-US" sz="1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1000</a:t>
            </a:r>
            <a:r>
              <a:rPr lang="en-US" sz="14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appointments</a:t>
            </a:r>
            <a:r>
              <a:rPr lang="en-US" sz="1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</a:t>
            </a:r>
            <a:r>
              <a:rPr lang="en-US" sz="14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month,</a:t>
            </a:r>
            <a:r>
              <a:rPr lang="en-US" sz="1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monthly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revenue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would</a:t>
            </a:r>
            <a:r>
              <a:rPr lang="en-US" sz="14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be: BDT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500 x 1000 =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5,00,000</a:t>
            </a:r>
          </a:p>
          <a:p>
            <a:pPr marL="0" marR="0" algn="just">
              <a:spcBef>
                <a:spcPts val="20"/>
              </a:spcBef>
              <a:spcAft>
                <a:spcPts val="0"/>
              </a:spcAft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Profit:</a:t>
            </a:r>
          </a:p>
          <a:p>
            <a:pPr marL="400050" lvl="1" indent="0" algn="just"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profit =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revenue -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cost</a:t>
            </a:r>
          </a:p>
          <a:p>
            <a:pPr marL="400050" lvl="1" indent="0" algn="just"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Marketing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</a:p>
          <a:p>
            <a:pPr marL="400050" lvl="1" indent="0" algn="just">
              <a:spcBef>
                <a:spcPts val="21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cost =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10,50,000 +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40,000 x 6)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12,90,000</a:t>
            </a:r>
          </a:p>
          <a:p>
            <a:pPr marL="400050" lvl="1" indent="0" algn="just"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revenue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5,00,000 x 6 =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30,00,000</a:t>
            </a:r>
          </a:p>
          <a:p>
            <a:pPr marL="400050" lvl="1" indent="0" algn="just">
              <a:spcBef>
                <a:spcPts val="20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profit =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30,00,000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12,90,000 =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17,10,000</a:t>
            </a:r>
          </a:p>
          <a:p>
            <a:pPr marL="400050" lvl="1" indent="0" algn="just">
              <a:spcBef>
                <a:spcPts val="205"/>
              </a:spcBef>
              <a:buNone/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Investment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Return:</a:t>
            </a:r>
          </a:p>
          <a:p>
            <a:pPr marL="400050" marR="285115" lvl="1" indent="0" algn="just">
              <a:lnSpc>
                <a:spcPct val="115000"/>
              </a:lnSpc>
              <a:spcBef>
                <a:spcPts val="21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Assuming</a:t>
            </a:r>
            <a:r>
              <a:rPr lang="en-US" sz="1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investors</a:t>
            </a:r>
            <a:r>
              <a:rPr lang="en-US" sz="1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4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interested</a:t>
            </a:r>
            <a:r>
              <a:rPr lang="en-US" sz="1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4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10%</a:t>
            </a:r>
            <a:r>
              <a:rPr lang="en-US" sz="1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return</a:t>
            </a:r>
            <a:r>
              <a:rPr lang="en-US" sz="1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their</a:t>
            </a:r>
            <a:r>
              <a:rPr lang="en-US" sz="14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investment,</a:t>
            </a:r>
            <a:r>
              <a:rPr lang="en-US" sz="14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amount</a:t>
            </a:r>
            <a:r>
              <a:rPr lang="en-US" sz="140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4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investment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required would be:</a:t>
            </a:r>
          </a:p>
          <a:p>
            <a:pPr marL="400050" marR="2129155" lvl="1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Investment = Total cost / (1 - Investment return rate)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Investment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12,90,000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(1 -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0.1)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BDT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14,33,333.33</a:t>
            </a:r>
          </a:p>
          <a:p>
            <a:pPr marL="400050" lvl="1" indent="0" algn="just">
              <a:spcBef>
                <a:spcPts val="205"/>
              </a:spcBef>
              <a:buNone/>
            </a:pP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41A9E-C3FD-20A2-E6DB-FC06C0DD3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664" y="1947624"/>
            <a:ext cx="1926336" cy="19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7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6E8A0C-91CB-97A0-B4BB-F264353B2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" t="5986" r="6496" b="32418"/>
          <a:stretch/>
        </p:blipFill>
        <p:spPr>
          <a:xfrm>
            <a:off x="1572768" y="1499616"/>
            <a:ext cx="6071616" cy="32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4757" y="98975"/>
            <a:ext cx="1588995" cy="763526"/>
          </a:xfrm>
        </p:spPr>
        <p:txBody>
          <a:bodyPr>
            <a:norm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/>
              <a:t>Introduction</a:t>
            </a:r>
          </a:p>
          <a:p>
            <a:r>
              <a:rPr lang="en-US" sz="2600" dirty="0"/>
              <a:t>Problem Domain</a:t>
            </a:r>
          </a:p>
          <a:p>
            <a:r>
              <a:rPr lang="en-US" sz="2600" dirty="0"/>
              <a:t>Solution for Problem</a:t>
            </a:r>
          </a:p>
          <a:p>
            <a:r>
              <a:rPr lang="en-US" sz="2600" dirty="0"/>
              <a:t>Software Description</a:t>
            </a:r>
          </a:p>
          <a:p>
            <a:r>
              <a:rPr lang="en-US" sz="2600" dirty="0"/>
              <a:t>Solution Description</a:t>
            </a:r>
          </a:p>
          <a:p>
            <a:r>
              <a:rPr lang="en-US" sz="2600" dirty="0"/>
              <a:t>UML Diagram</a:t>
            </a:r>
          </a:p>
          <a:p>
            <a:r>
              <a:rPr lang="en-US" sz="2600" dirty="0"/>
              <a:t>Social Impact</a:t>
            </a:r>
          </a:p>
          <a:p>
            <a:r>
              <a:rPr lang="en-US" sz="2600" dirty="0"/>
              <a:t>Development Planning</a:t>
            </a:r>
          </a:p>
          <a:p>
            <a:r>
              <a:rPr lang="en-US" sz="2600" dirty="0"/>
              <a:t>Marketing planning</a:t>
            </a:r>
          </a:p>
          <a:p>
            <a:r>
              <a:rPr lang="en-US" sz="2600" dirty="0"/>
              <a:t>Cost and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0767" y="270994"/>
            <a:ext cx="6751111" cy="72534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38927" y="1406284"/>
            <a:ext cx="5254792" cy="2460424"/>
          </a:xfrm>
        </p:spPr>
        <p:txBody>
          <a:bodyPr>
            <a:normAutofit/>
          </a:bodyPr>
          <a:lstStyle/>
          <a:p>
            <a:r>
              <a:rPr lang="en-US" sz="1800" dirty="0"/>
              <a:t>Complex legal landscape</a:t>
            </a:r>
          </a:p>
          <a:p>
            <a:r>
              <a:rPr lang="en-US" sz="1800" dirty="0"/>
              <a:t>Challenges for individuals</a:t>
            </a:r>
          </a:p>
          <a:p>
            <a:r>
              <a:rPr lang="en-US" sz="1800" dirty="0"/>
              <a:t>Lack of accessibility</a:t>
            </a:r>
          </a:p>
          <a:p>
            <a:r>
              <a:rPr lang="en-US" sz="1800" dirty="0"/>
              <a:t>Absence of streamlined mechanism</a:t>
            </a:r>
          </a:p>
          <a:p>
            <a:r>
              <a:rPr lang="en-US" sz="1800" dirty="0"/>
              <a:t>Need a transformative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C6656-06DF-E6AC-7363-F9B337A8F354}"/>
              </a:ext>
            </a:extLst>
          </p:cNvPr>
          <p:cNvSpPr txBox="1"/>
          <p:nvPr/>
        </p:nvSpPr>
        <p:spPr>
          <a:xfrm>
            <a:off x="6681216" y="768096"/>
            <a:ext cx="2295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22F58F-90E3-B99F-7089-7A6EADD6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0" y="1485698"/>
            <a:ext cx="2114550" cy="217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41435" y="109704"/>
            <a:ext cx="4150805" cy="763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Problem Domain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sz="1800" dirty="0"/>
              <a:t>Background problem</a:t>
            </a:r>
          </a:p>
          <a:p>
            <a:pPr marL="457200" indent="-457200" algn="l">
              <a:buAutoNum type="arabicPeriod"/>
            </a:pPr>
            <a:r>
              <a:rPr lang="en-US" sz="1800" dirty="0"/>
              <a:t>Root cause</a:t>
            </a:r>
          </a:p>
          <a:p>
            <a:pPr marL="457200" indent="-457200" algn="l">
              <a:buAutoNum type="arabicPeriod"/>
            </a:pPr>
            <a:r>
              <a:rPr lang="en-US" sz="1800" dirty="0"/>
              <a:t>Importance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47C392E-D815-45B7-47C2-B6039AF07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399401"/>
            <a:ext cx="3048000" cy="245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E8895-74B6-846C-633A-8BEDB5D5E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051" y="159640"/>
            <a:ext cx="5111750" cy="633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Solution for Problems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E21F8-DB7F-4659-FC64-6C6D53782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36144" y="1264444"/>
            <a:ext cx="5250655" cy="362188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listing verified lawyers with their expertise in different law domain qualifications and client review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search tool that will provide the best lawyer by their requirements with geographical proximity, availability and other criteria.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 an appointment booking mechanism which helps users to connect with their respective lawyer and schedule consultation via this platform also offering the choice of online or in-person meeting.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user-friendly interface that can help user by navigating and utilization for clients.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EBE7C-908D-53DC-ABEF-311398122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" y="1885950"/>
            <a:ext cx="2500789" cy="23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3294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9E32-0603-1AC6-7A01-1D545865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33" y="62831"/>
            <a:ext cx="6751111" cy="725349"/>
          </a:xfrm>
        </p:spPr>
        <p:txBody>
          <a:bodyPr/>
          <a:lstStyle/>
          <a:p>
            <a:r>
              <a:rPr lang="en-US" dirty="0"/>
              <a:t>Software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3D83-09D7-2CFE-41A1-38D3D2F9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web or app-based system designed to streamline the process of discovering and reserving lawyer appointments in Bangladesh.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software's principal objectives encompass enhancing access to justice by simplifying the identification of capable and reliable legal professionals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 also provide services to small and medium-sized enterprises.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offer users access to a repository of accredited lawyers proficient in various legal domains.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facilitate the direct scheduling of appointments with lawyers, thus circumventing the necessity for telephonic correspondence or physical visits to legal establishments.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9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05E6-72F3-3068-693C-CD7A785B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8341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Solution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50C9-40AC-D3E7-6093-D14503D7A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157" y="1188719"/>
            <a:ext cx="5678424" cy="386815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System Features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Lawyer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Appointment Booking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User management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Lawyer management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Payment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Search engine optimization (SEO)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Notification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Feedback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Reporting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Integration with external services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10126D-D8BD-CD92-ABA3-4B2AC54AEA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9632" y="1508760"/>
            <a:ext cx="2768409" cy="2582545"/>
          </a:xfrm>
        </p:spPr>
      </p:pic>
    </p:spTree>
    <p:extLst>
      <p:ext uri="{BB962C8B-B14F-4D97-AF65-F5344CB8AC3E}">
        <p14:creationId xmlns:p14="http://schemas.microsoft.com/office/powerpoint/2010/main" val="273014094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DFA3-B5BB-161C-3B4F-F0D8D9DB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525" y="162983"/>
            <a:ext cx="2997171" cy="7635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B927E-C633-6927-5F0C-1162970F6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797" y="2793541"/>
            <a:ext cx="2784299" cy="507443"/>
          </a:xfrm>
        </p:spPr>
        <p:txBody>
          <a:bodyPr>
            <a:normAutofit/>
          </a:bodyPr>
          <a:lstStyle/>
          <a:p>
            <a:r>
              <a:rPr lang="en-US" sz="2400" dirty="0"/>
              <a:t>Use-case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572D5-C059-70FE-D9BE-51B75610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608" y="1377696"/>
            <a:ext cx="5779008" cy="37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96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DFA3-B5BB-161C-3B4F-F0D8D9DB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181" y="75353"/>
            <a:ext cx="4725387" cy="76352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UML Diagrams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B927E-C633-6927-5F0C-1162970F6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" y="2793541"/>
            <a:ext cx="2961083" cy="562307"/>
          </a:xfrm>
        </p:spPr>
        <p:txBody>
          <a:bodyPr>
            <a:normAutofit/>
          </a:bodyPr>
          <a:lstStyle/>
          <a:p>
            <a:r>
              <a:rPr lang="en-US" sz="2400" dirty="0"/>
              <a:t>Activity Diagram</a:t>
            </a:r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ECBA9C07-3BE0-55BE-CB65-DC7FFF151EE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0880" y="1429651"/>
            <a:ext cx="5811012" cy="363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66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Microsoft Office PowerPoint</Application>
  <PresentationFormat>On-screen Show (16:9)</PresentationFormat>
  <Paragraphs>103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Söhne</vt:lpstr>
      <vt:lpstr>Times New Roman</vt:lpstr>
      <vt:lpstr>Wingdings</vt:lpstr>
      <vt:lpstr>Office Theme</vt:lpstr>
      <vt:lpstr>Lawyer Connect: Find Your Legal Expert </vt:lpstr>
      <vt:lpstr>Index</vt:lpstr>
      <vt:lpstr>Introduction</vt:lpstr>
      <vt:lpstr>Problem Domain</vt:lpstr>
      <vt:lpstr>PowerPoint Presentation</vt:lpstr>
      <vt:lpstr>Software Description</vt:lpstr>
      <vt:lpstr>Solution Description</vt:lpstr>
      <vt:lpstr>UML Diagrams</vt:lpstr>
      <vt:lpstr>UML Diagrams (cont..)</vt:lpstr>
      <vt:lpstr>UML Diagrams (cont..)</vt:lpstr>
      <vt:lpstr>Social Impact</vt:lpstr>
      <vt:lpstr>Development planning</vt:lpstr>
      <vt:lpstr>Market Planning</vt:lpstr>
      <vt:lpstr>Cost and Profit Analysis</vt:lpstr>
      <vt:lpstr>Cost and Profit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2023-08-16T07:28:55Z</dcterms:modified>
</cp:coreProperties>
</file>