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58" r:id="rId6"/>
    <p:sldId id="297" r:id="rId7"/>
    <p:sldId id="298" r:id="rId8"/>
    <p:sldId id="299" r:id="rId9"/>
    <p:sldId id="270" r:id="rId10"/>
    <p:sldId id="272" r:id="rId11"/>
    <p:sldId id="303" r:id="rId12"/>
    <p:sldId id="27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F5"/>
    <a:srgbClr val="719902"/>
    <a:srgbClr val="307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2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9F99-C8FC-4403-923C-1D6EA3E34F2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293D-CA46-4B93-9303-FF6CB960F2D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8355" y="840740"/>
            <a:ext cx="7110095" cy="2447290"/>
          </a:xfrm>
        </p:spPr>
        <p:txBody>
          <a:bodyPr>
            <a:normAutofit/>
          </a:bodyPr>
          <a:lstStyle/>
          <a:p>
            <a:pPr algn="l"/>
            <a:r>
              <a:rPr lang="ru-RU" sz="5400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Рекомендательные системы</a:t>
            </a:r>
            <a:endParaRPr lang="ru-RU" sz="54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884" y="5938817"/>
            <a:ext cx="3519658" cy="30466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dirty="0" err="1">
                <a:solidFill>
                  <a:schemeClr val="bg2">
                    <a:lumMod val="2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Басалов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Юрий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40884" y="6119336"/>
            <a:ext cx="6468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руководитель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группы 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разработки </a:t>
            </a:r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компании </a:t>
            </a:r>
            <a:r>
              <a:rPr lang="en-US" sz="1400" dirty="0" err="1" smtClean="0">
                <a:solidFill>
                  <a:schemeClr val="bg2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DDPlanet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007898" y="2481699"/>
            <a:ext cx="0" cy="586720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6"/>
          <p:cNvCxnSpPr/>
          <p:nvPr/>
        </p:nvCxnSpPr>
        <p:spPr>
          <a:xfrm flipH="1">
            <a:off x="7609205" y="647382"/>
            <a:ext cx="675" cy="901115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/>
          <p:nvPr/>
        </p:nvSpPr>
        <p:spPr>
          <a:xfrm>
            <a:off x="675640" y="647065"/>
            <a:ext cx="6933565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0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Collabrative filtering</a:t>
            </a:r>
            <a:endParaRPr lang="en-US" altLang="ru-RU" sz="40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2" name="Прямоугольник 9"/>
          <p:cNvSpPr/>
          <p:nvPr/>
        </p:nvSpPr>
        <p:spPr>
          <a:xfrm>
            <a:off x="675640" y="1818104"/>
            <a:ext cx="108458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endParaRPr lang="ru-RU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1621790"/>
            <a:ext cx="8851265" cy="3245485"/>
          </a:xfrm>
          <a:prstGeom prst="rect">
            <a:avLst/>
          </a:prstGeom>
        </p:spPr>
      </p:pic>
      <p:sp>
        <p:nvSpPr>
          <p:cNvPr id="15" name="Заголовок 1"/>
          <p:cNvSpPr txBox="1"/>
          <p:nvPr/>
        </p:nvSpPr>
        <p:spPr>
          <a:xfrm>
            <a:off x="7609840" y="647700"/>
            <a:ext cx="341884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8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Matrix factorization</a:t>
            </a:r>
            <a:endParaRPr lang="en-US" altLang="ru-RU" sz="28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6" name="Прямоугольник 9"/>
          <p:cNvSpPr/>
          <p:nvPr/>
        </p:nvSpPr>
        <p:spPr>
          <a:xfrm>
            <a:off x="673100" y="4933414"/>
            <a:ext cx="1084580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LU, SVD </a:t>
            </a:r>
            <a:r>
              <a:rPr lang="ru-RU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разложения</a:t>
            </a:r>
            <a:endParaRPr lang="ru-RU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800" dirty="0"/>
              <a:t>библиотеки </a:t>
            </a:r>
            <a:r>
              <a:rPr lang="en-US" altLang="ru-RU" sz="2800" dirty="0"/>
              <a:t>Surprise, Turicreate</a:t>
            </a:r>
            <a:endParaRPr lang="en-US" alt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6"/>
          <p:cNvCxnSpPr/>
          <p:nvPr/>
        </p:nvCxnSpPr>
        <p:spPr>
          <a:xfrm flipH="1">
            <a:off x="7609205" y="647382"/>
            <a:ext cx="675" cy="901115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/>
          <p:cNvSpPr txBox="1"/>
          <p:nvPr/>
        </p:nvSpPr>
        <p:spPr>
          <a:xfrm>
            <a:off x="675640" y="647065"/>
            <a:ext cx="6933565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0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Collabrative filtering</a:t>
            </a:r>
            <a:endParaRPr lang="en-US" altLang="ru-RU" sz="40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5" name="Заголовок 1"/>
          <p:cNvSpPr txBox="1"/>
          <p:nvPr/>
        </p:nvSpPr>
        <p:spPr>
          <a:xfrm>
            <a:off x="7609205" y="647700"/>
            <a:ext cx="341884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8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KNN</a:t>
            </a:r>
            <a:endParaRPr lang="en-US" altLang="ru-RU" sz="28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1348740"/>
            <a:ext cx="5307965" cy="3836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20" y="2893695"/>
            <a:ext cx="5266690" cy="367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040" y="672053"/>
            <a:ext cx="10515600" cy="901115"/>
          </a:xfrm>
        </p:spPr>
        <p:txBody>
          <a:bodyPr>
            <a:noAutofit/>
          </a:bodyPr>
          <a:lstStyle/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Рекомендательные системы</a:t>
            </a: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040" y="1629410"/>
            <a:ext cx="10515600" cy="46088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300" dirty="0"/>
              <a:t>Это подкласс системы фильтрации информации, которая стремится предсказать «рейтинг» или «предпочтение», которое пользователь дал бы какому-то объекту.</a:t>
            </a:r>
            <a:endParaRPr lang="ru-RU" sz="23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300" dirty="0"/>
              <a:t>Пользователь непосредственно не взаимодействует с такими системами.</a:t>
            </a:r>
            <a:endParaRPr lang="ru-RU" sz="23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300" dirty="0"/>
              <a:t>Метрики, обычно, оценивают точность предсказания </a:t>
            </a:r>
            <a:r>
              <a:rPr lang="ru-RU" sz="2300" dirty="0">
                <a:sym typeface="+mn-ea"/>
              </a:rPr>
              <a:t>«рейтинг» или «предпочтение.</a:t>
            </a:r>
            <a:endParaRPr lang="ru-RU" sz="2300" dirty="0">
              <a:sym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300" dirty="0"/>
              <a:t>Основная бизнес-цель - формирование и оптимизация предложений продуктов для пользователей. Другие бизнес-цели лежат за пределами рекомендательных систем.</a:t>
            </a:r>
            <a:endParaRPr lang="ru-RU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s 29"/>
          <p:cNvSpPr/>
          <p:nvPr/>
        </p:nvSpPr>
        <p:spPr>
          <a:xfrm>
            <a:off x="3876675" y="4677410"/>
            <a:ext cx="4636770" cy="2054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268605" y="4677410"/>
            <a:ext cx="2982595" cy="1981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736715" y="508074"/>
            <a:ext cx="2541" cy="646331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/>
          <p:nvPr/>
        </p:nvSpPr>
        <p:spPr>
          <a:xfrm>
            <a:off x="689610" y="380365"/>
            <a:ext cx="5846445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Основные подходы</a:t>
            </a: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5551170" y="1593850"/>
            <a:ext cx="312991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Неперсонализированные</a:t>
            </a:r>
            <a:endParaRPr lang="ru-RU" altLang="en-US"/>
          </a:p>
        </p:txBody>
      </p:sp>
      <p:sp>
        <p:nvSpPr>
          <p:cNvPr id="4" name="Rectangles 3"/>
          <p:cNvSpPr/>
          <p:nvPr/>
        </p:nvSpPr>
        <p:spPr>
          <a:xfrm>
            <a:off x="2485390" y="1593850"/>
            <a:ext cx="216090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Рекомедательные системы</a:t>
            </a:r>
            <a:endParaRPr lang="ru-RU" altLang="en-US"/>
          </a:p>
        </p:txBody>
      </p:sp>
      <p:sp>
        <p:nvSpPr>
          <p:cNvPr id="8" name="Rectangles 7"/>
          <p:cNvSpPr/>
          <p:nvPr/>
        </p:nvSpPr>
        <p:spPr>
          <a:xfrm>
            <a:off x="6035675" y="2713990"/>
            <a:ext cx="216090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Popularity based</a:t>
            </a:r>
            <a:endParaRPr lang="en-US" altLang="ru-RU"/>
          </a:p>
        </p:txBody>
      </p:sp>
      <p:sp>
        <p:nvSpPr>
          <p:cNvPr id="9" name="Rectangles 8"/>
          <p:cNvSpPr/>
          <p:nvPr/>
        </p:nvSpPr>
        <p:spPr>
          <a:xfrm>
            <a:off x="6036310" y="3791585"/>
            <a:ext cx="216090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Content based</a:t>
            </a:r>
            <a:endParaRPr lang="en-US" altLang="ru-RU"/>
          </a:p>
        </p:txBody>
      </p:sp>
      <p:sp>
        <p:nvSpPr>
          <p:cNvPr id="10" name="Rectangles 9"/>
          <p:cNvSpPr/>
          <p:nvPr/>
        </p:nvSpPr>
        <p:spPr>
          <a:xfrm>
            <a:off x="2210435" y="2713990"/>
            <a:ext cx="2710180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ru-RU" altLang="en-US"/>
              <a:t>Персонализированные</a:t>
            </a:r>
            <a:endParaRPr lang="ru-RU" altLang="en-US"/>
          </a:p>
        </p:txBody>
      </p:sp>
      <p:sp>
        <p:nvSpPr>
          <p:cNvPr id="11" name="Rectangles 10"/>
          <p:cNvSpPr/>
          <p:nvPr/>
        </p:nvSpPr>
        <p:spPr>
          <a:xfrm>
            <a:off x="2210435" y="3791585"/>
            <a:ext cx="2710180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Collaborative filtering</a:t>
            </a:r>
            <a:endParaRPr lang="en-US" altLang="ru-RU"/>
          </a:p>
        </p:txBody>
      </p:sp>
      <p:sp>
        <p:nvSpPr>
          <p:cNvPr id="12" name="Rectangles 11"/>
          <p:cNvSpPr/>
          <p:nvPr/>
        </p:nvSpPr>
        <p:spPr>
          <a:xfrm>
            <a:off x="447040" y="4839335"/>
            <a:ext cx="176339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User based</a:t>
            </a:r>
            <a:endParaRPr lang="en-US" altLang="ru-RU"/>
          </a:p>
        </p:txBody>
      </p:sp>
      <p:sp>
        <p:nvSpPr>
          <p:cNvPr id="13" name="Rectangles 12"/>
          <p:cNvSpPr/>
          <p:nvPr/>
        </p:nvSpPr>
        <p:spPr>
          <a:xfrm>
            <a:off x="1099185" y="5887720"/>
            <a:ext cx="176339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Item based</a:t>
            </a:r>
            <a:endParaRPr lang="en-US" altLang="ru-RU"/>
          </a:p>
        </p:txBody>
      </p:sp>
      <p:sp>
        <p:nvSpPr>
          <p:cNvPr id="14" name="Rectangles 13"/>
          <p:cNvSpPr/>
          <p:nvPr/>
        </p:nvSpPr>
        <p:spPr>
          <a:xfrm>
            <a:off x="6149340" y="4832985"/>
            <a:ext cx="2047875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Matrix factorization</a:t>
            </a:r>
            <a:endParaRPr lang="en-US" altLang="ru-RU"/>
          </a:p>
        </p:txBody>
      </p:sp>
      <p:sp>
        <p:nvSpPr>
          <p:cNvPr id="15" name="Rectangles 14"/>
          <p:cNvSpPr/>
          <p:nvPr/>
        </p:nvSpPr>
        <p:spPr>
          <a:xfrm>
            <a:off x="3983990" y="5887720"/>
            <a:ext cx="1515110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KNN based</a:t>
            </a:r>
            <a:endParaRPr lang="en-US" altLang="ru-RU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65525" y="2294890"/>
            <a:ext cx="635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3" idx="1"/>
          </p:cNvCxnSpPr>
          <p:nvPr/>
        </p:nvCxnSpPr>
        <p:spPr>
          <a:xfrm>
            <a:off x="4646295" y="1944370"/>
            <a:ext cx="904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2"/>
            <a:endCxn id="8" idx="0"/>
          </p:cNvCxnSpPr>
          <p:nvPr/>
        </p:nvCxnSpPr>
        <p:spPr>
          <a:xfrm>
            <a:off x="7116445" y="2294890"/>
            <a:ext cx="0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66160" y="3415030"/>
            <a:ext cx="635" cy="419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8865" y="3439160"/>
            <a:ext cx="1141730" cy="366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29055" y="4472940"/>
            <a:ext cx="910590" cy="366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50440" y="4505325"/>
            <a:ext cx="915035" cy="1356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76675" y="4505325"/>
            <a:ext cx="872490" cy="1367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42840" y="4462145"/>
            <a:ext cx="1247140" cy="391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6259830" y="5873115"/>
            <a:ext cx="1826260" cy="701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/>
              <a:t>Neural Network</a:t>
            </a:r>
            <a:endParaRPr lang="en-US" altLang="ru-RU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526280" y="4483100"/>
            <a:ext cx="1741805" cy="1406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7753350" y="627454"/>
            <a:ext cx="2541" cy="646331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/>
          <p:nvPr/>
        </p:nvSpPr>
        <p:spPr>
          <a:xfrm>
            <a:off x="838200" y="499745"/>
            <a:ext cx="691515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Explicit</a:t>
            </a:r>
            <a:r>
              <a:rPr lang="ru-RU" alt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vs </a:t>
            </a:r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Implicit </a:t>
            </a:r>
            <a:endParaRPr lang="en-US" alt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1497965"/>
            <a:ext cx="10515600" cy="52616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ru-RU" dirty="0">
                <a:sym typeface="+mn-ea"/>
              </a:rPr>
              <a:t>Explicit (</a:t>
            </a:r>
            <a:r>
              <a:rPr lang="ru-RU" altLang="en-US" dirty="0">
                <a:sym typeface="+mn-ea"/>
              </a:rPr>
              <a:t>явная) оценка ползователя</a:t>
            </a:r>
            <a:r>
              <a:rPr lang="en-US" altLang="ru-RU" dirty="0">
                <a:sym typeface="+mn-ea"/>
              </a:rPr>
              <a:t>:</a:t>
            </a:r>
            <a:endParaRPr lang="en-US" altLang="ru-RU" dirty="0"/>
          </a:p>
          <a:p>
            <a:pPr>
              <a:lnSpc>
                <a:spcPct val="100000"/>
              </a:lnSpc>
            </a:pPr>
            <a:r>
              <a:rPr lang="ru-RU" altLang="en-US" sz="2400" dirty="0">
                <a:sym typeface="+mn-ea"/>
              </a:rPr>
              <a:t>рейтинг продукта</a:t>
            </a:r>
            <a:endParaRPr lang="ru-RU" altLang="en-US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ym typeface="+mn-ea"/>
              </a:rPr>
              <a:t>сложно получить</a:t>
            </a:r>
            <a:endParaRPr lang="ru-RU" sz="240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ym typeface="+mn-ea"/>
              </a:rPr>
              <a:t>оценка не объективна (в том числе и </a:t>
            </a:r>
            <a:br>
              <a:rPr lang="ru-RU" sz="2400" dirty="0">
                <a:sym typeface="+mn-ea"/>
              </a:rPr>
            </a:br>
            <a:r>
              <a:rPr lang="ru-RU" sz="2400" dirty="0">
                <a:sym typeface="+mn-ea"/>
              </a:rPr>
              <a:t>рамках одного пользователя)</a:t>
            </a:r>
            <a:endParaRPr lang="ru-RU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Implicit (</a:t>
            </a:r>
            <a:r>
              <a:rPr lang="ru-RU" altLang="en-US" dirty="0"/>
              <a:t>скрытая) оценка ползователя</a:t>
            </a:r>
            <a:r>
              <a:rPr lang="en-US" altLang="ru-RU" dirty="0"/>
              <a:t>:</a:t>
            </a:r>
            <a:endParaRPr lang="en-US" altLang="ru-RU" dirty="0"/>
          </a:p>
          <a:p>
            <a:pPr>
              <a:lnSpc>
                <a:spcPct val="100000"/>
              </a:lnSpc>
            </a:pPr>
            <a:r>
              <a:rPr lang="ru-RU" altLang="en-US" sz="2400" dirty="0"/>
              <a:t>история просмотров, покупок и тд</a:t>
            </a:r>
            <a:endParaRPr lang="ru-RU" altLang="en-US" sz="2400" dirty="0"/>
          </a:p>
          <a:p>
            <a:pPr>
              <a:lnSpc>
                <a:spcPct val="100000"/>
              </a:lnSpc>
            </a:pPr>
            <a:r>
              <a:rPr lang="ru-RU" altLang="en-US" sz="2400" dirty="0"/>
              <a:t>легко получить</a:t>
            </a:r>
            <a:endParaRPr lang="ru-RU" altLang="en-US" sz="2400" dirty="0"/>
          </a:p>
          <a:p>
            <a:pPr>
              <a:lnSpc>
                <a:spcPct val="100000"/>
              </a:lnSpc>
            </a:pPr>
            <a:r>
              <a:rPr lang="ru-RU" altLang="en-US" sz="2400" dirty="0"/>
              <a:t>много ложно положительно данных</a:t>
            </a:r>
            <a:endParaRPr lang="ru-RU" altLang="en-US" sz="2400" dirty="0"/>
          </a:p>
          <a:p>
            <a:pPr>
              <a:lnSpc>
                <a:spcPct val="100000"/>
              </a:lnSpc>
            </a:pPr>
            <a:r>
              <a:rPr lang="ru-RU" altLang="en-US" sz="2400" dirty="0"/>
              <a:t>дискретная</a:t>
            </a:r>
            <a:endParaRPr lang="ru-RU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6758305" y="819859"/>
            <a:ext cx="2541" cy="646331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/>
          <p:nvPr/>
        </p:nvSpPr>
        <p:spPr>
          <a:xfrm>
            <a:off x="838200" y="692150"/>
            <a:ext cx="599186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Explicit</a:t>
            </a:r>
            <a:r>
              <a:rPr lang="ru-RU" altLang="en-US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 </a:t>
            </a:r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 </a:t>
            </a:r>
            <a:r>
              <a:rPr lang="ru-RU" altLang="en-US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м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етрики</a:t>
            </a: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8200" y="1592580"/>
            <a:ext cx="10515600" cy="5166995"/>
          </a:xfrm>
        </p:spPr>
        <p:txBody>
          <a:bodyPr>
            <a:normAutofit/>
          </a:bodyPr>
          <a:lstStyle/>
          <a:p>
            <a:pPr/>
            <a:r>
              <a:rPr lang="en-US" altLang="ru-RU" dirty="0"/>
              <a:t>Mean Absolute Error </a:t>
            </a:r>
            <a:r>
              <a:rPr lang="ru-RU" altLang="en-US" dirty="0"/>
              <a:t>(средняя ошибка)</a:t>
            </a:r>
            <a:endParaRPr lang="ru-RU" dirty="0"/>
          </a:p>
          <a:p>
            <a:pPr/>
            <a:endParaRPr lang="ru-RU" dirty="0"/>
          </a:p>
          <a:p>
            <a:pPr/>
            <a:endParaRPr lang="en-US" altLang="ru-RU" dirty="0">
              <a:sym typeface="+mn-ea"/>
            </a:endParaRPr>
          </a:p>
          <a:p>
            <a:pPr/>
            <a:endParaRPr lang="en-US" altLang="ru-RU" dirty="0">
              <a:sym typeface="+mn-ea"/>
            </a:endParaRPr>
          </a:p>
          <a:p>
            <a:pPr/>
            <a:r>
              <a:rPr lang="en-US" altLang="ru-RU" dirty="0">
                <a:sym typeface="+mn-ea"/>
              </a:rPr>
              <a:t>Root Mean Squared Error </a:t>
            </a:r>
            <a:endParaRPr lang="en-US" altLang="ru-RU" dirty="0">
              <a:sym typeface="+mn-ea"/>
            </a:endParaRPr>
          </a:p>
          <a:p>
            <a:pPr marL="0" indent="0">
              <a:buNone/>
            </a:pPr>
            <a:r>
              <a:rPr lang="ru-RU" altLang="en-US" dirty="0">
                <a:sym typeface="+mn-ea"/>
              </a:rPr>
              <a:t>(среднеквадратичная ошибка)</a:t>
            </a:r>
            <a:endParaRPr lang="ru-RU" altLang="en-US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0" y="2193925"/>
            <a:ext cx="4010660" cy="1259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4993640"/>
            <a:ext cx="4809490" cy="123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6758305" y="819859"/>
            <a:ext cx="2541" cy="646331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/>
          <p:nvPr/>
        </p:nvSpPr>
        <p:spPr>
          <a:xfrm>
            <a:off x="838200" y="692150"/>
            <a:ext cx="599186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Implicit </a:t>
            </a:r>
            <a:r>
              <a:rPr lang="ru-RU" altLang="en-US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м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етрики</a:t>
            </a: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30555" y="1593215"/>
                <a:ext cx="7675245" cy="5166995"/>
              </a:xfrm>
            </p:spPr>
            <p:txBody>
              <a:bodyPr>
                <a:normAutofit lnSpcReduction="20000"/>
              </a:bodyPr>
              <a:lstStyle/>
              <a:p>
                <a:r>
                  <a:rPr lang="en-US" altLang="ru-RU" sz="2400" dirty="0"/>
                  <a:t>Precision</a:t>
                </a:r>
                <a:r>
                  <a:rPr lang="ru-RU" altLang="en-US" sz="2400" dirty="0"/>
                  <a:t> (точность)</a:t>
                </a:r>
                <a:endParaRPr lang="ru-RU" altLang="en-US" sz="2400" dirty="0"/>
              </a:p>
              <a:p>
                <a:endParaRPr lang="ru-RU" altLang="en-US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кол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во выбранных рекомендаций</m:t>
                          </m:r>
                        </m:num>
                        <m:den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общее кол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во рекомендаций</m:t>
                          </m:r>
                        </m:den>
                      </m:f>
                    </m:oMath>
                  </m:oMathPara>
                </a14:m>
                <a:endParaRPr lang="en-US" altLang="ru-RU" sz="2400" dirty="0"/>
              </a:p>
              <a:p>
                <a:endParaRPr lang="ru-RU" sz="2400" dirty="0"/>
              </a:p>
              <a:p>
                <a:r>
                  <a:rPr lang="en-US" sz="2400" dirty="0">
                    <a:sym typeface="+mn-ea"/>
                  </a:rPr>
                  <a:t>Recall </a:t>
                </a:r>
                <a:r>
                  <a:rPr lang="ru-RU" altLang="en-US" sz="2400" dirty="0">
                    <a:sym typeface="+mn-ea"/>
                  </a:rPr>
                  <a:t>(точность)</a:t>
                </a:r>
                <a:endParaRPr lang="ru-RU" altLang="en-US" sz="2400" dirty="0">
                  <a:sym typeface="+mn-ea"/>
                </a:endParaRPr>
              </a:p>
              <a:p>
                <a:endParaRPr lang="ru-RU" altLang="en-US" sz="2400" i="1" dirty="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𝑅</m:t>
                      </m:r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кол−во выбранных рекомендаций</m:t>
                          </m:r>
                        </m:num>
                        <m:den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кол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во выбранных  продуктов</m:t>
                          </m:r>
                        </m:den>
                      </m:f>
                    </m:oMath>
                  </m:oMathPara>
                </a14:m>
                <a:endParaRPr lang="en-US" altLang="ru-RU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ru-RU" sz="2400" i="1" dirty="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r>
                  <a:rPr lang="en-US" altLang="ru-RU" sz="2400" dirty="0">
                    <a:sym typeface="+mn-ea"/>
                  </a:rPr>
                  <a:t>F</a:t>
                </a:r>
                <a:r>
                  <a:rPr lang="ru-RU" altLang="en-US" sz="2400" dirty="0">
                    <a:sym typeface="+mn-ea"/>
                  </a:rPr>
                  <a:t>-мера</a:t>
                </a:r>
                <a:endParaRPr lang="ru-RU" altLang="en-US" sz="2400" dirty="0">
                  <a:sym typeface="+mn-ea"/>
                </a:endParaRPr>
              </a:p>
              <a:p>
                <a:pPr marL="0" indent="0">
                  <a:buNone/>
                </a:pPr>
                <a:endParaRPr lang="ru-RU" altLang="en-US" sz="2400" i="1" dirty="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𝐹</m:t>
                      </m:r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sz="2400" i="1" dirty="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∙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∙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𝑃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ru-RU" sz="2400" i="1" dirty="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ru-RU" sz="2400" dirty="0">
                  <a:sym typeface="+mn-ea"/>
                </a:endParaRPr>
              </a:p>
            </p:txBody>
          </p:sp>
        </mc:Choice>
        <mc:Fallback>
          <p:sp>
            <p:nvSpPr>
              <p:cNvPr id="9" name="Объект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55" y="1593215"/>
                <a:ext cx="7675245" cy="5166995"/>
              </a:xfrm>
              <a:blipFill rotWithShape="1">
                <a:blip r:embed="rId2"/>
                <a:stretch>
                  <a:fillRect t="-7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6580505" y="692224"/>
            <a:ext cx="2541" cy="646331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/>
          <p:nvPr/>
        </p:nvSpPr>
        <p:spPr>
          <a:xfrm>
            <a:off x="838835" y="565150"/>
            <a:ext cx="574167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Implicit </a:t>
            </a:r>
            <a:r>
              <a:rPr lang="ru-RU" altLang="en-US" dirty="0">
                <a:latin typeface="Cascadia Code SemiBold" panose="020B0609020000020004" pitchFamily="49" charset="0"/>
                <a:cs typeface="Cascadia Code SemiBold" panose="020B0609020000020004" pitchFamily="49" charset="0"/>
                <a:sym typeface="+mn-ea"/>
              </a:rPr>
              <a:t>м</a:t>
            </a:r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етрики</a:t>
            </a: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630555" y="1465580"/>
            <a:ext cx="7675245" cy="5294630"/>
          </a:xfrm>
        </p:spPr>
        <p:txBody>
          <a:bodyPr>
            <a:normAutofit lnSpcReduction="20000"/>
          </a:bodyPr>
          <a:lstStyle/>
          <a:p>
            <a:r>
              <a:rPr lang="en-US" altLang="ru-RU" sz="2400" dirty="0"/>
              <a:t>Average Precision</a:t>
            </a:r>
            <a:r>
              <a:rPr lang="ru-RU" altLang="en-US" sz="2400" dirty="0"/>
              <a:t> (</a:t>
            </a:r>
            <a:r>
              <a:rPr lang="en-US" altLang="ru-RU" sz="2400" dirty="0"/>
              <a:t>AP</a:t>
            </a:r>
            <a:r>
              <a:rPr lang="ru-RU" altLang="en-US" sz="2400" dirty="0"/>
              <a:t>)</a:t>
            </a:r>
            <a:endParaRPr lang="ru-RU" altLang="en-US" sz="2400" dirty="0"/>
          </a:p>
          <a:p>
            <a:endParaRPr lang="ru-RU" altLang="en-US" sz="2400" i="1" dirty="0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endParaRPr lang="en-US" altLang="ru-RU" sz="2400" dirty="0"/>
          </a:p>
          <a:p>
            <a:endParaRPr lang="ru-RU" sz="2400" dirty="0"/>
          </a:p>
          <a:p>
            <a:endParaRPr lang="en-US" sz="2400" dirty="0">
              <a:sym typeface="+mn-ea"/>
            </a:endParaRPr>
          </a:p>
          <a:p>
            <a:endParaRPr lang="en-US" sz="2400" dirty="0">
              <a:sym typeface="+mn-ea"/>
            </a:endParaRPr>
          </a:p>
          <a:p>
            <a:endParaRPr lang="en-US" sz="2400" dirty="0">
              <a:sym typeface="+mn-ea"/>
            </a:endParaRPr>
          </a:p>
          <a:p>
            <a:r>
              <a:rPr lang="en-US" sz="2400" dirty="0">
                <a:sym typeface="+mn-ea"/>
              </a:rPr>
              <a:t>Mean Average </a:t>
            </a:r>
            <a:r>
              <a:rPr lang="en-US" altLang="ru-RU" sz="2400" dirty="0">
                <a:sym typeface="+mn-ea"/>
              </a:rPr>
              <a:t>Precision</a:t>
            </a:r>
            <a:r>
              <a:rPr lang="ru-RU" altLang="en-US" sz="2400" dirty="0">
                <a:sym typeface="+mn-ea"/>
              </a:rPr>
              <a:t> </a:t>
            </a:r>
            <a:r>
              <a:rPr lang="ru-RU" altLang="en-US" sz="2400" dirty="0">
                <a:sym typeface="+mn-ea"/>
              </a:rPr>
              <a:t>(</a:t>
            </a:r>
            <a:r>
              <a:rPr lang="en-US" altLang="ru-RU" sz="2400" dirty="0">
                <a:sym typeface="+mn-ea"/>
              </a:rPr>
              <a:t>MAP</a:t>
            </a:r>
            <a:r>
              <a:rPr lang="ru-RU" altLang="en-US" sz="2400" dirty="0">
                <a:sym typeface="+mn-ea"/>
              </a:rPr>
              <a:t>)</a:t>
            </a:r>
            <a:endParaRPr lang="ru-RU" altLang="en-US" sz="2400" dirty="0">
              <a:sym typeface="+mn-ea"/>
            </a:endParaRPr>
          </a:p>
          <a:p>
            <a:endParaRPr lang="ru-RU" altLang="en-US" sz="2400" i="1" dirty="0"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  <a:p>
            <a:pPr marL="0" indent="0">
              <a:buNone/>
            </a:pPr>
            <a:endParaRPr lang="en-US" altLang="ru-RU" sz="2400" i="1" dirty="0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endParaRPr lang="en-US" altLang="ru-RU" sz="2400" i="1" dirty="0">
              <a:latin typeface="DejaVu Math TeX Gyre" panose="02000503000000000000" charset="0"/>
              <a:cs typeface="DejaVu Math TeX Gyre" panose="02000503000000000000" charset="0"/>
              <a:sym typeface="+mn-ea"/>
            </a:endParaRPr>
          </a:p>
          <a:p>
            <a:r>
              <a:rPr lang="ru-RU" sz="2400" dirty="0">
                <a:sym typeface="+mn-ea"/>
              </a:rPr>
              <a:t>Аналогично вводятся </a:t>
            </a:r>
            <a:r>
              <a:rPr lang="en-US" altLang="ru-RU" sz="2400" dirty="0">
                <a:sym typeface="+mn-ea"/>
              </a:rPr>
              <a:t>AR </a:t>
            </a:r>
            <a:r>
              <a:rPr lang="ru-RU" altLang="en-US" sz="2400" dirty="0">
                <a:sym typeface="+mn-ea"/>
              </a:rPr>
              <a:t>и </a:t>
            </a:r>
            <a:r>
              <a:rPr lang="en-US" altLang="ru-RU" sz="2400" dirty="0">
                <a:sym typeface="+mn-ea"/>
              </a:rPr>
              <a:t>MAR</a:t>
            </a:r>
            <a:endParaRPr lang="en-US" altLang="ru-RU" sz="2400" dirty="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1807845"/>
            <a:ext cx="6396355" cy="922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10" y="2729865"/>
            <a:ext cx="6812280" cy="1398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85" y="4514850"/>
            <a:ext cx="5038725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>
            <a:off x="5559915" y="819859"/>
            <a:ext cx="2541" cy="646331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/>
          <p:nvPr/>
        </p:nvSpPr>
        <p:spPr>
          <a:xfrm>
            <a:off x="828040" y="692785"/>
            <a:ext cx="463550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Общие метрики</a:t>
            </a:r>
            <a:endParaRPr lang="ru-RU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838200" y="1587500"/>
            <a:ext cx="10032365" cy="45897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dirty="0">
                <a:sym typeface="+mn-ea"/>
              </a:rPr>
              <a:t>Coverage</a:t>
            </a:r>
            <a:r>
              <a:rPr lang="en-US" dirty="0">
                <a:sym typeface="+mn-ea"/>
              </a:rPr>
              <a:t> (</a:t>
            </a:r>
            <a:r>
              <a:rPr lang="ru-RU" altLang="en-US" dirty="0">
                <a:sym typeface="+mn-ea"/>
              </a:rPr>
              <a:t>покрытие) - доля продуктов, которые будут </a:t>
            </a:r>
            <a:br>
              <a:rPr lang="ru-RU" altLang="en-US" dirty="0">
                <a:sym typeface="+mn-ea"/>
              </a:rPr>
            </a:br>
            <a:r>
              <a:rPr lang="ru-RU" altLang="en-US" dirty="0">
                <a:sym typeface="+mn-ea"/>
              </a:rPr>
              <a:t>рекомендованы</a:t>
            </a:r>
            <a:endParaRPr lang="ru-RU" altLang="en-US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+mn-ea"/>
              </a:rPr>
              <a:t>Novelty (</a:t>
            </a:r>
            <a:r>
              <a:rPr lang="ru-RU" altLang="en-US" dirty="0">
                <a:sym typeface="+mn-ea"/>
              </a:rPr>
              <a:t>новизна) - степень того, насколько часто пользователям будут рекомендоваться продукты, которые им неизвестны</a:t>
            </a:r>
            <a:endParaRPr lang="ru-RU" altLang="en-US" dirty="0">
              <a:sym typeface="+mn-ea"/>
            </a:endParaRPr>
          </a:p>
          <a:p>
            <a:pPr>
              <a:lnSpc>
                <a:spcPct val="100000"/>
              </a:lnSpc>
            </a:pPr>
            <a:endParaRPr dirty="0"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ru-RU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+mn-ea"/>
              </a:rPr>
              <a:t>Personalization (</a:t>
            </a:r>
            <a:r>
              <a:rPr lang="ru-RU" altLang="en-US" dirty="0">
                <a:sym typeface="+mn-ea"/>
              </a:rPr>
              <a:t>персонализация)</a:t>
            </a:r>
            <a:r>
              <a:rPr lang="en-US" altLang="ru-RU" dirty="0">
                <a:sym typeface="+mn-ea"/>
              </a:rPr>
              <a:t> - </a:t>
            </a:r>
            <a:r>
              <a:rPr lang="ru-RU" altLang="en-US" dirty="0">
                <a:sym typeface="+mn-ea"/>
              </a:rPr>
              <a:t>насколько рекомендации для разных пользователей различаются</a:t>
            </a:r>
            <a:endParaRPr lang="ru-RU" altLang="en-US" dirty="0">
              <a:sym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35" y="3837940"/>
            <a:ext cx="4305935" cy="87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H="1">
            <a:off x="5345430" y="647382"/>
            <a:ext cx="675" cy="901115"/>
          </a:xfrm>
          <a:prstGeom prst="line">
            <a:avLst/>
          </a:prstGeom>
          <a:ln>
            <a:solidFill>
              <a:srgbClr val="0050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1"/>
          <p:cNvSpPr txBox="1"/>
          <p:nvPr/>
        </p:nvSpPr>
        <p:spPr>
          <a:xfrm>
            <a:off x="675640" y="647065"/>
            <a:ext cx="4869180" cy="90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Content based</a:t>
            </a:r>
            <a:endParaRPr lang="en-US" altLang="ru-RU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5640" y="1818104"/>
            <a:ext cx="108458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3007995"/>
            <a:ext cx="8815705" cy="3468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647065"/>
            <a:ext cx="5135245" cy="236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Presentation</Application>
  <PresentationFormat>Широкоэкранный</PresentationFormat>
  <Paragraphs>114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Cascadia Code SemiBold</vt:lpstr>
      <vt:lpstr>Andale Mono</vt:lpstr>
      <vt:lpstr>Cascadia Code Light</vt:lpstr>
      <vt:lpstr>Cascadia Mono Light</vt:lpstr>
      <vt:lpstr>Courier New</vt:lpstr>
      <vt:lpstr>Arial</vt:lpstr>
      <vt:lpstr>Calibri</vt:lpstr>
      <vt:lpstr>Trebuchet MS</vt:lpstr>
      <vt:lpstr>Microsoft YaHei</vt:lpstr>
      <vt:lpstr>Droid Sans Fallback</vt:lpstr>
      <vt:lpstr>Arial Unicode MS</vt:lpstr>
      <vt:lpstr>Calibri Light</vt:lpstr>
      <vt:lpstr>OpenSymbol</vt:lpstr>
      <vt:lpstr>DejaVu Math TeX Gyre</vt:lpstr>
      <vt:lpstr>MS Mincho</vt:lpstr>
      <vt:lpstr>Abyssinica SIL</vt:lpstr>
      <vt:lpstr>Ani</vt:lpstr>
      <vt:lpstr>Gubbi</vt:lpstr>
      <vt:lpstr>Тема Office</vt:lpstr>
      <vt:lpstr>Современный NLP</vt:lpstr>
      <vt:lpstr>NLP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Басалов Юрий</dc:creator>
  <cp:lastModifiedBy>yurij</cp:lastModifiedBy>
  <cp:revision>57</cp:revision>
  <dcterms:created xsi:type="dcterms:W3CDTF">2022-10-16T18:58:51Z</dcterms:created>
  <dcterms:modified xsi:type="dcterms:W3CDTF">2022-10-16T18:58:51Z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