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8" r:id="rId8"/>
    <p:sldId id="261" r:id="rId9"/>
    <p:sldId id="265" r:id="rId10"/>
    <p:sldId id="262" r:id="rId11"/>
    <p:sldId id="264" r:id="rId12"/>
    <p:sldId id="266" r:id="rId13"/>
    <p:sldId id="267" r:id="rId14"/>
    <p:sldId id="273" r:id="rId15"/>
    <p:sldId id="274" r:id="rId16"/>
    <p:sldId id="269" r:id="rId17"/>
    <p:sldId id="270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ED"/>
    <a:srgbClr val="E1BDD9"/>
    <a:srgbClr val="D1C7CF"/>
    <a:srgbClr val="DAB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5D4F6-6B2E-4029-A473-927D375E6ACB}" v="317" dt="2022-11-04T20:41:35.273"/>
    <p1510:client id="{09EE7E9D-75AB-4593-B0D1-DC3C1AAD7049}" v="300" dt="2022-11-04T21:22:50.905"/>
    <p1510:client id="{2CAD78ED-F641-4AAE-A395-CEC0C2FAF730}" v="670" dt="2022-11-05T10:05:11.093"/>
    <p1510:client id="{410394B2-29CC-48F4-B861-BA3F86C95910}" v="4" dt="2022-11-02T20:36:27.607"/>
    <p1510:client id="{781F17D3-E5A4-4EDB-B6D6-F05601C4351A}" v="29" dt="2022-11-05T18:42:56.081"/>
    <p1510:client id="{DDFD2ED3-49C5-42C7-BC4C-145FF6EE20FE}" v="1933" dt="2022-11-02T20:31:32.714"/>
    <p1510:client id="{E3EBF924-66AB-427A-B215-11313896D071}" v="133" dt="2022-11-05T18:34:4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80" d="100"/>
          <a:sy n="80" d="100"/>
        </p:scale>
        <p:origin x="69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5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1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5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8A39A-6D55-4D30-CB4C-BBE766861923}"/>
              </a:ext>
            </a:extLst>
          </p:cNvPr>
          <p:cNvSpPr txBox="1"/>
          <p:nvPr/>
        </p:nvSpPr>
        <p:spPr>
          <a:xfrm>
            <a:off x="1247913" y="2609021"/>
            <a:ext cx="96906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6000" b="1" i="1" dirty="0">
                <a:latin typeface="Century Schoolbook"/>
                <a:cs typeface="Calibri"/>
              </a:rPr>
              <a:t>TaskPlanner</a:t>
            </a:r>
            <a:endParaRPr lang="ru-RU" sz="6000" b="1" i="1" dirty="0">
              <a:latin typeface="Century Schoolboo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77582-BD61-9B52-7181-8D21253099C9}"/>
              </a:ext>
            </a:extLst>
          </p:cNvPr>
          <p:cNvSpPr txBox="1"/>
          <p:nvPr/>
        </p:nvSpPr>
        <p:spPr>
          <a:xfrm>
            <a:off x="3216412" y="5521"/>
            <a:ext cx="57564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i="1" dirty="0">
                <a:latin typeface="Century Schoolbook"/>
                <a:cs typeface="Calibri"/>
              </a:rPr>
              <a:t>Лицей Академии Яндекса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FD786-3891-75F5-4ADC-3C6204B13885}"/>
              </a:ext>
            </a:extLst>
          </p:cNvPr>
          <p:cNvSpPr txBox="1"/>
          <p:nvPr/>
        </p:nvSpPr>
        <p:spPr>
          <a:xfrm>
            <a:off x="5858565" y="5554869"/>
            <a:ext cx="62147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Выполнила: Басалыга Анна Ильинична</a:t>
            </a:r>
          </a:p>
          <a:p>
            <a:r>
              <a:rPr lang="ru-RU" sz="2400" i="1" dirty="0">
                <a:latin typeface="Century Schoolbook"/>
                <a:cs typeface="Calibri"/>
              </a:rPr>
              <a:t>Преподаватель: Панарин Алексей Сергеевич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323FDC8-1BE0-8D6C-6E9B-69C1DC714BB8}"/>
              </a:ext>
            </a:extLst>
          </p:cNvPr>
          <p:cNvSpPr/>
          <p:nvPr/>
        </p:nvSpPr>
        <p:spPr>
          <a:xfrm>
            <a:off x="9093338" y="-967"/>
            <a:ext cx="3103216" cy="3622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1E0E28-47DF-B0DA-77B0-550EC32A0EBE}"/>
              </a:ext>
            </a:extLst>
          </p:cNvPr>
          <p:cNvSpPr/>
          <p:nvPr/>
        </p:nvSpPr>
        <p:spPr>
          <a:xfrm>
            <a:off x="-4417" y="3424582"/>
            <a:ext cx="3224694" cy="3434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" y="132246"/>
            <a:ext cx="4957303" cy="32257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323FE-6A37-AB1C-E52B-F5C54A58843E}"/>
              </a:ext>
            </a:extLst>
          </p:cNvPr>
          <p:cNvSpPr txBox="1"/>
          <p:nvPr/>
        </p:nvSpPr>
        <p:spPr>
          <a:xfrm>
            <a:off x="231913" y="3467651"/>
            <a:ext cx="6482521" cy="52322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i="1" dirty="0">
                <a:latin typeface="Century Schoolbook"/>
                <a:cs typeface="Calibri"/>
              </a:rPr>
              <a:t>Удаление задач</a:t>
            </a:r>
            <a:endParaRPr lang="ru-RU" sz="2800" b="1" i="1" dirty="0">
              <a:latin typeface="Century Schoolboo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160EC-97DB-B36F-047C-DFF33493A3B7}"/>
              </a:ext>
            </a:extLst>
          </p:cNvPr>
          <p:cNvSpPr txBox="1"/>
          <p:nvPr/>
        </p:nvSpPr>
        <p:spPr>
          <a:xfrm>
            <a:off x="5262217" y="1374912"/>
            <a:ext cx="6474239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i="1" dirty="0">
                <a:latin typeface="Century Schoolbook"/>
                <a:cs typeface="Calibri"/>
              </a:rPr>
              <a:t>Для удаления достаточно лишь выбрать задачу и нажать на красную кнопку в верхней части экрана. Если на вопрос вы ответите "Yes", то задача удалится со всеми своими подзадачами.</a:t>
            </a:r>
            <a:endParaRPr lang="ru-RU" dirty="0">
              <a:latin typeface="Calibri" panose="020F0502020204030204"/>
              <a:cs typeface="Calibri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0503FA-9141-79D3-D0E1-D5CF90831A7D}"/>
              </a:ext>
            </a:extLst>
          </p:cNvPr>
          <p:cNvSpPr/>
          <p:nvPr/>
        </p:nvSpPr>
        <p:spPr>
          <a:xfrm>
            <a:off x="5261942" y="132246"/>
            <a:ext cx="6482520" cy="1126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2DDFEE-E3DB-E49C-33C8-D2F45B7E30B9}"/>
              </a:ext>
            </a:extLst>
          </p:cNvPr>
          <p:cNvSpPr/>
          <p:nvPr/>
        </p:nvSpPr>
        <p:spPr>
          <a:xfrm>
            <a:off x="236468" y="4151382"/>
            <a:ext cx="6482521" cy="2506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4097F9B-E0E0-B93A-35DA-F7398445EF06}"/>
              </a:ext>
            </a:extLst>
          </p:cNvPr>
          <p:cNvCxnSpPr/>
          <p:nvPr/>
        </p:nvCxnSpPr>
        <p:spPr>
          <a:xfrm flipV="1">
            <a:off x="1147313" y="298166"/>
            <a:ext cx="624378" cy="823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802E199-6DB8-F929-3EB1-053E3C0571C0}"/>
              </a:ext>
            </a:extLst>
          </p:cNvPr>
          <p:cNvCxnSpPr/>
          <p:nvPr/>
        </p:nvCxnSpPr>
        <p:spPr>
          <a:xfrm>
            <a:off x="1771691" y="336266"/>
            <a:ext cx="519221" cy="1306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39" y="3467651"/>
            <a:ext cx="4936317" cy="31905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177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9" y="122526"/>
            <a:ext cx="5609095" cy="36874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6" y="122526"/>
            <a:ext cx="5343871" cy="36874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2E278-580E-49A6-4115-5CE3C7691D63}"/>
              </a:ext>
            </a:extLst>
          </p:cNvPr>
          <p:cNvSpPr txBox="1"/>
          <p:nvPr/>
        </p:nvSpPr>
        <p:spPr>
          <a:xfrm>
            <a:off x="1374493" y="892215"/>
            <a:ext cx="2797215" cy="29177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C1908-64B8-7C0B-7A17-F53D979E406D}"/>
              </a:ext>
            </a:extLst>
          </p:cNvPr>
          <p:cNvSpPr txBox="1"/>
          <p:nvPr/>
        </p:nvSpPr>
        <p:spPr>
          <a:xfrm>
            <a:off x="621926" y="4017308"/>
            <a:ext cx="110013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i="1" dirty="0">
                <a:latin typeface="Century Schoolbook"/>
                <a:cs typeface="Calibri"/>
              </a:rPr>
              <a:t>Удаление статуса "Выполненная задача"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6E6D4-3729-4A3A-25C5-5FC11CDF2449}"/>
              </a:ext>
            </a:extLst>
          </p:cNvPr>
          <p:cNvSpPr txBox="1"/>
          <p:nvPr/>
        </p:nvSpPr>
        <p:spPr>
          <a:xfrm>
            <a:off x="627529" y="4807323"/>
            <a:ext cx="11005855" cy="1200329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Чтобы убрать у задачи статус "выполненной" нужно выбрать ее и нажать на "красный крестик". Если она была подзадачей другой задачи, то вторая тоже становится невыполненной.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AE0BBE3-EDD4-DB39-506B-46774F59AA2D}"/>
              </a:ext>
            </a:extLst>
          </p:cNvPr>
          <p:cNvCxnSpPr/>
          <p:nvPr/>
        </p:nvCxnSpPr>
        <p:spPr>
          <a:xfrm flipV="1">
            <a:off x="1752600" y="312821"/>
            <a:ext cx="689811" cy="252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45C7A82-937C-1596-E470-F635DD343330}"/>
              </a:ext>
            </a:extLst>
          </p:cNvPr>
          <p:cNvCxnSpPr/>
          <p:nvPr/>
        </p:nvCxnSpPr>
        <p:spPr>
          <a:xfrm flipH="1">
            <a:off x="7154333" y="312821"/>
            <a:ext cx="757768" cy="234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37E00FD-4D45-2225-C0C3-EB9DE97E2992}"/>
              </a:ext>
            </a:extLst>
          </p:cNvPr>
          <p:cNvCxnSpPr/>
          <p:nvPr/>
        </p:nvCxnSpPr>
        <p:spPr>
          <a:xfrm flipH="1">
            <a:off x="7480301" y="351367"/>
            <a:ext cx="490292" cy="2541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6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3" y="2156258"/>
            <a:ext cx="5684185" cy="4405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2CBD3-A722-F869-9FBA-EB0C3DB9987C}"/>
              </a:ext>
            </a:extLst>
          </p:cNvPr>
          <p:cNvSpPr txBox="1"/>
          <p:nvPr/>
        </p:nvSpPr>
        <p:spPr>
          <a:xfrm>
            <a:off x="330573" y="809625"/>
            <a:ext cx="5684185" cy="95410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i="1" dirty="0">
                <a:latin typeface="Century Schoolbook"/>
                <a:cs typeface="Calibri"/>
              </a:rPr>
              <a:t>Скрыть выполненные задачи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A6E57-D14F-E956-5DAE-F535FBA7E600}"/>
              </a:ext>
            </a:extLst>
          </p:cNvPr>
          <p:cNvSpPr txBox="1"/>
          <p:nvPr/>
        </p:nvSpPr>
        <p:spPr>
          <a:xfrm>
            <a:off x="6289301" y="806824"/>
            <a:ext cx="5566523" cy="1211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Для удобности можно скрыть выполненные задачи, кликнув на кнопку "Скрыть </a:t>
            </a:r>
            <a:r>
              <a:rPr lang="ru-RU" sz="2400" i="1" dirty="0">
                <a:latin typeface="Century Schoolbook"/>
                <a:ea typeface="+mn-lt"/>
                <a:cs typeface="+mn-lt"/>
              </a:rPr>
              <a:t>✓".</a:t>
            </a:r>
            <a:endParaRPr lang="ru-RU" sz="2400" i="1" dirty="0">
              <a:latin typeface="Century Schoolbook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CA83A10-421A-2213-D25F-0A5949696DD7}"/>
              </a:ext>
            </a:extLst>
          </p:cNvPr>
          <p:cNvCxnSpPr/>
          <p:nvPr/>
        </p:nvCxnSpPr>
        <p:spPr>
          <a:xfrm flipH="1" flipV="1">
            <a:off x="2742764" y="2373593"/>
            <a:ext cx="1220320" cy="755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1" y="2156258"/>
            <a:ext cx="5566523" cy="4405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547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2772819"/>
            <a:ext cx="5449419" cy="37147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027B1-6F2E-944A-0017-0896ED4DBE58}"/>
              </a:ext>
            </a:extLst>
          </p:cNvPr>
          <p:cNvSpPr txBox="1"/>
          <p:nvPr/>
        </p:nvSpPr>
        <p:spPr>
          <a:xfrm>
            <a:off x="579904" y="1717300"/>
            <a:ext cx="54432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i="1" dirty="0">
                <a:latin typeface="Century Schoolbook"/>
                <a:cs typeface="Calibri"/>
              </a:rPr>
              <a:t>Скрыть неактивные задачи</a:t>
            </a:r>
            <a:endParaRPr lang="ru-RU" sz="2800" b="1" i="1" dirty="0">
              <a:latin typeface="Century Schoolboo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308B7-FA0A-2FAF-3310-1286165B007B}"/>
              </a:ext>
            </a:extLst>
          </p:cNvPr>
          <p:cNvSpPr txBox="1"/>
          <p:nvPr/>
        </p:nvSpPr>
        <p:spPr>
          <a:xfrm>
            <a:off x="6223558" y="3431798"/>
            <a:ext cx="5438363" cy="30557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Также можно скрыть задачи, срок которых еще не наступил, кликнув на кнопку "Скрыть </a:t>
            </a:r>
            <a:r>
              <a:rPr lang="ru-RU" sz="2400" dirty="0">
                <a:ea typeface="+mn-lt"/>
                <a:cs typeface="+mn-lt"/>
              </a:rPr>
              <a:t>●</a:t>
            </a:r>
            <a:r>
              <a:rPr lang="ru-RU" sz="2400" i="1" dirty="0">
                <a:latin typeface="Century Schoolbook"/>
                <a:cs typeface="Calibri"/>
              </a:rPr>
              <a:t>". Они скроются со всеми своими подзадачами. Кстати, использовать кнопки скрытия выполненных и неактивных задач можно одновременно.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B772A4-8E90-0CF3-7F7A-74E801BC03FF}"/>
              </a:ext>
            </a:extLst>
          </p:cNvPr>
          <p:cNvSpPr/>
          <p:nvPr/>
        </p:nvSpPr>
        <p:spPr>
          <a:xfrm>
            <a:off x="573741" y="170330"/>
            <a:ext cx="5434852" cy="1445558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C5DBDF1-03E5-5978-B42C-CD94507EE091}"/>
              </a:ext>
            </a:extLst>
          </p:cNvPr>
          <p:cNvCxnSpPr/>
          <p:nvPr/>
        </p:nvCxnSpPr>
        <p:spPr>
          <a:xfrm flipV="1">
            <a:off x="1582615" y="2971800"/>
            <a:ext cx="1682262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58" y="170331"/>
            <a:ext cx="5438363" cy="3182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00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1" y="135467"/>
            <a:ext cx="5857949" cy="38676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61" y="2646696"/>
            <a:ext cx="5815172" cy="413685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96160" y="4191001"/>
            <a:ext cx="585794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entury Schoolbook" panose="02040604050505020304" pitchFamily="18" charset="0"/>
              </a:rPr>
              <a:t>Кнопка «Отчет выполненных задач» открывает окно, которое показывает таблицу выполненных задач за заданный диапазон времени. </a:t>
            </a:r>
            <a:endParaRPr lang="ru-RU" sz="24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961" y="1984602"/>
            <a:ext cx="581517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latin typeface="Century Schoolbook" panose="02040604050505020304" pitchFamily="18" charset="0"/>
              </a:rPr>
              <a:t>Отчет выполненных задач</a:t>
            </a:r>
            <a:endParaRPr lang="ru-RU" sz="2800" b="1" i="1" dirty="0">
              <a:latin typeface="Century Schoolbook" panose="020406040505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5961" y="135467"/>
            <a:ext cx="5815172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6160" y="5948590"/>
            <a:ext cx="5857949" cy="8349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3831771" y="315686"/>
            <a:ext cx="620486" cy="500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171267" y="2895600"/>
            <a:ext cx="1498600" cy="245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8043863" y="3280007"/>
            <a:ext cx="747713" cy="434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7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25263">
              <a:schemeClr val="accent2">
                <a:lumMod val="40000"/>
                <a:lumOff val="60000"/>
              </a:schemeClr>
            </a:gs>
            <a:gs pos="0">
              <a:schemeClr val="accent2">
                <a:lumMod val="20000"/>
                <a:lumOff val="80000"/>
              </a:schemeClr>
            </a:gs>
            <a:gs pos="63000">
              <a:schemeClr val="accent2">
                <a:lumMod val="60000"/>
                <a:lumOff val="4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134" y="2658533"/>
            <a:ext cx="1050713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i="1" dirty="0" smtClean="0">
                <a:latin typeface="Century Schoolbook" panose="02040604050505020304" pitchFamily="18" charset="0"/>
              </a:rPr>
              <a:t>Технологии особенности приложения</a:t>
            </a:r>
            <a:endParaRPr lang="ru-RU" sz="48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0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3162" y="198406"/>
            <a:ext cx="5572664" cy="6370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latin typeface="Century Schoolbook" panose="02040604050505020304" pitchFamily="18" charset="0"/>
              </a:rPr>
              <a:t>    Вся информация о задачах хранится в базе данных в двух таблицах. </a:t>
            </a:r>
          </a:p>
          <a:p>
            <a:r>
              <a:rPr lang="ru-RU" sz="2400" i="1" dirty="0">
                <a:latin typeface="Century Schoolbook" panose="02040604050505020304" pitchFamily="18" charset="0"/>
              </a:rPr>
              <a:t> </a:t>
            </a:r>
            <a:r>
              <a:rPr lang="ru-RU" sz="2400" i="1" dirty="0" smtClean="0">
                <a:latin typeface="Century Schoolbook" panose="02040604050505020304" pitchFamily="18" charset="0"/>
              </a:rPr>
              <a:t>   Первая таблица содержит 7 столбцов: </a:t>
            </a:r>
            <a:r>
              <a:rPr lang="en-US" sz="2400" i="1" dirty="0" smtClean="0">
                <a:latin typeface="Century Schoolbook" panose="02040604050505020304" pitchFamily="18" charset="0"/>
              </a:rPr>
              <a:t>id </a:t>
            </a:r>
            <a:r>
              <a:rPr lang="ru-RU" sz="2400" i="1" dirty="0" smtClean="0">
                <a:latin typeface="Century Schoolbook" panose="02040604050505020304" pitchFamily="18" charset="0"/>
              </a:rPr>
              <a:t>задачи; </a:t>
            </a:r>
            <a:r>
              <a:rPr lang="en-US" sz="2400" i="1" dirty="0" smtClean="0">
                <a:latin typeface="Century Schoolbook" panose="02040604050505020304" pitchFamily="18" charset="0"/>
              </a:rPr>
              <a:t>theme – </a:t>
            </a:r>
            <a:r>
              <a:rPr lang="ru-RU" sz="2400" i="1" dirty="0" smtClean="0">
                <a:latin typeface="Century Schoolbook" panose="02040604050505020304" pitchFamily="18" charset="0"/>
              </a:rPr>
              <a:t>название; </a:t>
            </a:r>
            <a:r>
              <a:rPr lang="en-US" sz="2400" i="1" dirty="0" smtClean="0">
                <a:latin typeface="Century Schoolbook" panose="02040604050505020304" pitchFamily="18" charset="0"/>
              </a:rPr>
              <a:t>start – </a:t>
            </a:r>
            <a:r>
              <a:rPr lang="ru-RU" sz="2400" i="1" dirty="0" smtClean="0">
                <a:latin typeface="Century Schoolbook" panose="02040604050505020304" pitchFamily="18" charset="0"/>
              </a:rPr>
              <a:t>начало срока; </a:t>
            </a:r>
            <a:r>
              <a:rPr lang="en-US" sz="2400" i="1" dirty="0" smtClean="0">
                <a:latin typeface="Century Schoolbook" panose="02040604050505020304" pitchFamily="18" charset="0"/>
              </a:rPr>
              <a:t>finish – </a:t>
            </a:r>
            <a:r>
              <a:rPr lang="ru-RU" sz="2400" i="1" dirty="0" smtClean="0">
                <a:latin typeface="Century Schoolbook" panose="02040604050505020304" pitchFamily="18" charset="0"/>
              </a:rPr>
              <a:t>конец срока; </a:t>
            </a:r>
            <a:r>
              <a:rPr lang="en-US" sz="2400" i="1" dirty="0" smtClean="0">
                <a:latin typeface="Century Schoolbook" panose="02040604050505020304" pitchFamily="18" charset="0"/>
              </a:rPr>
              <a:t>parent id – id </a:t>
            </a:r>
            <a:r>
              <a:rPr lang="ru-RU" sz="2400" i="1" dirty="0" smtClean="0">
                <a:latin typeface="Century Schoolbook" panose="02040604050505020304" pitchFamily="18" charset="0"/>
              </a:rPr>
              <a:t>родительской задачи; </a:t>
            </a:r>
            <a:r>
              <a:rPr lang="en-US" sz="2400" i="1" dirty="0" smtClean="0">
                <a:latin typeface="Century Schoolbook" panose="02040604050505020304" pitchFamily="18" charset="0"/>
              </a:rPr>
              <a:t>status – </a:t>
            </a:r>
            <a:r>
              <a:rPr lang="ru-RU" sz="2400" i="1" dirty="0" smtClean="0">
                <a:latin typeface="Century Schoolbook" panose="02040604050505020304" pitchFamily="18" charset="0"/>
              </a:rPr>
              <a:t>1(выполненная), 0(невыполненная); </a:t>
            </a:r>
            <a:r>
              <a:rPr lang="en-US" sz="2400" i="1" dirty="0" smtClean="0">
                <a:latin typeface="Century Schoolbook" panose="02040604050505020304" pitchFamily="18" charset="0"/>
              </a:rPr>
              <a:t>description – </a:t>
            </a:r>
            <a:r>
              <a:rPr lang="ru-RU" sz="2400" i="1" dirty="0" smtClean="0">
                <a:latin typeface="Century Schoolbook" panose="02040604050505020304" pitchFamily="18" charset="0"/>
              </a:rPr>
              <a:t>описание.</a:t>
            </a:r>
          </a:p>
          <a:p>
            <a:r>
              <a:rPr lang="ru-RU" sz="2400" i="1" dirty="0">
                <a:latin typeface="Century Schoolbook" panose="02040604050505020304" pitchFamily="18" charset="0"/>
              </a:rPr>
              <a:t> </a:t>
            </a:r>
            <a:r>
              <a:rPr lang="ru-RU" sz="2400" i="1" dirty="0" smtClean="0">
                <a:latin typeface="Century Schoolbook" panose="02040604050505020304" pitchFamily="18" charset="0"/>
              </a:rPr>
              <a:t>   Вторая таблица предназначена для хранения времени, когда была выполнена задача. Она содержит 3 столбца: </a:t>
            </a:r>
            <a:r>
              <a:rPr lang="en-US" sz="2400" i="1" dirty="0" smtClean="0">
                <a:latin typeface="Century Schoolbook" panose="02040604050505020304" pitchFamily="18" charset="0"/>
              </a:rPr>
              <a:t>id </a:t>
            </a:r>
            <a:r>
              <a:rPr lang="ru-RU" sz="2400" i="1" dirty="0" smtClean="0">
                <a:latin typeface="Century Schoolbook" panose="02040604050505020304" pitchFamily="18" charset="0"/>
              </a:rPr>
              <a:t>задачи; </a:t>
            </a:r>
            <a:r>
              <a:rPr lang="en-US" sz="2400" i="1" dirty="0" smtClean="0">
                <a:latin typeface="Century Schoolbook" panose="02040604050505020304" pitchFamily="18" charset="0"/>
              </a:rPr>
              <a:t>task id – id </a:t>
            </a:r>
            <a:r>
              <a:rPr lang="ru-RU" sz="2400" i="1" dirty="0" smtClean="0">
                <a:latin typeface="Century Schoolbook" panose="02040604050505020304" pitchFamily="18" charset="0"/>
              </a:rPr>
              <a:t>задачи, которая соответствует ей в таблице </a:t>
            </a:r>
            <a:r>
              <a:rPr lang="en-US" sz="2400" i="1" dirty="0" smtClean="0">
                <a:latin typeface="Century Schoolbook" panose="02040604050505020304" pitchFamily="18" charset="0"/>
              </a:rPr>
              <a:t>tree</a:t>
            </a:r>
            <a:r>
              <a:rPr lang="ru-RU" sz="2400" i="1" dirty="0" smtClean="0">
                <a:latin typeface="Century Schoolbook" panose="02040604050505020304" pitchFamily="18" charset="0"/>
              </a:rPr>
              <a:t>; </a:t>
            </a:r>
            <a:r>
              <a:rPr lang="en-US" sz="2400" i="1" dirty="0" smtClean="0">
                <a:latin typeface="Century Schoolbook" panose="02040604050505020304" pitchFamily="18" charset="0"/>
              </a:rPr>
              <a:t>time_done – </a:t>
            </a:r>
            <a:r>
              <a:rPr lang="ru-RU" sz="2400" i="1" dirty="0" smtClean="0">
                <a:latin typeface="Century Schoolbook" panose="02040604050505020304" pitchFamily="18" charset="0"/>
              </a:rPr>
              <a:t>время выполнения задачи.</a:t>
            </a:r>
            <a:endParaRPr lang="ru-RU" sz="2400" i="1" dirty="0">
              <a:latin typeface="Century Schoolbook" panose="020406040505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0" y="198406"/>
            <a:ext cx="5989489" cy="35282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7" y="3948481"/>
            <a:ext cx="5951432" cy="2620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13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5" y="238988"/>
            <a:ext cx="11247561" cy="2050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305" y="3135263"/>
            <a:ext cx="112475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Поскольку при изменении размера окна по умолчанию сигнал не генерируется, для отправки сигнала </a:t>
            </a:r>
            <a:r>
              <a:rPr lang="ru-RU" dirty="0"/>
              <a:t>при изменении размера основного окна </a:t>
            </a:r>
            <a:r>
              <a:rPr lang="ru-RU" dirty="0" smtClean="0"/>
              <a:t>переопределена встроенная функция </a:t>
            </a:r>
            <a:r>
              <a:rPr lang="en-US" dirty="0" smtClean="0"/>
              <a:t>resizeEvent</a:t>
            </a:r>
            <a:r>
              <a:rPr lang="ru-RU" dirty="0" smtClean="0"/>
              <a:t>. По данному сигналу запускается функция </a:t>
            </a:r>
            <a:r>
              <a:rPr lang="en-US" dirty="0" smtClean="0"/>
              <a:t>change_size</a:t>
            </a:r>
            <a:r>
              <a:rPr lang="ru-RU" dirty="0" smtClean="0"/>
              <a:t>, которая пересчитывает ширину первого столбца дерева относительно размера окна.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5" y="2439968"/>
            <a:ext cx="11247560" cy="5445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4" y="4486355"/>
            <a:ext cx="11247561" cy="2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2" y="318543"/>
            <a:ext cx="5153744" cy="29531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2" y="6433769"/>
            <a:ext cx="5153744" cy="2095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500" y="318543"/>
            <a:ext cx="6194634" cy="6324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462" y="707658"/>
            <a:ext cx="5153744" cy="5324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entury Schoolbook" panose="02040604050505020304" pitchFamily="18" charset="0"/>
              </a:rPr>
              <a:t>Для актуализации статусов задач используется модуль </a:t>
            </a:r>
            <a:r>
              <a:rPr lang="en-US" sz="2000" dirty="0" smtClean="0">
                <a:latin typeface="Century Schoolbook" panose="02040604050505020304" pitchFamily="18" charset="0"/>
              </a:rPr>
              <a:t>QTimer</a:t>
            </a:r>
            <a:r>
              <a:rPr lang="ru-RU" sz="2000" dirty="0" smtClean="0">
                <a:latin typeface="Century Schoolbook" panose="02040604050505020304" pitchFamily="18" charset="0"/>
              </a:rPr>
              <a:t>, который каждую минуту вызывает функцию </a:t>
            </a:r>
            <a:r>
              <a:rPr lang="en-US" sz="2000" dirty="0" smtClean="0">
                <a:latin typeface="Century Schoolbook" panose="02040604050505020304" pitchFamily="18" charset="0"/>
              </a:rPr>
              <a:t>task_status_update</a:t>
            </a:r>
            <a:r>
              <a:rPr lang="ru-RU" sz="2000" dirty="0" smtClean="0">
                <a:latin typeface="Century Schoolbook" panose="02040604050505020304" pitchFamily="18" charset="0"/>
              </a:rPr>
              <a:t>. Эта функция пересоздает дерево и заполняет его информацией из базы данных с помощью словаря </a:t>
            </a:r>
            <a:r>
              <a:rPr lang="en-US" sz="2000" dirty="0" smtClean="0">
                <a:latin typeface="Century Schoolbook" panose="02040604050505020304" pitchFamily="18" charset="0"/>
              </a:rPr>
              <a:t>task_structure</a:t>
            </a:r>
            <a:r>
              <a:rPr lang="ru-RU" sz="2000" dirty="0" smtClean="0">
                <a:latin typeface="Century Schoolbook" panose="02040604050505020304" pitchFamily="18" charset="0"/>
              </a:rPr>
              <a:t>, рекурсивной функции </a:t>
            </a:r>
            <a:r>
              <a:rPr lang="en-US" sz="2000" dirty="0" smtClean="0">
                <a:latin typeface="Century Schoolbook" panose="02040604050505020304" pitchFamily="18" charset="0"/>
              </a:rPr>
              <a:t>add_children </a:t>
            </a:r>
            <a:r>
              <a:rPr lang="ru-RU" sz="2000" dirty="0" smtClean="0">
                <a:latin typeface="Century Schoolbook" panose="02040604050505020304" pitchFamily="18" charset="0"/>
              </a:rPr>
              <a:t>и функции </a:t>
            </a:r>
            <a:r>
              <a:rPr lang="en-US" sz="2000" dirty="0" smtClean="0">
                <a:latin typeface="Century Schoolbook" panose="02040604050505020304" pitchFamily="18" charset="0"/>
              </a:rPr>
              <a:t>get_color. </a:t>
            </a:r>
            <a:r>
              <a:rPr lang="ru-RU" sz="2000" dirty="0" smtClean="0">
                <a:latin typeface="Century Schoolbook" panose="02040604050505020304" pitchFamily="18" charset="0"/>
              </a:rPr>
              <a:t>В зависимости от значений переменных </a:t>
            </a:r>
            <a:r>
              <a:rPr lang="en-US" sz="2000" dirty="0" smtClean="0">
                <a:latin typeface="Century Schoolbook" panose="02040604050505020304" pitchFamily="18" charset="0"/>
              </a:rPr>
              <a:t>hide_green_tasks </a:t>
            </a:r>
            <a:r>
              <a:rPr lang="ru-RU" sz="2000" dirty="0" smtClean="0">
                <a:latin typeface="Century Schoolbook" panose="02040604050505020304" pitchFamily="18" charset="0"/>
              </a:rPr>
              <a:t>и </a:t>
            </a:r>
            <a:r>
              <a:rPr lang="en-US" sz="2000" dirty="0" smtClean="0">
                <a:latin typeface="Century Schoolbook" panose="02040604050505020304" pitchFamily="18" charset="0"/>
              </a:rPr>
              <a:t>hide_grey_tasks </a:t>
            </a:r>
            <a:r>
              <a:rPr lang="ru-RU" sz="2000" dirty="0" smtClean="0">
                <a:latin typeface="Century Schoolbook" panose="02040604050505020304" pitchFamily="18" charset="0"/>
              </a:rPr>
              <a:t>функция делает выполненные и неактивные задачи видимыми или невидимыми. Дерево показывается в развернутом виде, что реализуется с помощью </a:t>
            </a:r>
            <a:r>
              <a:rPr lang="en-US" sz="2000" dirty="0" smtClean="0">
                <a:latin typeface="Century Schoolbook" panose="02040604050505020304" pitchFamily="18" charset="0"/>
              </a:rPr>
              <a:t>expandAll()</a:t>
            </a:r>
            <a:r>
              <a:rPr lang="ru-RU" sz="2000" dirty="0" smtClean="0">
                <a:latin typeface="Century Schoolbook" panose="02040604050505020304" pitchFamily="18" charset="0"/>
              </a:rPr>
              <a:t>. После отработки </a:t>
            </a:r>
            <a:r>
              <a:rPr lang="en-US" sz="2000" dirty="0" smtClean="0">
                <a:latin typeface="Century Schoolbook" panose="02040604050505020304" pitchFamily="18" charset="0"/>
              </a:rPr>
              <a:t>task_status_update</a:t>
            </a:r>
            <a:r>
              <a:rPr lang="ru-RU" sz="2000" dirty="0" smtClean="0">
                <a:latin typeface="Century Schoolbook" panose="02040604050505020304" pitchFamily="18" charset="0"/>
              </a:rPr>
              <a:t> запускает заново таймер. </a:t>
            </a:r>
            <a:endParaRPr lang="ru-RU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0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37" y="206019"/>
            <a:ext cx="8285930" cy="6448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0067" y="206019"/>
            <a:ext cx="3454400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latin typeface="Century Schoolbook" panose="02040604050505020304" pitchFamily="18" charset="0"/>
              </a:rPr>
              <a:t>Для визуализации программы использованы виджеты </a:t>
            </a:r>
            <a:r>
              <a:rPr lang="en-US" sz="2400" i="1" dirty="0" smtClean="0">
                <a:latin typeface="Century Schoolbook" panose="02040604050505020304" pitchFamily="18" charset="0"/>
              </a:rPr>
              <a:t>Qt Designer</a:t>
            </a:r>
            <a:r>
              <a:rPr lang="ru-RU" sz="2400" i="1" dirty="0" smtClean="0">
                <a:latin typeface="Century Schoolbook" panose="02040604050505020304" pitchFamily="18" charset="0"/>
              </a:rPr>
              <a:t>. Переключающиеся окна между собой представляют собой </a:t>
            </a:r>
            <a:r>
              <a:rPr lang="en-US" sz="2400" i="1" dirty="0" smtClean="0">
                <a:latin typeface="Century Schoolbook" panose="02040604050505020304" pitchFamily="18" charset="0"/>
              </a:rPr>
              <a:t>3 </a:t>
            </a:r>
            <a:r>
              <a:rPr lang="ru-RU" sz="2400" i="1" dirty="0" smtClean="0">
                <a:latin typeface="Century Schoolbook" panose="02040604050505020304" pitchFamily="18" charset="0"/>
              </a:rPr>
              <a:t>формы </a:t>
            </a:r>
            <a:r>
              <a:rPr lang="en-US" sz="2400" i="1" dirty="0" smtClean="0">
                <a:latin typeface="Century Schoolbook" panose="02040604050505020304" pitchFamily="18" charset="0"/>
              </a:rPr>
              <a:t>QFrame </a:t>
            </a:r>
            <a:r>
              <a:rPr lang="ru-RU" sz="2400" i="1" dirty="0" smtClean="0">
                <a:latin typeface="Century Schoolbook" panose="02040604050505020304" pitchFamily="18" charset="0"/>
              </a:rPr>
              <a:t>с кнопками и полями отображения информации внутри. В качестве декораций используются различные шрифты, иконки и цветные кнопки. </a:t>
            </a:r>
            <a:endParaRPr lang="ru-RU" sz="2400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84D27-3DB7-A226-D285-FC1F133AEB5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Calibri Light"/>
              </a:rPr>
              <a:t>TaskPlanner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Calibri Light"/>
              </a:rPr>
              <a:t> </a:t>
            </a:r>
            <a:r>
              <a:rPr lang="en-US" sz="2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Calibri Light"/>
              </a:rPr>
              <a:t>– </a:t>
            </a:r>
            <a:r>
              <a:rPr lang="ru-RU" sz="2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Calibri Light"/>
              </a:rPr>
              <a:t>планировщик дел с возможностью добавлять к ним сроки и подзадачи.</a:t>
            </a:r>
            <a:endParaRPr lang="ru-RU" b="1" i="1" dirty="0">
              <a:solidFill>
                <a:schemeClr val="accent1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429A2-1A66-CDB0-E66E-C22ECD48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138"/>
            <a:ext cx="10622280" cy="4715121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400" i="1" dirty="0">
                <a:latin typeface="Century Schoolbook" panose="02040604050505020304" pitchFamily="18" charset="0"/>
                <a:cs typeface="Calibri"/>
              </a:rPr>
              <a:t>Удобное планирование задач</a:t>
            </a:r>
            <a:endParaRPr lang="ru-RU" dirty="0"/>
          </a:p>
          <a:p>
            <a:pPr algn="just"/>
            <a:r>
              <a:rPr lang="ru-RU" sz="2400" i="1" dirty="0">
                <a:latin typeface="Century Schoolbook" panose="02040604050505020304" pitchFamily="18" charset="0"/>
                <a:cs typeface="Calibri"/>
              </a:rPr>
              <a:t>Простой и понятный в </a:t>
            </a:r>
            <a:r>
              <a:rPr lang="ru-RU" sz="2400" i="1" dirty="0" smtClean="0">
                <a:latin typeface="Century Schoolbook" panose="02040604050505020304" pitchFamily="18" charset="0"/>
                <a:cs typeface="Calibri"/>
              </a:rPr>
              <a:t>использовании</a:t>
            </a:r>
            <a:endParaRPr lang="ru-RU" sz="2400" i="1" dirty="0">
              <a:latin typeface="Century Schoolbook" panose="02040604050505020304" pitchFamily="18" charset="0"/>
              <a:cs typeface="Calibri"/>
            </a:endParaRPr>
          </a:p>
          <a:p>
            <a:pPr algn="just"/>
            <a:r>
              <a:rPr lang="ru-RU" sz="2400" i="1" dirty="0">
                <a:latin typeface="Century Schoolbook" panose="02040604050505020304" pitchFamily="18" charset="0"/>
                <a:cs typeface="Calibri"/>
              </a:rPr>
              <a:t>Возможность добавлять описание к </a:t>
            </a:r>
            <a:r>
              <a:rPr lang="ru-RU" sz="2400" i="1" dirty="0" smtClean="0">
                <a:latin typeface="Century Schoolbook" panose="02040604050505020304" pitchFamily="18" charset="0"/>
                <a:cs typeface="Calibri"/>
              </a:rPr>
              <a:t>задачам</a:t>
            </a:r>
            <a:endParaRPr lang="ru-RU" sz="2400" i="1" dirty="0">
              <a:latin typeface="Century Schoolbook" panose="02040604050505020304" pitchFamily="18" charset="0"/>
              <a:cs typeface="Calibri"/>
            </a:endParaRPr>
          </a:p>
          <a:p>
            <a:pPr algn="just"/>
            <a:r>
              <a:rPr lang="ru-RU" sz="2400" i="1" dirty="0">
                <a:latin typeface="Century Schoolbook" panose="02040604050505020304" pitchFamily="18" charset="0"/>
                <a:cs typeface="Calibri"/>
              </a:rPr>
              <a:t>Цветная </a:t>
            </a:r>
            <a:r>
              <a:rPr lang="ru-RU" sz="2400" i="1" dirty="0" smtClean="0">
                <a:latin typeface="Century Schoolbook" panose="02040604050505020304" pitchFamily="18" charset="0"/>
                <a:cs typeface="Calibri"/>
              </a:rPr>
              <a:t>индикация в зависимости от 4х статусов задач (выполненная, неактивная, активная, просроченная)</a:t>
            </a:r>
            <a:endParaRPr lang="ru-RU" sz="2400" i="1" dirty="0">
              <a:latin typeface="Century Schoolbook" panose="02040604050505020304" pitchFamily="18" charset="0"/>
              <a:cs typeface="Calibri"/>
            </a:endParaRPr>
          </a:p>
          <a:p>
            <a:pPr algn="just"/>
            <a:r>
              <a:rPr lang="ru-RU" sz="2400" i="1" dirty="0">
                <a:latin typeface="Century Schoolbook"/>
                <a:cs typeface="Calibri"/>
              </a:rPr>
              <a:t>Использованы </a:t>
            </a:r>
            <a:r>
              <a:rPr lang="ru-RU" sz="2400" i="1" dirty="0" smtClean="0">
                <a:latin typeface="Century Schoolbook"/>
                <a:cs typeface="Calibri"/>
              </a:rPr>
              <a:t>технологии PyQt, </a:t>
            </a:r>
            <a:r>
              <a:rPr lang="en-US" sz="2400" i="1" dirty="0" smtClean="0">
                <a:latin typeface="Century Schoolbook"/>
                <a:cs typeface="Calibri"/>
              </a:rPr>
              <a:t>Qt Designer, </a:t>
            </a:r>
            <a:r>
              <a:rPr lang="ru-RU" sz="2400" i="1" dirty="0" smtClean="0">
                <a:latin typeface="Century Schoolbook"/>
                <a:cs typeface="Calibri"/>
              </a:rPr>
              <a:t>SQL</a:t>
            </a:r>
            <a:endParaRPr lang="ru-RU" sz="2400" i="1" dirty="0">
              <a:latin typeface="Century School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87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76500"/>
            <a:ext cx="9210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>
                <a:latin typeface="Century Schoolbook" panose="02040604050505020304" pitchFamily="18" charset="0"/>
              </a:rPr>
              <a:t>	Данный проект позволил углубить и закрепить знания в области </a:t>
            </a:r>
            <a:r>
              <a:rPr lang="en-US" sz="2400" i="1" dirty="0" smtClean="0">
                <a:latin typeface="Century Schoolbook" panose="02040604050505020304" pitchFamily="18" charset="0"/>
              </a:rPr>
              <a:t>PyQt </a:t>
            </a:r>
            <a:r>
              <a:rPr lang="ru-RU" sz="2400" i="1" dirty="0" smtClean="0">
                <a:latin typeface="Century Schoolbook" panose="02040604050505020304" pitchFamily="18" charset="0"/>
              </a:rPr>
              <a:t>и </a:t>
            </a:r>
            <a:r>
              <a:rPr lang="en-US" sz="2400" i="1" dirty="0" smtClean="0">
                <a:latin typeface="Century Schoolbook" panose="02040604050505020304" pitchFamily="18" charset="0"/>
              </a:rPr>
              <a:t>SQL.</a:t>
            </a:r>
            <a:r>
              <a:rPr lang="ru-RU" sz="2400" i="1" dirty="0" smtClean="0">
                <a:latin typeface="Century Schoolbook" panose="02040604050505020304" pitchFamily="18" charset="0"/>
              </a:rPr>
              <a:t> </a:t>
            </a:r>
          </a:p>
          <a:p>
            <a:r>
              <a:rPr lang="ru-RU" sz="2400" i="1" dirty="0" smtClean="0">
                <a:latin typeface="Century Schoolbook" panose="02040604050505020304" pitchFamily="18" charset="0"/>
              </a:rPr>
              <a:t>	В качестве дальнейшего развития проекта возможно рассмотреть добавление следующего функционала: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Century Schoolbook" panose="02040604050505020304" pitchFamily="18" charset="0"/>
              </a:rPr>
              <a:t>Добавление предусловия к задачам (т.е. задача может выполняться только при условии завершения предшествующей задачи).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Century Schoolbook" panose="02040604050505020304" pitchFamily="18" charset="0"/>
              </a:rPr>
              <a:t>Привязка файлов и картинок к задачам.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Century Schoolbook" panose="02040604050505020304" pitchFamily="18" charset="0"/>
              </a:rPr>
              <a:t>Добавление статуса приоритета задачи.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Century Schoolbook" panose="02040604050505020304" pitchFamily="18" charset="0"/>
              </a:rPr>
              <a:t>Отправка уведомлений по истечении срока задач</a:t>
            </a:r>
            <a:endParaRPr lang="ru-RU" sz="2400" i="1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676275"/>
            <a:ext cx="550545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latin typeface="Century Schoolbook" panose="02040604050505020304" pitchFamily="18" charset="0"/>
              </a:rPr>
              <a:t>Выводы </a:t>
            </a:r>
            <a:r>
              <a:rPr lang="ru-RU" sz="2800" b="1" i="1" dirty="0">
                <a:latin typeface="Century Schoolbook" panose="02040604050505020304" pitchFamily="18" charset="0"/>
              </a:rPr>
              <a:t>по работе, возможности для доработки и развития.</a:t>
            </a:r>
            <a:endParaRPr lang="ru-RU" sz="28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25263">
              <a:schemeClr val="accent1">
                <a:lumMod val="40000"/>
                <a:lumOff val="60000"/>
              </a:schemeClr>
            </a:gs>
            <a:gs pos="0">
              <a:schemeClr val="accent1">
                <a:lumMod val="60000"/>
                <a:lumOff val="40000"/>
              </a:schemeClr>
            </a:gs>
            <a:gs pos="63000">
              <a:schemeClr val="accent1">
                <a:lumMod val="20000"/>
                <a:lumOff val="80000"/>
              </a:schemeClr>
            </a:gs>
            <a:gs pos="83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850" y="2990850"/>
            <a:ext cx="989753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i="1" dirty="0" smtClean="0">
                <a:latin typeface="Century Schoolbook" panose="02040604050505020304" pitchFamily="18" charset="0"/>
              </a:rPr>
              <a:t>Функционал программы</a:t>
            </a:r>
            <a:endParaRPr lang="ru-RU" sz="48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0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1F5105-DB1D-2F0F-DBD2-EE2EE89D56EA}"/>
              </a:ext>
            </a:extLst>
          </p:cNvPr>
          <p:cNvSpPr txBox="1"/>
          <p:nvPr/>
        </p:nvSpPr>
        <p:spPr>
          <a:xfrm>
            <a:off x="186124" y="1776120"/>
            <a:ext cx="4265543" cy="4524315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Визуализация задач представляется в виде дерева (QTreeWidget). В верхней части расположены кнопки для добавления и редактирования задач, ниже само окно для их отображения. При наведении мышки на кнопку показывается ее функция.</a:t>
            </a:r>
            <a:endParaRPr lang="ru-RU">
              <a:cs typeface="Calibri" panose="020F0502020204030204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D6C95E-DD37-6040-819F-7FD01AA49A54}"/>
              </a:ext>
            </a:extLst>
          </p:cNvPr>
          <p:cNvSpPr/>
          <p:nvPr/>
        </p:nvSpPr>
        <p:spPr>
          <a:xfrm>
            <a:off x="184030" y="473075"/>
            <a:ext cx="4276845" cy="12478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94" y="473075"/>
            <a:ext cx="7524633" cy="58273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22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" y="975242"/>
            <a:ext cx="7160275" cy="53449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481C-C0CD-7FFA-A350-3F95DB8EC43A}"/>
              </a:ext>
            </a:extLst>
          </p:cNvPr>
          <p:cNvSpPr txBox="1"/>
          <p:nvPr/>
        </p:nvSpPr>
        <p:spPr>
          <a:xfrm>
            <a:off x="4130386" y="304332"/>
            <a:ext cx="39341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i="1" dirty="0">
                <a:latin typeface="Century Schoolbook"/>
                <a:cs typeface="Calibri"/>
              </a:rPr>
              <a:t>Добавление задачи</a:t>
            </a:r>
            <a:endParaRPr lang="ru-RU" sz="2800" b="1" i="1" dirty="0">
              <a:latin typeface="Century Schoolboo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E2D2-D78E-F708-6636-2346EE934E0B}"/>
              </a:ext>
            </a:extLst>
          </p:cNvPr>
          <p:cNvSpPr txBox="1"/>
          <p:nvPr/>
        </p:nvSpPr>
        <p:spPr>
          <a:xfrm>
            <a:off x="7588248" y="1754908"/>
            <a:ext cx="4494069" cy="3785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Для добавления задачи необходимо нажать на кнопку "Новая задача", и она отобразиться в поле ниже. Столбцы "Начало" и "Срок" автоматически заполняются датой создания задачи и датой следующего дня соответственно. </a:t>
            </a:r>
            <a:endParaRPr lang="ru-RU" sz="2400" i="1" dirty="0">
              <a:latin typeface="Century Schoolbook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2F773B0-1D30-BEE7-AB7F-5A79C33BF74E}"/>
              </a:ext>
            </a:extLst>
          </p:cNvPr>
          <p:cNvCxnSpPr/>
          <p:nvPr/>
        </p:nvCxnSpPr>
        <p:spPr>
          <a:xfrm flipH="1" flipV="1">
            <a:off x="942979" y="1270623"/>
            <a:ext cx="3187407" cy="316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FD9FC67-85C3-101E-B360-A80CA433B942}"/>
              </a:ext>
            </a:extLst>
          </p:cNvPr>
          <p:cNvCxnSpPr/>
          <p:nvPr/>
        </p:nvCxnSpPr>
        <p:spPr>
          <a:xfrm>
            <a:off x="861028" y="1270623"/>
            <a:ext cx="10240" cy="402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33" y="678291"/>
            <a:ext cx="7265818" cy="57609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8C892-49EA-F5D5-8BF4-3409F21C1AEB}"/>
              </a:ext>
            </a:extLst>
          </p:cNvPr>
          <p:cNvSpPr txBox="1"/>
          <p:nvPr/>
        </p:nvSpPr>
        <p:spPr>
          <a:xfrm>
            <a:off x="366922" y="5485121"/>
            <a:ext cx="336838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i="1" dirty="0">
                <a:latin typeface="Century Schoolbook"/>
                <a:cs typeface="Calibri"/>
              </a:rPr>
              <a:t>Добавление подзадачи</a:t>
            </a:r>
            <a:endParaRPr lang="ru-RU" sz="2800" b="1" i="1" dirty="0">
              <a:latin typeface="Century School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0B9FA-4AAE-38B6-C7B7-3EF80A75975B}"/>
              </a:ext>
            </a:extLst>
          </p:cNvPr>
          <p:cNvSpPr txBox="1"/>
          <p:nvPr/>
        </p:nvSpPr>
        <p:spPr>
          <a:xfrm>
            <a:off x="366922" y="678291"/>
            <a:ext cx="4029364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Чтобы добавить подзадачу необходимо нажать на кнопку "Новый подэлемент", предварительно выбрав задачу, к которой вы хотите его добавить. Подзадачи можно добавлять к любой другой подзадаче и задаче в неограниченном количестве.  </a:t>
            </a:r>
            <a:endParaRPr lang="ru-RU" sz="2400" i="1" dirty="0">
              <a:latin typeface="Century Schoolbook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5974C92-0AFE-F52D-5572-BD6692C815EA}"/>
              </a:ext>
            </a:extLst>
          </p:cNvPr>
          <p:cNvCxnSpPr/>
          <p:nvPr/>
        </p:nvCxnSpPr>
        <p:spPr>
          <a:xfrm flipH="1" flipV="1">
            <a:off x="6161356" y="960900"/>
            <a:ext cx="2213507" cy="358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91FC262-BD26-C7C6-F543-F36CA268819A}"/>
              </a:ext>
            </a:extLst>
          </p:cNvPr>
          <p:cNvCxnSpPr/>
          <p:nvPr/>
        </p:nvCxnSpPr>
        <p:spPr>
          <a:xfrm flipH="1">
            <a:off x="5848709" y="960900"/>
            <a:ext cx="225037" cy="1670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1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978FF6-1B6A-C748-0929-8551BED9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9" y="2362006"/>
            <a:ext cx="5645522" cy="43415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390F23-8EB9-5592-0D64-EC1382F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2356654"/>
            <a:ext cx="5455023" cy="43298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EAD4F-5B83-DD2B-5681-47BC56FF9A14}"/>
              </a:ext>
            </a:extLst>
          </p:cNvPr>
          <p:cNvSpPr txBox="1"/>
          <p:nvPr/>
        </p:nvSpPr>
        <p:spPr>
          <a:xfrm>
            <a:off x="463923" y="338586"/>
            <a:ext cx="11329147" cy="193899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i="1" dirty="0">
                <a:latin typeface="Century Schoolbook"/>
                <a:cs typeface="Calibri"/>
              </a:rPr>
              <a:t>После создания задачи и подзадачи всплывает окно с редактированием названия и сроков задачи, а еще появляется возможность добавить описание. Редактирование также </a:t>
            </a:r>
            <a:r>
              <a:rPr lang="ru-RU" sz="2400" i="1" dirty="0" smtClean="0">
                <a:latin typeface="Century Schoolbook"/>
                <a:cs typeface="Calibri"/>
              </a:rPr>
              <a:t>доступно</a:t>
            </a:r>
            <a:r>
              <a:rPr lang="ru-RU" sz="2400" i="1" dirty="0">
                <a:latin typeface="Century Schoolbook"/>
                <a:cs typeface="Calibri"/>
              </a:rPr>
              <a:t>,</a:t>
            </a:r>
            <a:r>
              <a:rPr lang="ru-RU" sz="2400" i="1" dirty="0" smtClean="0">
                <a:latin typeface="Century Schoolbook"/>
                <a:cs typeface="Calibri"/>
              </a:rPr>
              <a:t> </a:t>
            </a:r>
            <a:r>
              <a:rPr lang="ru-RU" sz="2400" i="1" dirty="0">
                <a:latin typeface="Century Schoolbook"/>
                <a:cs typeface="Calibri"/>
              </a:rPr>
              <a:t>если два раза кликнуть по задаче. </a:t>
            </a:r>
            <a:r>
              <a:rPr lang="ru-RU" sz="2400" i="1" dirty="0" smtClean="0">
                <a:latin typeface="Century Schoolbook"/>
                <a:cs typeface="Calibri"/>
              </a:rPr>
              <a:t>После клика по кнопке «ОК» происходит обновление базы данных и самого дерева.</a:t>
            </a:r>
            <a:endParaRPr lang="ru-RU" sz="2400" i="1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33076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72" y="883227"/>
            <a:ext cx="6554290" cy="38009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5" y="2182484"/>
            <a:ext cx="5353050" cy="45796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C09355-14ED-0B1F-8204-9DAA7DC980EE}"/>
              </a:ext>
            </a:extLst>
          </p:cNvPr>
          <p:cNvSpPr txBox="1"/>
          <p:nvPr/>
        </p:nvSpPr>
        <p:spPr>
          <a:xfrm>
            <a:off x="112567" y="164521"/>
            <a:ext cx="11981295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i="1" dirty="0">
                <a:latin typeface="Century Schoolbook"/>
                <a:cs typeface="Calibri"/>
              </a:rPr>
              <a:t>Отметить задачу выполненной</a:t>
            </a:r>
            <a:endParaRPr lang="ru-RU" sz="2800" b="1" i="1">
              <a:latin typeface="Century School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B878B-CAC9-9DC4-1DEE-3800FED44690}"/>
              </a:ext>
            </a:extLst>
          </p:cNvPr>
          <p:cNvSpPr txBox="1"/>
          <p:nvPr/>
        </p:nvSpPr>
        <p:spPr>
          <a:xfrm>
            <a:off x="112567" y="883227"/>
            <a:ext cx="5388841" cy="1200329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Если задача выполнена, выберете ее и нажмите на "галочку", чтобы сделать задачу зеленой.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0963B-3DE4-D21A-2FDB-971F87063EEA}"/>
              </a:ext>
            </a:extLst>
          </p:cNvPr>
          <p:cNvSpPr txBox="1"/>
          <p:nvPr/>
        </p:nvSpPr>
        <p:spPr>
          <a:xfrm>
            <a:off x="5541817" y="4823113"/>
            <a:ext cx="6552045" cy="1938992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latin typeface="Century Schoolbook"/>
                <a:cs typeface="Calibri"/>
              </a:rPr>
              <a:t>Если вы попытаетесь отметить задачу, у которой не выполнены все подзадачи, то высветится предостережение. Чтобы этого избежать, необходимо выполнить все подзадачи.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B51C2E3-6EB9-1968-6628-FEF28B135587}"/>
              </a:ext>
            </a:extLst>
          </p:cNvPr>
          <p:cNvCxnSpPr/>
          <p:nvPr/>
        </p:nvCxnSpPr>
        <p:spPr>
          <a:xfrm flipH="1">
            <a:off x="1344573" y="2411865"/>
            <a:ext cx="180007" cy="1444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BEF923D-97CC-6E8B-527D-0C0586DC2F3F}"/>
              </a:ext>
            </a:extLst>
          </p:cNvPr>
          <p:cNvCxnSpPr/>
          <p:nvPr/>
        </p:nvCxnSpPr>
        <p:spPr>
          <a:xfrm flipH="1" flipV="1">
            <a:off x="1580574" y="2411865"/>
            <a:ext cx="918585" cy="182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C1F01FA-E209-ECB6-1C8D-DEBD6DE5475B}"/>
              </a:ext>
            </a:extLst>
          </p:cNvPr>
          <p:cNvCxnSpPr/>
          <p:nvPr/>
        </p:nvCxnSpPr>
        <p:spPr>
          <a:xfrm flipV="1">
            <a:off x="6974277" y="1060709"/>
            <a:ext cx="297791" cy="25786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79076A-A066-2B94-1B76-49BD0AC57DE9}"/>
              </a:ext>
            </a:extLst>
          </p:cNvPr>
          <p:cNvCxnSpPr/>
          <p:nvPr/>
        </p:nvCxnSpPr>
        <p:spPr>
          <a:xfrm>
            <a:off x="7343635" y="1060709"/>
            <a:ext cx="1205142" cy="1533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42" y="2442228"/>
            <a:ext cx="5601346" cy="41965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9" y="2442228"/>
            <a:ext cx="5163879" cy="41965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07EDC0-F186-3586-98EF-94BDE0A0B828}"/>
              </a:ext>
            </a:extLst>
          </p:cNvPr>
          <p:cNvSpPr txBox="1"/>
          <p:nvPr/>
        </p:nvSpPr>
        <p:spPr>
          <a:xfrm>
            <a:off x="706719" y="272174"/>
            <a:ext cx="108179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i="1" dirty="0">
                <a:latin typeface="Century Schoolbook"/>
                <a:cs typeface="Calibri"/>
              </a:rPr>
              <a:t>Если вы выполнили все подзадачи к какой-либо задаче, то программа задаст вопрос, отметить ли задачу выполненной. Если вы ответите да, задача автоматически станет зеленой.</a:t>
            </a:r>
            <a:endParaRPr lang="ru-RU" i="1">
              <a:latin typeface="Century Schoolbook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68B7E7-9F4C-74BC-8022-82235B0DA811}"/>
              </a:ext>
            </a:extLst>
          </p:cNvPr>
          <p:cNvSpPr/>
          <p:nvPr/>
        </p:nvSpPr>
        <p:spPr>
          <a:xfrm>
            <a:off x="708212" y="1548652"/>
            <a:ext cx="10813676" cy="784412"/>
          </a:xfrm>
          <a:prstGeom prst="rect">
            <a:avLst/>
          </a:prstGeom>
          <a:solidFill>
            <a:srgbClr val="E1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2A2A1C2-D1FA-6DF4-F51F-C7C478648BFC}"/>
              </a:ext>
            </a:extLst>
          </p:cNvPr>
          <p:cNvCxnSpPr/>
          <p:nvPr/>
        </p:nvCxnSpPr>
        <p:spPr>
          <a:xfrm flipV="1">
            <a:off x="1770590" y="2700068"/>
            <a:ext cx="308376" cy="3479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6B45D1C-1299-9FD1-60EE-BB4279FF98D7}"/>
              </a:ext>
            </a:extLst>
          </p:cNvPr>
          <p:cNvCxnSpPr/>
          <p:nvPr/>
        </p:nvCxnSpPr>
        <p:spPr>
          <a:xfrm>
            <a:off x="2128910" y="2697617"/>
            <a:ext cx="1097369" cy="1615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04157F1-631F-09D6-91A9-9AFBAA0A52AD}"/>
              </a:ext>
            </a:extLst>
          </p:cNvPr>
          <p:cNvCxnSpPr/>
          <p:nvPr/>
        </p:nvCxnSpPr>
        <p:spPr>
          <a:xfrm flipH="1" flipV="1">
            <a:off x="6441360" y="6006743"/>
            <a:ext cx="1529255" cy="5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2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634</Words>
  <Application>Microsoft Office PowerPoint</Application>
  <PresentationFormat>Широкоэкранный</PresentationFormat>
  <Paragraphs>45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Office Theme</vt:lpstr>
      <vt:lpstr>Презентация PowerPoint</vt:lpstr>
      <vt:lpstr>TaskPlanner – планировщик дел с возможностью добавлять к ним сроки и подзадачи.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Anna</cp:lastModifiedBy>
  <cp:revision>909</cp:revision>
  <dcterms:created xsi:type="dcterms:W3CDTF">2022-11-02T18:41:59Z</dcterms:created>
  <dcterms:modified xsi:type="dcterms:W3CDTF">2022-11-20T12:18:41Z</dcterms:modified>
</cp:coreProperties>
</file>