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29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76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34887"/>
            <a:ext cx="10554414" cy="32357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Employee Attrition Prediction: Model Evaluation and Insights</a:t>
            </a:r>
            <a:endParaRPr lang="en-US" sz="6036" dirty="0"/>
          </a:p>
        </p:txBody>
      </p:sp>
      <p:sp>
        <p:nvSpPr>
          <p:cNvPr id="5" name="Text 3"/>
          <p:cNvSpPr/>
          <p:nvPr/>
        </p:nvSpPr>
        <p:spPr>
          <a:xfrm>
            <a:off x="2037993" y="4403884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This presentation examines different machine learning models for predicting employee attrition, with the goal of identifying the best-performing model to help organizations develop effective retention strategies and maintain a stable workforce.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572000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Presented by: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[basangouda m]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98846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</a:t>
            </a:r>
            <a:endParaRPr lang="en-US" sz="2624" dirty="0"/>
          </a:p>
        </p:txBody>
      </p:sp>
      <p:sp>
        <p:nvSpPr>
          <p:cNvPr id="5" name="Text 3"/>
          <p:cNvSpPr/>
          <p:nvPr/>
        </p:nvSpPr>
        <p:spPr>
          <a:xfrm>
            <a:off x="2037993" y="305966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Objective: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664982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different machine learning models for predicting employee attrition.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109204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the best model based on key performance metrics.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471451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Importance: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319832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Predicting employee attrition helps develop effective retention strategies and improve organizational stability.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511183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3621167" y="427673"/>
            <a:ext cx="233303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Preprocessing</a:t>
            </a:r>
            <a:endParaRPr lang="en-US" sz="1837" dirty="0"/>
          </a:p>
        </p:txBody>
      </p:sp>
      <p:sp>
        <p:nvSpPr>
          <p:cNvPr id="5" name="Text 3"/>
          <p:cNvSpPr/>
          <p:nvPr/>
        </p:nvSpPr>
        <p:spPr>
          <a:xfrm>
            <a:off x="3621167" y="1030367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Preprocessing Techniques:</a:t>
            </a:r>
            <a:endParaRPr lang="en-US" sz="1225" dirty="0"/>
          </a:p>
        </p:txBody>
      </p:sp>
      <p:sp>
        <p:nvSpPr>
          <p:cNvPr id="6" name="Text 4"/>
          <p:cNvSpPr/>
          <p:nvPr/>
        </p:nvSpPr>
        <p:spPr>
          <a:xfrm>
            <a:off x="3869888" y="1453991"/>
            <a:ext cx="713934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Label Encoding:</a:t>
            </a:r>
            <a:endParaRPr lang="en-US" sz="1225" dirty="0"/>
          </a:p>
        </p:txBody>
      </p:sp>
      <p:sp>
        <p:nvSpPr>
          <p:cNvPr id="7" name="Text 5"/>
          <p:cNvSpPr/>
          <p:nvPr/>
        </p:nvSpPr>
        <p:spPr>
          <a:xfrm>
            <a:off x="4118729" y="1764863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Used to convert categorical variables into numerical format for model compatibility.</a:t>
            </a:r>
            <a:endParaRPr lang="en-US" sz="1225" dirty="0"/>
          </a:p>
        </p:txBody>
      </p:sp>
      <p:sp>
        <p:nvSpPr>
          <p:cNvPr id="8" name="Text 6"/>
          <p:cNvSpPr/>
          <p:nvPr/>
        </p:nvSpPr>
        <p:spPr>
          <a:xfrm>
            <a:off x="4118729" y="2075736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Ensures all features are in a format suitable for machine learning algorithms.</a:t>
            </a:r>
            <a:endParaRPr lang="en-US" sz="1225" dirty="0"/>
          </a:p>
        </p:txBody>
      </p:sp>
      <p:sp>
        <p:nvSpPr>
          <p:cNvPr id="9" name="Text 7"/>
          <p:cNvSpPr/>
          <p:nvPr/>
        </p:nvSpPr>
        <p:spPr>
          <a:xfrm>
            <a:off x="3869888" y="2386608"/>
            <a:ext cx="713934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Imputation:</a:t>
            </a:r>
            <a:endParaRPr lang="en-US" sz="1225" dirty="0"/>
          </a:p>
        </p:txBody>
      </p:sp>
      <p:sp>
        <p:nvSpPr>
          <p:cNvPr id="10" name="Text 8"/>
          <p:cNvSpPr/>
          <p:nvPr/>
        </p:nvSpPr>
        <p:spPr>
          <a:xfrm>
            <a:off x="4118729" y="2697480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Handled missing values in the dataset using appropriate imputation techniques.</a:t>
            </a:r>
            <a:endParaRPr lang="en-US" sz="1225" dirty="0"/>
          </a:p>
        </p:txBody>
      </p:sp>
      <p:sp>
        <p:nvSpPr>
          <p:cNvPr id="11" name="Text 9"/>
          <p:cNvSpPr/>
          <p:nvPr/>
        </p:nvSpPr>
        <p:spPr>
          <a:xfrm>
            <a:off x="4118729" y="3008352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Ensured completeness of data for model training.</a:t>
            </a:r>
            <a:endParaRPr lang="en-US" sz="1225" dirty="0"/>
          </a:p>
        </p:txBody>
      </p:sp>
      <p:sp>
        <p:nvSpPr>
          <p:cNvPr id="12" name="Text 10"/>
          <p:cNvSpPr/>
          <p:nvPr/>
        </p:nvSpPr>
        <p:spPr>
          <a:xfrm>
            <a:off x="3869888" y="3319224"/>
            <a:ext cx="713934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Correlation Matrix:</a:t>
            </a:r>
            <a:endParaRPr lang="en-US" sz="1225" dirty="0"/>
          </a:p>
        </p:txBody>
      </p:sp>
      <p:sp>
        <p:nvSpPr>
          <p:cNvPr id="13" name="Text 11"/>
          <p:cNvSpPr/>
          <p:nvPr/>
        </p:nvSpPr>
        <p:spPr>
          <a:xfrm>
            <a:off x="4118729" y="3630097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Analyzed correlations between different features in the dataset.</a:t>
            </a:r>
            <a:endParaRPr lang="en-US" sz="1225" dirty="0"/>
          </a:p>
        </p:txBody>
      </p:sp>
      <p:sp>
        <p:nvSpPr>
          <p:cNvPr id="14" name="Text 12"/>
          <p:cNvSpPr/>
          <p:nvPr/>
        </p:nvSpPr>
        <p:spPr>
          <a:xfrm>
            <a:off x="4118729" y="3940969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Identified potential multicollinearity issues and feature redundancies.</a:t>
            </a:r>
            <a:endParaRPr lang="en-US" sz="1225" dirty="0"/>
          </a:p>
        </p:txBody>
      </p:sp>
      <p:sp>
        <p:nvSpPr>
          <p:cNvPr id="15" name="Text 13"/>
          <p:cNvSpPr/>
          <p:nvPr/>
        </p:nvSpPr>
        <p:spPr>
          <a:xfrm>
            <a:off x="3869888" y="4251841"/>
            <a:ext cx="713934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Chi-Square Test:</a:t>
            </a:r>
            <a:endParaRPr lang="en-US" sz="1225" dirty="0"/>
          </a:p>
        </p:txBody>
      </p:sp>
      <p:sp>
        <p:nvSpPr>
          <p:cNvPr id="16" name="Text 14"/>
          <p:cNvSpPr/>
          <p:nvPr/>
        </p:nvSpPr>
        <p:spPr>
          <a:xfrm>
            <a:off x="4118729" y="4562713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Applied Chi-Square test for feature selection, especially for categorical variables.</a:t>
            </a:r>
            <a:endParaRPr lang="en-US" sz="1225" dirty="0"/>
          </a:p>
        </p:txBody>
      </p:sp>
      <p:sp>
        <p:nvSpPr>
          <p:cNvPr id="17" name="Text 15"/>
          <p:cNvSpPr/>
          <p:nvPr/>
        </p:nvSpPr>
        <p:spPr>
          <a:xfrm>
            <a:off x="4118729" y="4873585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Selected features with significant relationships with the target variable.</a:t>
            </a:r>
            <a:endParaRPr lang="en-US" sz="1225" dirty="0"/>
          </a:p>
        </p:txBody>
      </p:sp>
      <p:sp>
        <p:nvSpPr>
          <p:cNvPr id="18" name="Text 16"/>
          <p:cNvSpPr/>
          <p:nvPr/>
        </p:nvSpPr>
        <p:spPr>
          <a:xfrm>
            <a:off x="3869888" y="5184458"/>
            <a:ext cx="713934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ANOVA Test:</a:t>
            </a:r>
            <a:endParaRPr lang="en-US" sz="1225" dirty="0"/>
          </a:p>
        </p:txBody>
      </p:sp>
      <p:sp>
        <p:nvSpPr>
          <p:cNvPr id="19" name="Text 17"/>
          <p:cNvSpPr/>
          <p:nvPr/>
        </p:nvSpPr>
        <p:spPr>
          <a:xfrm>
            <a:off x="4118729" y="5495330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Conducted ANOVA test to assess the impact of categorical variables on the target variable.</a:t>
            </a:r>
            <a:endParaRPr lang="en-US" sz="1225" dirty="0"/>
          </a:p>
        </p:txBody>
      </p:sp>
      <p:sp>
        <p:nvSpPr>
          <p:cNvPr id="20" name="Text 18"/>
          <p:cNvSpPr/>
          <p:nvPr/>
        </p:nvSpPr>
        <p:spPr>
          <a:xfrm>
            <a:off x="4118729" y="5806202"/>
            <a:ext cx="6890504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685800" lvl="1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Identified significant categorical variables for model training.</a:t>
            </a:r>
            <a:endParaRPr lang="en-US" sz="1225" dirty="0"/>
          </a:p>
        </p:txBody>
      </p:sp>
      <p:sp>
        <p:nvSpPr>
          <p:cNvPr id="21" name="Text 19"/>
          <p:cNvSpPr/>
          <p:nvPr/>
        </p:nvSpPr>
        <p:spPr>
          <a:xfrm>
            <a:off x="3869888" y="6117074"/>
            <a:ext cx="713934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SMOTE Method for Imbalanced Data</a:t>
            </a:r>
            <a:endParaRPr lang="en-US" sz="1225" dirty="0"/>
          </a:p>
        </p:txBody>
      </p:sp>
      <p:sp>
        <p:nvSpPr>
          <p:cNvPr id="22" name="Text 20"/>
          <p:cNvSpPr/>
          <p:nvPr/>
        </p:nvSpPr>
        <p:spPr>
          <a:xfrm>
            <a:off x="3621167" y="6540698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Implemented SMOTE after preprocessing to address class imbalance in the dataset.</a:t>
            </a:r>
            <a:endParaRPr lang="en-US" sz="1225" dirty="0"/>
          </a:p>
        </p:txBody>
      </p:sp>
      <p:sp>
        <p:nvSpPr>
          <p:cNvPr id="23" name="Text 21"/>
          <p:cNvSpPr/>
          <p:nvPr/>
        </p:nvSpPr>
        <p:spPr>
          <a:xfrm>
            <a:off x="3869888" y="6964323"/>
            <a:ext cx="713934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Oversampled the minority class (attrition) to match the majority class (no attrition). </a:t>
            </a:r>
            <a:r>
              <a:rPr lang="en-US" sz="1225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Impact:</a:t>
            </a:r>
            <a:endParaRPr lang="en-US" sz="1225" dirty="0"/>
          </a:p>
        </p:txBody>
      </p:sp>
      <p:sp>
        <p:nvSpPr>
          <p:cNvPr id="24" name="Text 22"/>
          <p:cNvSpPr/>
          <p:nvPr/>
        </p:nvSpPr>
        <p:spPr>
          <a:xfrm>
            <a:off x="3869888" y="7275195"/>
            <a:ext cx="7139345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Combined with other preprocessing techniques, SMOTE improved the balance and quality of the dataset for model training.</a:t>
            </a:r>
            <a:endParaRPr lang="en-US" sz="1225" dirty="0"/>
          </a:p>
        </p:txBody>
      </p:sp>
      <p:sp>
        <p:nvSpPr>
          <p:cNvPr id="25" name="Text 23"/>
          <p:cNvSpPr/>
          <p:nvPr/>
        </p:nvSpPr>
        <p:spPr>
          <a:xfrm>
            <a:off x="3869888" y="7834789"/>
            <a:ext cx="713934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r>
              <a:rPr lang="en-US" sz="122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Enhanced the models' ability to make accurate predictions, especially for the minority class.</a:t>
            </a:r>
            <a:endParaRPr lang="en-US" sz="12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93476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Models Evaluated</a:t>
            </a:r>
            <a:endParaRPr lang="en-US" sz="2624" dirty="0"/>
          </a:p>
        </p:txBody>
      </p:sp>
      <p:sp>
        <p:nvSpPr>
          <p:cNvPr id="5" name="Text 3"/>
          <p:cNvSpPr/>
          <p:nvPr/>
        </p:nvSpPr>
        <p:spPr>
          <a:xfrm>
            <a:off x="2037993" y="295429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List of Models: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559612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XGBoost (XGB)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003834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 Vector Machine (SVM)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448056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Decision Tree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4892278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Random Forest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393394" y="5336500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K-Nearest Neighbors (KNN)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393394" y="5780723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Logistic Regression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04348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Evaluation Metrics</a:t>
            </a:r>
            <a:endParaRPr lang="en-US" sz="2624" dirty="0"/>
          </a:p>
        </p:txBody>
      </p:sp>
      <p:sp>
        <p:nvSpPr>
          <p:cNvPr id="5" name="Text 3"/>
          <p:cNvSpPr/>
          <p:nvPr/>
        </p:nvSpPr>
        <p:spPr>
          <a:xfrm>
            <a:off x="2037993" y="326517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Metrics Used: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870484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Cross Validation Score: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Indicates model performance across different data subsets.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314706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ROC-AUC (Receiver Operating Characteristic - Area Under Curve):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Measures model's ability to distinguish between classes.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114330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F1 Score (Attrition and No Attrition):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Balances precision and recall, providing a single metric for model evaluation.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91446"/>
            <a:ext cx="4765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 Performance Summary</a:t>
            </a:r>
            <a:endParaRPr lang="en-US" sz="2624" dirty="0"/>
          </a:p>
        </p:txBody>
      </p:sp>
      <p:sp>
        <p:nvSpPr>
          <p:cNvPr id="5" name="Shape 3"/>
          <p:cNvSpPr/>
          <p:nvPr/>
        </p:nvSpPr>
        <p:spPr>
          <a:xfrm>
            <a:off x="2037993" y="1952268"/>
            <a:ext cx="10554414" cy="5185767"/>
          </a:xfrm>
          <a:prstGeom prst="roundRect">
            <a:avLst>
              <a:gd name="adj" fmla="val 192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1959888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8141" y="2100739"/>
            <a:ext cx="165961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4379714" y="2100739"/>
            <a:ext cx="16558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Cross Validation Score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6487478" y="2100739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ROC-AUC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8595241" y="2100739"/>
            <a:ext cx="16558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F1 Score (Attrition)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703004" y="2100739"/>
            <a:ext cx="1659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F1 Score (No Attrition)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2952393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8141" y="3093244"/>
            <a:ext cx="165961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XGBoost (XGB)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4379714" y="3093244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91.40%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6487478" y="3093244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84.10%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8595241" y="3093244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0.84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0703004" y="3093244"/>
            <a:ext cx="165961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0.84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2045613" y="3589496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2268141" y="3730347"/>
            <a:ext cx="165961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SVM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4379714" y="3730347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90.77%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6487478" y="3730347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83.53%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8595241" y="3730347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0.83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10703004" y="3730347"/>
            <a:ext cx="165961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0.84</a:t>
            </a:r>
            <a:endParaRPr lang="en-US" sz="1750" dirty="0"/>
          </a:p>
        </p:txBody>
      </p:sp>
      <p:sp>
        <p:nvSpPr>
          <p:cNvPr id="24" name="Shape 22"/>
          <p:cNvSpPr/>
          <p:nvPr/>
        </p:nvSpPr>
        <p:spPr>
          <a:xfrm>
            <a:off x="2045613" y="4226600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2268141" y="4367451"/>
            <a:ext cx="165961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Decision Tree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4379714" y="4367451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91.74%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6487478" y="4367451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77.66%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8595241" y="4367451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0.77</a:t>
            </a:r>
            <a:endParaRPr lang="en-US" sz="1750" dirty="0"/>
          </a:p>
        </p:txBody>
      </p:sp>
      <p:sp>
        <p:nvSpPr>
          <p:cNvPr id="29" name="Text 27"/>
          <p:cNvSpPr/>
          <p:nvPr/>
        </p:nvSpPr>
        <p:spPr>
          <a:xfrm>
            <a:off x="10703004" y="4367451"/>
            <a:ext cx="165961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0.78</a:t>
            </a:r>
            <a:endParaRPr lang="en-US" sz="1750" dirty="0"/>
          </a:p>
        </p:txBody>
      </p:sp>
      <p:sp>
        <p:nvSpPr>
          <p:cNvPr id="30" name="Shape 28"/>
          <p:cNvSpPr/>
          <p:nvPr/>
        </p:nvSpPr>
        <p:spPr>
          <a:xfrm>
            <a:off x="2045613" y="4863703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1" name="Text 29"/>
          <p:cNvSpPr/>
          <p:nvPr/>
        </p:nvSpPr>
        <p:spPr>
          <a:xfrm>
            <a:off x="2268141" y="5004554"/>
            <a:ext cx="165961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Random Forest</a:t>
            </a:r>
            <a:endParaRPr lang="en-US" sz="1750" dirty="0"/>
          </a:p>
        </p:txBody>
      </p:sp>
      <p:sp>
        <p:nvSpPr>
          <p:cNvPr id="32" name="Text 30"/>
          <p:cNvSpPr/>
          <p:nvPr/>
        </p:nvSpPr>
        <p:spPr>
          <a:xfrm>
            <a:off x="4379714" y="5004554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88.19%</a:t>
            </a:r>
            <a:endParaRPr lang="en-US" sz="1750" dirty="0"/>
          </a:p>
        </p:txBody>
      </p:sp>
      <p:sp>
        <p:nvSpPr>
          <p:cNvPr id="33" name="Text 31"/>
          <p:cNvSpPr/>
          <p:nvPr/>
        </p:nvSpPr>
        <p:spPr>
          <a:xfrm>
            <a:off x="6487478" y="5004554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80.64%</a:t>
            </a:r>
            <a:endParaRPr lang="en-US" sz="1750" dirty="0"/>
          </a:p>
        </p:txBody>
      </p:sp>
      <p:sp>
        <p:nvSpPr>
          <p:cNvPr id="34" name="Text 32"/>
          <p:cNvSpPr/>
          <p:nvPr/>
        </p:nvSpPr>
        <p:spPr>
          <a:xfrm>
            <a:off x="8595241" y="5004554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0.80</a:t>
            </a:r>
            <a:endParaRPr lang="en-US" sz="1750" dirty="0"/>
          </a:p>
        </p:txBody>
      </p:sp>
      <p:sp>
        <p:nvSpPr>
          <p:cNvPr id="35" name="Text 33"/>
          <p:cNvSpPr/>
          <p:nvPr/>
        </p:nvSpPr>
        <p:spPr>
          <a:xfrm>
            <a:off x="10703004" y="5004554"/>
            <a:ext cx="165961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0.82</a:t>
            </a:r>
            <a:endParaRPr lang="en-US" sz="1750" dirty="0"/>
          </a:p>
        </p:txBody>
      </p:sp>
      <p:sp>
        <p:nvSpPr>
          <p:cNvPr id="36" name="Shape 34"/>
          <p:cNvSpPr/>
          <p:nvPr/>
        </p:nvSpPr>
        <p:spPr>
          <a:xfrm>
            <a:off x="2045613" y="5500807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7" name="Text 35"/>
          <p:cNvSpPr/>
          <p:nvPr/>
        </p:nvSpPr>
        <p:spPr>
          <a:xfrm>
            <a:off x="2268141" y="5641658"/>
            <a:ext cx="165961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KNN</a:t>
            </a:r>
            <a:endParaRPr lang="en-US" sz="1750" dirty="0"/>
          </a:p>
        </p:txBody>
      </p:sp>
      <p:sp>
        <p:nvSpPr>
          <p:cNvPr id="38" name="Text 36"/>
          <p:cNvSpPr/>
          <p:nvPr/>
        </p:nvSpPr>
        <p:spPr>
          <a:xfrm>
            <a:off x="4379714" y="5641658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89.19%</a:t>
            </a:r>
            <a:endParaRPr lang="en-US" sz="1750" dirty="0"/>
          </a:p>
        </p:txBody>
      </p:sp>
      <p:sp>
        <p:nvSpPr>
          <p:cNvPr id="39" name="Text 37"/>
          <p:cNvSpPr/>
          <p:nvPr/>
        </p:nvSpPr>
        <p:spPr>
          <a:xfrm>
            <a:off x="6487478" y="5641658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80.07%</a:t>
            </a:r>
            <a:endParaRPr lang="en-US" sz="1750" dirty="0"/>
          </a:p>
        </p:txBody>
      </p:sp>
      <p:sp>
        <p:nvSpPr>
          <p:cNvPr id="40" name="Text 38"/>
          <p:cNvSpPr/>
          <p:nvPr/>
        </p:nvSpPr>
        <p:spPr>
          <a:xfrm>
            <a:off x="8595241" y="5641658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0.81</a:t>
            </a:r>
            <a:endParaRPr lang="en-US" sz="1750" dirty="0"/>
          </a:p>
        </p:txBody>
      </p:sp>
      <p:sp>
        <p:nvSpPr>
          <p:cNvPr id="41" name="Text 39"/>
          <p:cNvSpPr/>
          <p:nvPr/>
        </p:nvSpPr>
        <p:spPr>
          <a:xfrm>
            <a:off x="10703004" y="5641658"/>
            <a:ext cx="165961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0.78</a:t>
            </a:r>
            <a:endParaRPr lang="en-US" sz="1750" dirty="0"/>
          </a:p>
        </p:txBody>
      </p:sp>
      <p:sp>
        <p:nvSpPr>
          <p:cNvPr id="42" name="Shape 40"/>
          <p:cNvSpPr/>
          <p:nvPr/>
        </p:nvSpPr>
        <p:spPr>
          <a:xfrm>
            <a:off x="2045613" y="6137910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3" name="Text 41"/>
          <p:cNvSpPr/>
          <p:nvPr/>
        </p:nvSpPr>
        <p:spPr>
          <a:xfrm>
            <a:off x="2268141" y="6278761"/>
            <a:ext cx="1659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Logistic Regression</a:t>
            </a:r>
            <a:endParaRPr lang="en-US" sz="1750" dirty="0"/>
          </a:p>
        </p:txBody>
      </p:sp>
      <p:sp>
        <p:nvSpPr>
          <p:cNvPr id="44" name="Text 42"/>
          <p:cNvSpPr/>
          <p:nvPr/>
        </p:nvSpPr>
        <p:spPr>
          <a:xfrm>
            <a:off x="4379714" y="6278761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87.50%</a:t>
            </a:r>
            <a:endParaRPr lang="en-US" sz="1750" dirty="0"/>
          </a:p>
        </p:txBody>
      </p:sp>
      <p:sp>
        <p:nvSpPr>
          <p:cNvPr id="45" name="Text 43"/>
          <p:cNvSpPr/>
          <p:nvPr/>
        </p:nvSpPr>
        <p:spPr>
          <a:xfrm>
            <a:off x="6487478" y="6278761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78.36%</a:t>
            </a:r>
            <a:endParaRPr lang="en-US" sz="1750" dirty="0"/>
          </a:p>
        </p:txBody>
      </p:sp>
      <p:sp>
        <p:nvSpPr>
          <p:cNvPr id="46" name="Text 44"/>
          <p:cNvSpPr/>
          <p:nvPr/>
        </p:nvSpPr>
        <p:spPr>
          <a:xfrm>
            <a:off x="8595241" y="6278761"/>
            <a:ext cx="16558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0.78</a:t>
            </a:r>
            <a:endParaRPr lang="en-US" sz="1750" dirty="0"/>
          </a:p>
        </p:txBody>
      </p:sp>
      <p:sp>
        <p:nvSpPr>
          <p:cNvPr id="47" name="Text 45"/>
          <p:cNvSpPr/>
          <p:nvPr/>
        </p:nvSpPr>
        <p:spPr>
          <a:xfrm>
            <a:off x="10703004" y="6278761"/>
            <a:ext cx="165961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0.79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82717"/>
            <a:ext cx="492359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Comparison with Other Models</a:t>
            </a:r>
            <a:endParaRPr lang="en-US" sz="2624" dirty="0"/>
          </a:p>
        </p:txBody>
      </p:sp>
      <p:sp>
        <p:nvSpPr>
          <p:cNvPr id="5" name="Text 3"/>
          <p:cNvSpPr/>
          <p:nvPr/>
        </p:nvSpPr>
        <p:spPr>
          <a:xfrm>
            <a:off x="2037993" y="164353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SVM: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2248853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Good performance but slightly lower ROC-AUC and F1 scores than XGBoost.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2854166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Decision Tree: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3459480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 cross-validation score but low ROC-AUC, indicating potential overfitting.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4064794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Random Forest: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393394" y="4670108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Lower performance metrics across the board compared to XGBoost.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037993" y="527542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KNN: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2393394" y="5880735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Decent performance but does not outperform XGBoost.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037993" y="648604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Logistic Regression: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2393394" y="7091363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Lowest scores in all metrics, less effective for this task.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79452"/>
            <a:ext cx="429541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Best Model: XGBoost (XGB)</a:t>
            </a:r>
            <a:endParaRPr lang="en-US" sz="2624" dirty="0"/>
          </a:p>
        </p:txBody>
      </p:sp>
      <p:sp>
        <p:nvSpPr>
          <p:cNvPr id="5" name="Text 3"/>
          <p:cNvSpPr/>
          <p:nvPr/>
        </p:nvSpPr>
        <p:spPr>
          <a:xfrm>
            <a:off x="2037993" y="314027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Why XGBoost?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74558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 Cross Validation Score: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91.40%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18980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Highest ROC-AUC Score: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84.10%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634032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Balanced F1 Scores: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0.84 for both attrition and no attrition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523934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Conclusion: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XGBoost demonstrates the best overall performance, effectively balancing sensitivity and precision.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77171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</a:t>
            </a:r>
            <a:endParaRPr lang="en-US" sz="2624" dirty="0"/>
          </a:p>
        </p:txBody>
      </p:sp>
      <p:sp>
        <p:nvSpPr>
          <p:cNvPr id="5" name="Text 3"/>
          <p:cNvSpPr/>
          <p:nvPr/>
        </p:nvSpPr>
        <p:spPr>
          <a:xfrm>
            <a:off x="2037993" y="203799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Summary: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2643307"/>
            <a:ext cx="101990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XGBoost is the best model for predicting employee attrition based on cross-validation score, ROC-AUC, and F1 scores.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3442930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Insights from Analysis: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748915" y="3887153"/>
            <a:ext cx="984349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85800" lvl="1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Identified influential factors such as gender disparity, Income Levels,Departmental Differences,Job Role Impact,Salary Increment Influence,Educational Background,Salary and Stock Options,age dynamics, job satisfaction, and work-life balance.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520326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Next Steps: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393394" y="5808583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XGBoost in HR analytics.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393394" y="6252805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Monitor and update the model with new data.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2393394" y="669702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targeted retention strategies based on model insights.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657</Words>
  <Application>Microsoft Macintosh PowerPoint</Application>
  <PresentationFormat>Custom</PresentationFormat>
  <Paragraphs>115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Raleway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basana gouda m</cp:lastModifiedBy>
  <cp:revision>2</cp:revision>
  <dcterms:created xsi:type="dcterms:W3CDTF">2024-05-19T16:18:41Z</dcterms:created>
  <dcterms:modified xsi:type="dcterms:W3CDTF">2024-05-19T16:21:42Z</dcterms:modified>
</cp:coreProperties>
</file>