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81" r:id="rId5"/>
    <p:sldId id="261" r:id="rId6"/>
    <p:sldId id="263" r:id="rId7"/>
    <p:sldId id="295" r:id="rId8"/>
    <p:sldId id="265" r:id="rId9"/>
    <p:sldId id="282" r:id="rId10"/>
    <p:sldId id="273" r:id="rId11"/>
    <p:sldId id="275" r:id="rId12"/>
    <p:sldId id="297" r:id="rId13"/>
    <p:sldId id="298" r:id="rId14"/>
    <p:sldId id="296" r:id="rId15"/>
    <p:sldId id="299" r:id="rId16"/>
    <p:sldId id="300" r:id="rId17"/>
    <p:sldId id="301" r:id="rId18"/>
    <p:sldId id="291" r:id="rId19"/>
    <p:sldId id="292" r:id="rId20"/>
    <p:sldId id="294" r:id="rId21"/>
    <p:sldId id="274" r:id="rId22"/>
    <p:sldId id="269" r:id="rId23"/>
    <p:sldId id="270" r:id="rId24"/>
    <p:sldId id="272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0130B-82EF-4E21-80E2-B485A172E74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721A-44FB-480C-8052-F15AA145D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Harmonics impact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721A-44FB-480C-8052-F15AA145D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721A-44FB-480C-8052-F15AA145DF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E2A-EF34-42AC-AC1B-DAF4A4DF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EBE6-209C-4ADA-988F-F12877AD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CD00-F385-4CF8-9D91-A85B8478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6C49-AD12-4BFC-AA17-2AD47C691A09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D112-5F74-4991-8E5E-B583EF33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10A5-A07A-49B0-ACDD-A0DBEBF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79F8-678C-4B87-9B6C-B6F8FFA8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81251-AF76-4EE1-9C29-2DF6E0FC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F0E6-B499-4A6D-A1EF-999A7BFE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4AB3-E13E-42CF-B5CF-C55115C01E8B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5560-C136-4C94-A1E4-F80F7FF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F71-E0E0-4F77-8860-1E68B41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EA12E-843F-4886-9D87-E926FB4B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BDA28-CD48-4BEE-B974-829298A0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57D1-C0AA-4311-B6FD-085C8049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CD7B-0371-4C70-8F59-B512E974B020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11E6-E20C-4C5E-A671-007A69CC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3A39-C38B-4579-ADD9-1C92649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ADA-9385-425F-A62A-A60FCF7D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27C5-7BF8-4B06-A775-9FA17B01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0CEA-A086-4366-B304-D22DB14E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79F4-E591-44EA-9772-E884493D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9FC6-EB94-4EB0-B081-2E9FC7C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17D-237B-407F-936D-5E0ED341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E74AE-69B6-4E03-AD8F-E26C2621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8534-1DB3-43EC-9AF6-DEB83FC6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0AD7-4EBA-4C7B-B8E1-CE29C9217857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249F-A4DA-4D6E-B626-1E8E56B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AD3B-975C-4FCE-9CEF-5407928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96C1-6757-41A6-9DD6-745BBF15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DD31-4CA5-4F5D-AF5D-92B80AFBC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5FF8-0A02-4A9C-976E-AD815B25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6872-1532-48DF-8729-F2AEC2BF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6963-C722-4655-82E5-3639EEFD5F79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93AD-B80C-4B7E-9C08-A409FA9F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C36B-E5A5-4F94-B5EC-AD9CDBAD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F5F1-F955-4B84-8F98-163A9EB6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5FAD-3314-4811-BF54-EF8565E7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4984-CB14-424B-8CBA-0D41424D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131B3-D539-48FA-A2F8-188D4AF00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C8BD-E55D-4D9D-A92A-CEE4CD1F8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E887E-89D6-4002-985F-36CDBC72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3147-8C39-494F-A3AC-FC2022759BC1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C2103-F412-49FA-BACC-606585B6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04F86-B1B6-472D-8C9A-2B98CAA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E59-05FF-405C-987A-13882BAD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0011-5BB8-4BBE-958A-FE38D900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DED4-845C-4393-9901-C7D136B11D36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5029A-99C7-410D-B635-7F3E0AFF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E488-CE80-4C10-925C-99EF804A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537DF-FB13-4662-A5C0-173EFE33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DF60-63D5-4007-B789-78D4E4276AC1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E5312-7064-42E0-8E6B-192C63E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09A8-8952-4738-8F3E-64C9FDA3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66D2-5022-413C-A912-7A187284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FAB8-C127-4934-B656-725AD6E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10EB7-3308-4A80-8C60-5A766DE8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8E5A0-F624-4B9E-B789-EE80023D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C-5684-4C90-BD86-497E4602C09C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7DFE-26A8-488D-8B1C-E08AADD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30F1-E37C-4D52-9717-AF97AD0C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09D8-62F1-44B7-A671-E2FA09AF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EBDDC-63FF-4AA3-BE3D-5E4A101F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38FE-05CE-4C52-8D1A-21F9185C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80CBB-CF07-4A37-815E-0807BBF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F954-E655-4696-B7A4-07D0A0E52E87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5DF2-1F31-4F60-B4C9-DA313640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B0C5-B17F-49D8-8E6B-3126A6E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637CB-128D-4BB7-940D-2D5EF090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48C3-B315-42CB-A7BC-5A8DD6D2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DEBF-CAE3-4B71-A2A8-BCCDEA75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3735-C057-44D8-8F88-F5271F389FD6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0FB0-1B25-4730-AACA-2FE37ECD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F1BB-F81D-4116-8FD9-1585D78F2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138F-25CA-498B-B078-FD246B4EB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EFF3F-9D5C-4819-84EB-E60F51864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63"/>
            <a:ext cx="9144000" cy="4811634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PASCHIMANCHAL CAMPUS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IN REGARD TO FINAL PROJECT  DEFENCE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on Placement and Sizing of D-STATCOM in Radial Distribution Network: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Case study 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Feeder,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Lekhnath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Supervised By:						Presented By:</a:t>
            </a: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Sandeep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Shankar Singh Thakuri</a:t>
            </a: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				            PAS 079MSDGE016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21761F-E6AC-45E2-AD97-DBCF224E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E99F-9C4D-482F-B467-DBC46F0FA4C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9BC8-0CEE-497F-83F2-5E857745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</a:t>
            </a:fld>
            <a:endParaRPr lang="en-US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598F8925-BB19-480E-973B-CD8238B9F2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0" y="635063"/>
            <a:ext cx="1234440" cy="1193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0A09E8-EC40-4BB0-841A-94AB5FDF9E46}"/>
              </a:ext>
            </a:extLst>
          </p:cNvPr>
          <p:cNvCxnSpPr/>
          <p:nvPr/>
        </p:nvCxnSpPr>
        <p:spPr>
          <a:xfrm>
            <a:off x="1692676" y="3703500"/>
            <a:ext cx="8806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6D8C-4886-4F5F-B7A6-4B10D8F7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F55A2-1682-4BD4-A740-7B4B7E03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C775-A8C5-1B38-F656-0FE65C9E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5" y="96985"/>
            <a:ext cx="11285705" cy="617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SLD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85DE72-E046-FB13-73F1-C5194B97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806824"/>
            <a:ext cx="8447554" cy="56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8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D15C-F92D-3214-8D14-D9D31D9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1322998" cy="584622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Voltage Profile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Begnas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Feeder in Base Case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111887-1A67-CE4B-AA73-A7EAB975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6515"/>
              </p:ext>
            </p:extLst>
          </p:nvPr>
        </p:nvGraphicFramePr>
        <p:xfrm>
          <a:off x="149157" y="1168401"/>
          <a:ext cx="3432244" cy="555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58">
                  <a:extLst>
                    <a:ext uri="{9D8B030D-6E8A-4147-A177-3AD203B41FA5}">
                      <a16:colId xmlns:a16="http://schemas.microsoft.com/office/drawing/2014/main" val="693720770"/>
                    </a:ext>
                  </a:extLst>
                </a:gridCol>
                <a:gridCol w="624785">
                  <a:extLst>
                    <a:ext uri="{9D8B030D-6E8A-4147-A177-3AD203B41FA5}">
                      <a16:colId xmlns:a16="http://schemas.microsoft.com/office/drawing/2014/main" val="3779159012"/>
                    </a:ext>
                  </a:extLst>
                </a:gridCol>
                <a:gridCol w="334768">
                  <a:extLst>
                    <a:ext uri="{9D8B030D-6E8A-4147-A177-3AD203B41FA5}">
                      <a16:colId xmlns:a16="http://schemas.microsoft.com/office/drawing/2014/main" val="1185956654"/>
                    </a:ext>
                  </a:extLst>
                </a:gridCol>
                <a:gridCol w="968778">
                  <a:extLst>
                    <a:ext uri="{9D8B030D-6E8A-4147-A177-3AD203B41FA5}">
                      <a16:colId xmlns:a16="http://schemas.microsoft.com/office/drawing/2014/main" val="3753918098"/>
                    </a:ext>
                  </a:extLst>
                </a:gridCol>
                <a:gridCol w="1134855">
                  <a:extLst>
                    <a:ext uri="{9D8B030D-6E8A-4147-A177-3AD203B41FA5}">
                      <a16:colId xmlns:a16="http://schemas.microsoft.com/office/drawing/2014/main" val="948628130"/>
                    </a:ext>
                  </a:extLst>
                </a:gridCol>
              </a:tblGrid>
              <a:tr h="2108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(</a:t>
                      </a:r>
                      <a:r>
                        <a:rPr lang="en-US" sz="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</a:t>
                      </a: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Power Loss(KW)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 Power Loss(KVAR)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288304580"/>
                  </a:ext>
                </a:extLst>
              </a:tr>
              <a:tr h="1089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169155616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0.994313148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25.98540153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29.81931323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82801133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0.986543414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35.12130338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40.30313502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05011327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0.982950887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16.16423758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18.54912509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419913973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0.982617885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0.035539319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0.021849279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06495334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0.982361875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0.018216972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0.011199643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3522775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0.976623293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27.15561829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31.16218492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812646263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0.976233884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0.121884953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0.139867979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2968683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0.976163065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0.013301777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0.015264334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5093095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0.976077885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0.005333521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0.006120434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48955751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0.973325205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4.31250971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2.651295197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7494282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0.970971121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2.739771982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1.684389088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888470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0.969435339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1.676767618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1.030862823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855009519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0.969386135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0.003557572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0.002187166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1148361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0.966985927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2.497482506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1.535431528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25453479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0.966012486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0.851490205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0.523489115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84172241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0.965058247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0.138725945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0.08528756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9895007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0.964397768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0.048029566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0.029528178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907111879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0.964905768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0.706216649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0.810412548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12395910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0.964684293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0.008051787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0.004950172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9065756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0.963651534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0.681071554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0.781557521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76678020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0.962876956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0.371414576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0.426213448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959106246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0.962129183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0.382401834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0.235097475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031208728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0.961017212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23-24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0.32530236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0.199993192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2826156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0.960272808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0.163405398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0.100460283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6363135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1F48F3-05AE-D89E-E19E-8404776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87680"/>
              </p:ext>
            </p:extLst>
          </p:nvPr>
        </p:nvGraphicFramePr>
        <p:xfrm>
          <a:off x="3824556" y="1142999"/>
          <a:ext cx="3432243" cy="555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58">
                  <a:extLst>
                    <a:ext uri="{9D8B030D-6E8A-4147-A177-3AD203B41FA5}">
                      <a16:colId xmlns:a16="http://schemas.microsoft.com/office/drawing/2014/main" val="2308778275"/>
                    </a:ext>
                  </a:extLst>
                </a:gridCol>
                <a:gridCol w="632386">
                  <a:extLst>
                    <a:ext uri="{9D8B030D-6E8A-4147-A177-3AD203B41FA5}">
                      <a16:colId xmlns:a16="http://schemas.microsoft.com/office/drawing/2014/main" val="2853941390"/>
                    </a:ext>
                  </a:extLst>
                </a:gridCol>
                <a:gridCol w="327165">
                  <a:extLst>
                    <a:ext uri="{9D8B030D-6E8A-4147-A177-3AD203B41FA5}">
                      <a16:colId xmlns:a16="http://schemas.microsoft.com/office/drawing/2014/main" val="4214766125"/>
                    </a:ext>
                  </a:extLst>
                </a:gridCol>
                <a:gridCol w="968779">
                  <a:extLst>
                    <a:ext uri="{9D8B030D-6E8A-4147-A177-3AD203B41FA5}">
                      <a16:colId xmlns:a16="http://schemas.microsoft.com/office/drawing/2014/main" val="1283152222"/>
                    </a:ext>
                  </a:extLst>
                </a:gridCol>
                <a:gridCol w="1134855">
                  <a:extLst>
                    <a:ext uri="{9D8B030D-6E8A-4147-A177-3AD203B41FA5}">
                      <a16:colId xmlns:a16="http://schemas.microsoft.com/office/drawing/2014/main" val="935550443"/>
                    </a:ext>
                  </a:extLst>
                </a:gridCol>
              </a:tblGrid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0.95999463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0.010855688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0.004108394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69368404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0.959494598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0.121578347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0.046011989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134089370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0.95918261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0.036559866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0.013836281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02419009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0.958897404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0.011142728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0.004217026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51625606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0.955846744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29-30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8.710958792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9.99618222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35597688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0.951252375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12.84529369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14.74050096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59014356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0.947446504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10.41370752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11.95015617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797391484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0.944042486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32-33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9.106792226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10.45041731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77341878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0.943709067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33-34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0.06603901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0.07578247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38619999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0.94350606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34-35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0.020110158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0.023077231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83716731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0.94341839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0.002895373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0.00332256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23753866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0.940436875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33-37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8.948138897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10.26835611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71144247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0.935785205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37-38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10.94908656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12.56452556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67276918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0.928418329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38-39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16.89773465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19.39084304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63327491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0.922072188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39-40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14.39158268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16.51493095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67849021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0.920273036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1.893130829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2.172445214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993420514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0.919357118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41-42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0.90099725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1.033931271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24591307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0.918155344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42-43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1.141147237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1.309513222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75536107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0.917203796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43-44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0.09767931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0.036967268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98126689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0.916706085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44-45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0.030662629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0.011604439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48929795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0.916558504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0.003031051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0.001147118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85719781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0.915902638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43-47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1.944711275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2.23163589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56519221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0.914006525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47-48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1.572383353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1.804374339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72721117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0.91174654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48-49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1.79687188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2.061984125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14287344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0.910367051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49-50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0.611116283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0.701280981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47033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67F704-8436-D5DA-BF17-860CAA37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54163"/>
              </p:ext>
            </p:extLst>
          </p:nvPr>
        </p:nvGraphicFramePr>
        <p:xfrm>
          <a:off x="7710783" y="1155700"/>
          <a:ext cx="3432242" cy="5468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59">
                  <a:extLst>
                    <a:ext uri="{9D8B030D-6E8A-4147-A177-3AD203B41FA5}">
                      <a16:colId xmlns:a16="http://schemas.microsoft.com/office/drawing/2014/main" val="3860151331"/>
                    </a:ext>
                  </a:extLst>
                </a:gridCol>
                <a:gridCol w="580064">
                  <a:extLst>
                    <a:ext uri="{9D8B030D-6E8A-4147-A177-3AD203B41FA5}">
                      <a16:colId xmlns:a16="http://schemas.microsoft.com/office/drawing/2014/main" val="1337965417"/>
                    </a:ext>
                  </a:extLst>
                </a:gridCol>
                <a:gridCol w="379487">
                  <a:extLst>
                    <a:ext uri="{9D8B030D-6E8A-4147-A177-3AD203B41FA5}">
                      <a16:colId xmlns:a16="http://schemas.microsoft.com/office/drawing/2014/main" val="3650168021"/>
                    </a:ext>
                  </a:extLst>
                </a:gridCol>
                <a:gridCol w="968778">
                  <a:extLst>
                    <a:ext uri="{9D8B030D-6E8A-4147-A177-3AD203B41FA5}">
                      <a16:colId xmlns:a16="http://schemas.microsoft.com/office/drawing/2014/main" val="76214679"/>
                    </a:ext>
                  </a:extLst>
                </a:gridCol>
                <a:gridCol w="1134854">
                  <a:extLst>
                    <a:ext uri="{9D8B030D-6E8A-4147-A177-3AD203B41FA5}">
                      <a16:colId xmlns:a16="http://schemas.microsoft.com/office/drawing/2014/main" val="2157326719"/>
                    </a:ext>
                  </a:extLst>
                </a:gridCol>
              </a:tblGrid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0.909612124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0.174337775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0.200059742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06490449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0.908294913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51-52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0.246607544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0.093329972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824762307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0.907072223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52-53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0.178155637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0.067423974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62546217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0.905924804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53-54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0.119489368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0.045221404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11814497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0.905518884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54-55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0.016905176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0.006397856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5524406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0.90526275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54-56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0.04137339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0.015657985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505361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0.905072053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56-57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0.003972961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0.001503589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14061996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0.919032137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3.711482937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4.25907878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77744950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0.914356977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58-59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5.993611825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3.684822832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926793245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0.908681704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59-60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6.393444671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3.930636749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275486956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0.901386576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7.937571636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4.879953199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3971788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0.900804347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61-62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0.04874443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0.018447596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84409712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0.900399541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62-63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0.016949278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0.006414547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077392305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0.895738511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61-64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5.252013787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3.22889451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55826318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0.89122954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4.105217855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2.523853884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83153421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0.888738105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65-66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2.068583638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1.271748061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968215283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0.883913519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66-67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3.812577377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2.343940945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60717271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0.880336771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67-68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2.536859384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1.559640106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028853106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0.877560601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68-69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1.856311186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1.141244719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49017171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0.873831146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69-70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2.41826034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1.486726398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56779826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0.870953993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1.628862987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1.001411453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63439804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0.867303993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71-72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1.916012357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1.177948504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559692468"/>
                  </a:ext>
                </a:extLst>
              </a:tr>
              <a:tr h="1292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272.5285894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280.4847242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9820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2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D4B0-1B40-EC5E-687C-6A50B88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62126-040E-E1D3-9E1B-A148002D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CAA5A-C37D-8B6B-07A9-C7F1754E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03401"/>
            <a:ext cx="10515600" cy="50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0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61198" cy="58462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 Active and Reactive Power Loss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Begnas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Feeder in Base Case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111887-1A67-CE4B-AA73-A7EAB975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41831"/>
              </p:ext>
            </p:extLst>
          </p:nvPr>
        </p:nvGraphicFramePr>
        <p:xfrm>
          <a:off x="149157" y="1168401"/>
          <a:ext cx="3432244" cy="555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58">
                  <a:extLst>
                    <a:ext uri="{9D8B030D-6E8A-4147-A177-3AD203B41FA5}">
                      <a16:colId xmlns:a16="http://schemas.microsoft.com/office/drawing/2014/main" val="693720770"/>
                    </a:ext>
                  </a:extLst>
                </a:gridCol>
                <a:gridCol w="624785">
                  <a:extLst>
                    <a:ext uri="{9D8B030D-6E8A-4147-A177-3AD203B41FA5}">
                      <a16:colId xmlns:a16="http://schemas.microsoft.com/office/drawing/2014/main" val="3779159012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val="1185956654"/>
                    </a:ext>
                  </a:extLst>
                </a:gridCol>
                <a:gridCol w="917783">
                  <a:extLst>
                    <a:ext uri="{9D8B030D-6E8A-4147-A177-3AD203B41FA5}">
                      <a16:colId xmlns:a16="http://schemas.microsoft.com/office/drawing/2014/main" val="3753918098"/>
                    </a:ext>
                  </a:extLst>
                </a:gridCol>
                <a:gridCol w="1134855">
                  <a:extLst>
                    <a:ext uri="{9D8B030D-6E8A-4147-A177-3AD203B41FA5}">
                      <a16:colId xmlns:a16="http://schemas.microsoft.com/office/drawing/2014/main" val="948628130"/>
                    </a:ext>
                  </a:extLst>
                </a:gridCol>
              </a:tblGrid>
              <a:tr h="21087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(</a:t>
                      </a:r>
                      <a:r>
                        <a:rPr lang="en-US" sz="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</a:t>
                      </a: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Power Loss(KW)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 Power Loss(KVAR)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288304580"/>
                  </a:ext>
                </a:extLst>
              </a:tr>
              <a:tr h="1089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169155616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0.994313148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25.98540153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29.81931323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82801133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0.986543414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35.12130338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40.30313502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05011327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0.982950887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16.16423758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18.54912509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419913973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0.982617885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0.035539319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0.021849279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06495334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0.982361875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0.018216972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0.011199643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3522775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0.976623293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27.15561829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31.16218492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812646263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0.976233884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0.121884953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0.139867979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2968683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0.976163065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0.013301777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0.015264334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5093095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0.976077885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0.005333521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0.006120434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48955751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0.973325205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4.31250971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2.651295197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7494282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0.970971121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2.739771982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1.684389088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888470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0.969435339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1.676767618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1.030862823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1855009519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0.969386135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0.003557572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0.002187166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1148361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0.966985927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2.497482506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1.535431528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254534790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0.966012486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0.851490205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0.523489115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784172241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0.965058247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0.138725945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0.08528756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9895007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0.964397768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0.048029566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0.029528178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907111879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0.964905768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0.706216649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0.810412548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212395910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0.964684293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0.008051787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0.004950172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90657564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0.963651534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0.681071554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0.781557521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766780205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0.962876956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0.371414576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0.426213448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959106246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0.962129183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0.382401834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0.235097475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4031208728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0.961017212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23-24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0.32530236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0.199993192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128261567"/>
                  </a:ext>
                </a:extLst>
              </a:tr>
              <a:tr h="2179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0.960272808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0.163405398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0.100460283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347" marR="38347" marT="0" marB="0"/>
                </a:tc>
                <a:extLst>
                  <a:ext uri="{0D108BD9-81ED-4DB2-BD59-A6C34878D82A}">
                    <a16:rowId xmlns:a16="http://schemas.microsoft.com/office/drawing/2014/main" val="36363135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1F48F3-05AE-D89E-E19E-84047768BCEC}"/>
              </a:ext>
            </a:extLst>
          </p:cNvPr>
          <p:cNvGraphicFramePr>
            <a:graphicFrameLocks noGrp="1"/>
          </p:cNvGraphicFramePr>
          <p:nvPr/>
        </p:nvGraphicFramePr>
        <p:xfrm>
          <a:off x="3824556" y="1142999"/>
          <a:ext cx="3432243" cy="555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058">
                  <a:extLst>
                    <a:ext uri="{9D8B030D-6E8A-4147-A177-3AD203B41FA5}">
                      <a16:colId xmlns:a16="http://schemas.microsoft.com/office/drawing/2014/main" val="2308778275"/>
                    </a:ext>
                  </a:extLst>
                </a:gridCol>
                <a:gridCol w="632386">
                  <a:extLst>
                    <a:ext uri="{9D8B030D-6E8A-4147-A177-3AD203B41FA5}">
                      <a16:colId xmlns:a16="http://schemas.microsoft.com/office/drawing/2014/main" val="2853941390"/>
                    </a:ext>
                  </a:extLst>
                </a:gridCol>
                <a:gridCol w="327165">
                  <a:extLst>
                    <a:ext uri="{9D8B030D-6E8A-4147-A177-3AD203B41FA5}">
                      <a16:colId xmlns:a16="http://schemas.microsoft.com/office/drawing/2014/main" val="4214766125"/>
                    </a:ext>
                  </a:extLst>
                </a:gridCol>
                <a:gridCol w="968779">
                  <a:extLst>
                    <a:ext uri="{9D8B030D-6E8A-4147-A177-3AD203B41FA5}">
                      <a16:colId xmlns:a16="http://schemas.microsoft.com/office/drawing/2014/main" val="1283152222"/>
                    </a:ext>
                  </a:extLst>
                </a:gridCol>
                <a:gridCol w="1134855">
                  <a:extLst>
                    <a:ext uri="{9D8B030D-6E8A-4147-A177-3AD203B41FA5}">
                      <a16:colId xmlns:a16="http://schemas.microsoft.com/office/drawing/2014/main" val="935550443"/>
                    </a:ext>
                  </a:extLst>
                </a:gridCol>
              </a:tblGrid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0.95999463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0.010855688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0.004108394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69368404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0.959494598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0.121578347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0.046011989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134089370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0.95918261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0.036559866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0.013836281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02419009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0.958897404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0.011142728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0.004217026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51625606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0.955846744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29-30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8.710958792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9.99618222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35597688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0.951252375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12.84529369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14.74050096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59014356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0.947446504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31-32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10.41370752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11.95015617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797391484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0.944042486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32-33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9.106792226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10.45041731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77341878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0.943709067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33-34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0.06603901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0.07578247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38619999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0.94350606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34-35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0.020110158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0.023077231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83716731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0.94341839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0.002895373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0.00332256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23753866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0.940436875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33-37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8.948138897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10.26835611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71144247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0.935785205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37-38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10.94908656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12.56452556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67276918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0.928418329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38-39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16.89773465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19.39084304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63327491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0.922072188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39-40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14.39158268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16.51493095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67849021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0.920273036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1.893130829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2.172445214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993420514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0.919357118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41-42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0.90099725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1.033931271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245913071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0.918155344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42-43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1.141147237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1.309513222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755361077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0.917203796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43-44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0.09767931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0.036967268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98126689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0.916706085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44-45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0.030662629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0.011604439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48929795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0.916558504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0.003031051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0.001147118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85719781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0.915902638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43-47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1.944711275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2.23163589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565192219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0.914006525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47-48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1.572383353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1.804374339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2727211175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0.91174654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48-49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1.79687188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2.061984125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1142873448"/>
                  </a:ext>
                </a:extLst>
              </a:tr>
              <a:tr h="2222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0.910367051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49-50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0.611116283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0.701280981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2" marR="39162" marT="0" marB="0"/>
                </a:tc>
                <a:extLst>
                  <a:ext uri="{0D108BD9-81ED-4DB2-BD59-A6C34878D82A}">
                    <a16:rowId xmlns:a16="http://schemas.microsoft.com/office/drawing/2014/main" val="347033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67F704-8436-D5DA-BF17-860CAA37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2266"/>
              </p:ext>
            </p:extLst>
          </p:nvPr>
        </p:nvGraphicFramePr>
        <p:xfrm>
          <a:off x="7376160" y="1155700"/>
          <a:ext cx="3766864" cy="5468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8601513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33796541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36501680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6214679"/>
                    </a:ext>
                  </a:extLst>
                </a:gridCol>
                <a:gridCol w="840784">
                  <a:extLst>
                    <a:ext uri="{9D8B030D-6E8A-4147-A177-3AD203B41FA5}">
                      <a16:colId xmlns:a16="http://schemas.microsoft.com/office/drawing/2014/main" val="2157326719"/>
                    </a:ext>
                  </a:extLst>
                </a:gridCol>
              </a:tblGrid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0.909612124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0.174337775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0.200059742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06490449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0.908294913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51-52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0.246607544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0.093329972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824762307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0.907072223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52-53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0.178155637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0.067423974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62546217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0.905924804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53-54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0.119489368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0.045221404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11814497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0.905518884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54-55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0.016905176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0.006397856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5524406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0.90526275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54-56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0.04137339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0.015657985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505361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0.905072053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56-57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0.003972961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0.001503589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14061996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0.919032137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40-58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3.711482937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4.25907878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777449508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0.914356977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58-59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5.993611825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3.684822832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926793245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0.908681704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59-60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6.393444671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3.930636749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275486956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0.901386576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7.937571636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4.879953199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63971788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0.900804347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61-62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0.04874443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0.018447596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844097124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0.900399541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62-63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0.016949278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0.006414547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077392305"/>
                  </a:ext>
                </a:extLst>
              </a:tr>
              <a:tr h="2303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0.895738511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61-64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5.252013787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3.22889451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55826318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0.89122954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64-65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4.105217855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2.523853884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83153421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0.888738105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65-66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2.068583638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1.271748061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968215283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0.883913519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66-67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3.812577377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2.343940945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607172712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0.880336771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67-68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2.536859384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1.559640106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028853106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0.877560601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68-69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1.856311186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1.141244719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49017171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0.873831146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69-70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2.41826034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1.486726398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156779826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0.870953993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70-71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1.628862987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1.001411453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3634398040"/>
                  </a:ext>
                </a:extLst>
              </a:tr>
              <a:tr h="24328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0.867303993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71-72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1.916012357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1.177948504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2559692468"/>
                  </a:ext>
                </a:extLst>
              </a:tr>
              <a:tr h="1292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272.5285894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280.4847242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3" marR="43453" marT="0" marB="0"/>
                </a:tc>
                <a:extLst>
                  <a:ext uri="{0D108BD9-81ED-4DB2-BD59-A6C34878D82A}">
                    <a16:rowId xmlns:a16="http://schemas.microsoft.com/office/drawing/2014/main" val="49820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2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81036"/>
            <a:ext cx="11978318" cy="584622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AAB2E-56B4-7928-5970-F8111BFC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433"/>
            <a:ext cx="6083300" cy="4758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6979C-8B83-3DFC-D1D5-931EC36EF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139433"/>
            <a:ext cx="6692900" cy="47585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8795D6-AF5A-3D9E-2273-C8D746FE4759}"/>
              </a:ext>
            </a:extLst>
          </p:cNvPr>
          <p:cNvSpPr/>
          <p:nvPr/>
        </p:nvSpPr>
        <p:spPr>
          <a:xfrm>
            <a:off x="838200" y="6010835"/>
            <a:ext cx="4083424" cy="65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 : Active Power Loss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FBEF2C-2A35-C7C8-18F4-F7780CEA819F}"/>
              </a:ext>
            </a:extLst>
          </p:cNvPr>
          <p:cNvSpPr/>
          <p:nvPr/>
        </p:nvSpPr>
        <p:spPr>
          <a:xfrm>
            <a:off x="6439761" y="5965395"/>
            <a:ext cx="4083424" cy="658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 : Reactive Power Loss</a:t>
            </a:r>
          </a:p>
        </p:txBody>
      </p:sp>
    </p:spTree>
    <p:extLst>
      <p:ext uri="{BB962C8B-B14F-4D97-AF65-F5344CB8AC3E}">
        <p14:creationId xmlns:p14="http://schemas.microsoft.com/office/powerpoint/2010/main" val="35454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1322998" cy="5846223"/>
          </a:xfrm>
        </p:spPr>
        <p:txBody>
          <a:bodyPr/>
          <a:lstStyle/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75819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en-US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</a:t>
            </a:r>
            <a:r>
              <a:rPr lang="en-US" b="1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Calculation for each bus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SzPts val="1200"/>
              <a:buNone/>
              <a:tabLst>
                <a:tab pos="758190" algn="l"/>
              </a:tabLst>
            </a:pPr>
            <a:endParaRPr lang="en-US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200"/>
              <a:buFont typeface="Wingdings" panose="05000000000000000000" pitchFamily="2" charset="2"/>
              <a:buChar char="Ø"/>
              <a:tabLst>
                <a:tab pos="758190" algn="l"/>
              </a:tabLst>
            </a:pP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VSI is highest at bus 72 which is of value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0.0014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15</a:t>
            </a:fld>
            <a:endParaRPr lang="en-US"/>
          </a:p>
        </p:txBody>
      </p:sp>
      <p:pic>
        <p:nvPicPr>
          <p:cNvPr id="6" name="Image 14">
            <a:extLst>
              <a:ext uri="{FF2B5EF4-FFF2-40B4-BE49-F238E27FC236}">
                <a16:creationId xmlns:a16="http://schemas.microsoft.com/office/drawing/2014/main" id="{465E1B62-8376-AE6D-09AD-E94EC053BDE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2840" y="1777999"/>
            <a:ext cx="7183120" cy="45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1322998" cy="5846223"/>
          </a:xfrm>
        </p:spPr>
        <p:txBody>
          <a:bodyPr/>
          <a:lstStyle/>
          <a:p>
            <a:pPr marL="31750" marR="71755" indent="0">
              <a:spcBef>
                <a:spcPts val="117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4.Total</a:t>
            </a:r>
            <a:r>
              <a:rPr lang="en-US" sz="24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</a:t>
            </a:r>
            <a:r>
              <a:rPr lang="en-US" sz="2400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24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en-US" sz="24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2400" b="1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Incremental</a:t>
            </a:r>
            <a:r>
              <a:rPr lang="en-US" sz="24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Sizes</a:t>
            </a:r>
            <a:r>
              <a:rPr lang="en-US" sz="24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D-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STATCOM</a:t>
            </a:r>
          </a:p>
          <a:p>
            <a:pPr lvl="1">
              <a:spcBef>
                <a:spcPts val="0"/>
              </a:spcBef>
              <a:buSzPts val="1200"/>
              <a:buFont typeface="Wingdings" panose="05000000000000000000" pitchFamily="2" charset="2"/>
              <a:buChar char="Ø"/>
              <a:tabLst>
                <a:tab pos="758190" algn="l"/>
              </a:tabLst>
            </a:pPr>
            <a:endParaRPr lang="en-US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16</a:t>
            </a:fld>
            <a:endParaRPr lang="en-US"/>
          </a:p>
        </p:txBody>
      </p:sp>
      <p:pic>
        <p:nvPicPr>
          <p:cNvPr id="2" name="Image 15">
            <a:extLst>
              <a:ext uri="{FF2B5EF4-FFF2-40B4-BE49-F238E27FC236}">
                <a16:creationId xmlns:a16="http://schemas.microsoft.com/office/drawing/2014/main" id="{542435DE-4890-C441-2BCB-0D5DBC93114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000" y="1483360"/>
            <a:ext cx="8321039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FFB-5BC2-7E41-8D0E-05DA98FD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1322998" cy="5846223"/>
          </a:xfrm>
        </p:spPr>
        <p:txBody>
          <a:bodyPr/>
          <a:lstStyle/>
          <a:p>
            <a:pPr marL="675005" marR="751205" inden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5.Voltage profile Comparison between base case and after D-STATCOM placement at bus 72 of size 200kvar</a:t>
            </a:r>
          </a:p>
          <a:p>
            <a:pPr lvl="1">
              <a:spcBef>
                <a:spcPts val="0"/>
              </a:spcBef>
              <a:buSzPts val="1200"/>
              <a:buFont typeface="Wingdings" panose="05000000000000000000" pitchFamily="2" charset="2"/>
              <a:buChar char="Ø"/>
              <a:tabLst>
                <a:tab pos="758190" algn="l"/>
              </a:tabLst>
            </a:pPr>
            <a:endParaRPr lang="en-US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429A-4125-87F4-E9F8-A6F86126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CF16-FA48-F5F7-C881-17C07F7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17</a:t>
            </a:fld>
            <a:endParaRPr lang="en-US"/>
          </a:p>
        </p:txBody>
      </p:sp>
      <p:pic>
        <p:nvPicPr>
          <p:cNvPr id="6" name="Image 16">
            <a:extLst>
              <a:ext uri="{FF2B5EF4-FFF2-40B4-BE49-F238E27FC236}">
                <a16:creationId xmlns:a16="http://schemas.microsoft.com/office/drawing/2014/main" id="{3F42A219-E0E4-6713-48D0-A0DA05E9962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640" y="1635760"/>
            <a:ext cx="7975600" cy="45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C4F7-3B89-C467-E7B0-DB5A4DAE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17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F1F3-78C7-7908-2B74-8C66271F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5685"/>
            <a:ext cx="11010089" cy="4951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load flow analysis, voltage stability index analysis, and variational techniques were employed in this 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200kvar size of D- STATCOM was placed at Bus-72 for the reactive power compensation and eventually voltage profile improvement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corresponding line loss was found to be 244.68kW which is an improvement of 10.21 % than the base case scenario (272.528 kW)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87E-FF5B-3895-057D-90001274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F89D9-3CEB-91A4-B903-C3ECE70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C4F7-3B89-C467-E7B0-DB5A4DAE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17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F1F3-78C7-7908-2B74-8C66271F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5685"/>
            <a:ext cx="11233827" cy="4951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 profile still couldn’t</a:t>
            </a:r>
            <a:r>
              <a:rPr lang="en-US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 the voltage regulation standards  so it recommended to incorporate the optimization algorithm for finding the size and location as they are corelated parameter for optimal sizing and placement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87E-FF5B-3895-057D-90001274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F89D9-3CEB-91A4-B903-C3ECE70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5C25-C0F3-46F5-A7EF-A71C30EC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574"/>
            <a:ext cx="9144000" cy="96303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D1B0E-86E2-4972-B016-473A67F2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11" y="1692613"/>
            <a:ext cx="9257489" cy="476655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2FB5-1B65-41FD-A4C5-88EB505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6D3C-5026-4001-9A60-44B7FCDEA5D9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1665-E06D-48E7-9613-4C6FCA0A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F14D-A5EE-FE2A-812D-A111A54B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0860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AE4-1D72-9B1D-6AC2-F250AE2E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128"/>
            <a:ext cx="10515600" cy="5331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 Data of </a:t>
            </a:r>
            <a:r>
              <a:rPr lang="en-US" dirty="0" err="1"/>
              <a:t>Begnas</a:t>
            </a:r>
            <a:r>
              <a:rPr lang="en-US" dirty="0"/>
              <a:t> Feeder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8927-1B5E-93D5-E306-06C1D9FC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F9FD4-D899-A091-305A-0C05D569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D8C7D-ACC3-F2B0-35DE-40176F9B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46"/>
            <a:ext cx="4307609" cy="518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FC065-2E0B-66D2-EB10-6C7C6228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09" y="1024515"/>
            <a:ext cx="4546600" cy="55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9569-1AD7-D683-40F5-C692FB5AE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4"/>
            <a:ext cx="11958320" cy="68332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Line Data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219E-9C05-4EC7-1B57-B8E836A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0A21D-C402-A5A7-31EE-8A178B4F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440ED-8ED7-C641-F6A3-688B469B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6" y="581890"/>
            <a:ext cx="4412899" cy="5774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6A6D6-CAED-C0C8-D14D-DBF4F9C4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32" y="1431924"/>
            <a:ext cx="4037013" cy="492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4B1FE-DCAF-BE5B-3781-D07C2ECF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32" y="391390"/>
            <a:ext cx="4037013" cy="10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8658-04F6-4C24-B6AA-10BD3F79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8475"/>
            <a:ext cx="9144000" cy="57704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REFERENECES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5C26-7295-4E57-BC7F-48E28A20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7FC-D0A8-43CB-92EF-D10E03C04598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F822-C0F0-41ED-B600-72BAEDCB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22</a:t>
            </a:fld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8472EB1-4724-EAA0-71D6-DCA03A92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5522"/>
            <a:ext cx="9144000" cy="5450828"/>
          </a:xfrm>
        </p:spPr>
        <p:txBody>
          <a:bodyPr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Subbarami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Reddy1, V Usha Reddy2, "Optimal Placement of D-STATCOM in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Fuzzy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Penguins Search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Innovative</a:t>
            </a:r>
            <a:r>
              <a:rPr lang="en-US" sz="1800" i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i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electrical,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electronics,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instrumentation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Vols. Vol. 3,, no. Issue 11, pp. 102-106, November 2015.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[2.]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Gebreyes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"Studies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substations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static var compensators,"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Addis Ababa institute of technology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Addis Ababa, 2019.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[3.]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T.Taye,"Improvement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Distribution Feeder Loss and Voltage Profile (Case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Study:Bella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Substation Distribution Feeder),"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Addis Ababa university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Addis Ababa, Ethiopia, October, 2019“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[4.] S M Suhail Hussain, "An Analytical Approach for Optimal Location of D- STATCOM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Radial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System,"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msubbaramiah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Mahboobnagar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December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2018..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 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Bonyadi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R.;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Michalewicz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 (2017). "Particle swarm optimization for single objective continuous space problems: a review". Evolutionary Computation." (n.d.).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[6]."Optimal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placement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DG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DSTATCOM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reduction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improvement."</a:t>
            </a:r>
            <a:r>
              <a:rPr lang="en-US" sz="1800" spc="-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(n.d.).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[7]."Whale optimization algorithm for optimal sizing of renewable resources for loss reduction in distribution systems." (n.d.).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5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500FE-8D80-44A8-B2F5-F87E220AF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140" y="537206"/>
            <a:ext cx="9246870" cy="6103623"/>
          </a:xfrm>
        </p:spPr>
        <p:txBody>
          <a:bodyPr>
            <a:norm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8]. "I.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Djilani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Kobibi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Hadjeri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Djehaf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."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“Study</a:t>
            </a:r>
            <a:r>
              <a:rPr lang="en-US" sz="2000" i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i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UPFC</a:t>
            </a:r>
            <a:r>
              <a:rPr lang="en-US" sz="20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</a:t>
            </a:r>
            <a:r>
              <a:rPr lang="en-US" sz="20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</a:t>
            </a:r>
            <a:r>
              <a:rPr lang="en-US" sz="20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Considering</a:t>
            </a:r>
            <a:r>
              <a:rPr lang="en-US" sz="2000" i="1" spc="-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en-US" sz="20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Reduction</a:t>
            </a:r>
            <a:r>
              <a:rPr lang="en-US" sz="20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</a:t>
            </a:r>
            <a:r>
              <a:rPr lang="en-US" sz="20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</a:t>
            </a:r>
            <a:r>
              <a:rPr lang="en-US" sz="2000" i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</a:t>
            </a:r>
            <a:r>
              <a:rPr lang="en-US" sz="2000" i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i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20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i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(n.d.).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Leonardo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Sciences. Issue.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[9]. Gupta AR, Kumar A (2015) Energy savings using D-STATCOM placement in radial distribution system. Procedia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Sci70:558–564.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 Gupta, A.R.; Jain,  A.; Kumar, A.  Optimal D-STATCOM placement in radial distribution system based on power loss  index approach.  In Proceedings of the  2015  International  Conference  on  Energy,  Power  and Environment: Towards Sustainable Growth (ICEPE), Shillong, India, 12–13 June 2015; pp. 1–5.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80645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749300" algn="l"/>
              </a:tabLs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917A86-7550-483D-9349-6143D7F9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C49A-5FAA-443C-9460-5FD7FF5BBC12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1E0BA-FAD4-4CC4-939D-7E75F7F8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7792B3-95F2-44DA-82D8-CC03FC3A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99" y="763480"/>
            <a:ext cx="9673701" cy="44943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072C-1650-4710-8C63-3CDC18CB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6C49-AD12-4BFC-AA17-2AD47C691A09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75FBE-79B5-41E1-94FA-43AF7D6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F54E-F02E-4588-8C1F-EC95ABEE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639"/>
            <a:ext cx="9144000" cy="61255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C5E44-D580-4387-AE66-4E17849D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62" y="1251751"/>
            <a:ext cx="11336785" cy="550415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System has much garnered much attention due to significant role in power quality and planning.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 persisting in the system include voltage sag, voltage instability and voltage fluctuations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problems encountered in the system lead to increase in losses, slow response time and decrease in power flow.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ways of resolving these issues and maintaining the voltages within stability limit in distribution system : By using shunt capacitor and series voltage regulator , but has certain limitations like that of delayed time response, inability of generation of continuous reactive power, present of oscillations in inductive circuit,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these issues , FACTS devices like D-STATCOM, UPQC are extensively being used for low voltage distribution, improvement of power quality and reliability in power system.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D-STATCOM is a shunt connected VSC which has several advantages to its merit – such as low harmonic distortion, small in size, reduced losses , automated working, continuous operation, etc.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devices need to be placed in optimal position to serve the required purpose.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8993-244A-43BC-8B24-932F9A15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C9F2-B5F7-430F-95D2-48AAA191C9CF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B7AC-5B34-4369-AA6E-BF3DBBCF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4C7E-2575-BF85-C629-72190C25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E53-FCD6-A315-4507-46B02482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412240"/>
            <a:ext cx="11643360" cy="47647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Maintaining the optimal voltage profile and minimizing losses in the distribution network remain formidable obstacles 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search paper’s problem statement focuses on solving problems with reactive power management, improving voltage profiles, and lowering power losses in radial distribution system.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It draws attention to the drawbacks of employing capacitors for reactive power adjustment, including their propensity to cause oscillations and reliance on system voltage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a substitute, the study suggests using D-STATCOM , a static compensator based on a shunt-connected VSC.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In order to improve the effectiveness and efficiency of radial distribution networks, the study intends to identify the ideal placement and size of D-STATCOM utilizing voltage stability index ( VSI ) followed by size calculation through a variational technique 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A42D-C4C8-56D6-1391-C4C2F45D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2BEC7-0698-B7F6-0A3D-C212D883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0169-3D2E-4036-8439-B3762AA8F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770"/>
            <a:ext cx="9144000" cy="77571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EB2-E50D-40D1-A37C-5DFDAED0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441" y="1228984"/>
            <a:ext cx="11846559" cy="52530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study the performance analysis of the placement and sizing of D-STATCOM in Radial distribution network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Feeder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Lekhnath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Pokhara.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base case load flow and observe the voltage profile and power loss of standard IEEE 33 Test bus and then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Radial Feeder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Lekhnath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Backward Forward sweep algorithm in MATLAB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sizing and the best candidate bus for the placement of D-STATCOM using VSI approach and variational technique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Radial Feeder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analyze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compare the power losses before and after the placement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D-STATCOM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Begnas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Feeder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025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5207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73025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520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73025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5207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u="sn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0291-9662-4A95-AB37-331B9119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0D88-724E-4F69-837C-970F445C8EA1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C0C1-C589-4D2A-B512-7D5073E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B00-B4E2-41FF-8518-CE4C86298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985"/>
            <a:ext cx="9144000" cy="5504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411A81-B714-4F5E-ACAA-5111E86129D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6080" y="914400"/>
                <a:ext cx="11450320" cy="6871855"/>
              </a:xfrm>
            </p:spPr>
            <p:txBody>
              <a:bodyPr>
                <a:noAutofit/>
              </a:bodyPr>
              <a:lstStyle/>
              <a:p>
                <a:pPr marL="341313" marR="0" lvl="2" indent="-231775" algn="l" fontAlgn="base">
                  <a:spcBef>
                    <a:spcPts val="200"/>
                  </a:spcBef>
                  <a:spcAft>
                    <a:spcPts val="0"/>
                  </a:spcAft>
                </a:pPr>
                <a:endParaRPr lang="en-US" sz="2400" b="1" kern="0" dirty="0">
                  <a:solidFill>
                    <a:srgbClr val="243F60"/>
                  </a:solidFill>
                  <a:effectLst>
                    <a:glow>
                      <a:srgbClr val="000000"/>
                    </a:glow>
                    <a:outerShdw sx="0" sy="0">
                      <a:srgbClr val="000000"/>
                    </a:outerShdw>
                    <a:reflection stA="0" endPos="0" fadeDir="0" sx="0" sy="0"/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1313" lvl="2" indent="-231775" algn="l" fontAlgn="base">
                  <a:spcBef>
                    <a:spcPts val="200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Optimal Location of D-STATCOM</a:t>
                </a:r>
              </a:p>
              <a:p>
                <a:pPr marL="341313" marR="0" lvl="2" indent="-231775" algn="l" fontAlgn="base">
                  <a:spcBef>
                    <a:spcPts val="200"/>
                  </a:spcBef>
                  <a:spcAft>
                    <a:spcPts val="0"/>
                  </a:spcAft>
                </a:pPr>
                <a:endParaRPr lang="en-US" sz="2400" b="1" u="none" strike="noStrike" kern="0" spc="0" dirty="0">
                  <a:ln>
                    <a:noFill/>
                  </a:ln>
                  <a:solidFill>
                    <a:srgbClr val="243F60"/>
                  </a:solidFill>
                  <a:effectLst>
                    <a:glow>
                      <a:srgbClr val="000000"/>
                    </a:glow>
                    <a:outerShdw sx="0" sy="0">
                      <a:srgbClr val="000000"/>
                    </a:outerShdw>
                    <a:reflection stA="0" endPos="0" fadeDir="0" sx="0" sy="0"/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1313" marR="0" lvl="2" indent="-231775" algn="l" fontAlgn="base"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2400" b="1" u="none" strike="noStrike" kern="0" spc="0" dirty="0">
                    <a:ln>
                      <a:noFill/>
                    </a:ln>
                    <a:solidFill>
                      <a:srgbClr val="243F60"/>
                    </a:solidFill>
                    <a:effectLst>
                      <a:glow>
                        <a:srgbClr val="000000"/>
                      </a:glow>
                      <a:outerShdw sx="0" sy="0">
                        <a:srgbClr val="000000"/>
                      </a:outerShdw>
                      <a:reflection stA="0" endPos="0" fadeDir="0" sx="0" sy="0"/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Voltage Stability Index for finding optimal location of D-STATCOM</a:t>
                </a:r>
              </a:p>
              <a:p>
                <a:pPr marL="341313" marR="0" lvl="2" indent="-231775" algn="l" fontAlgn="base">
                  <a:spcBef>
                    <a:spcPts val="200"/>
                  </a:spcBef>
                  <a:spcAft>
                    <a:spcPts val="0"/>
                  </a:spcAft>
                </a:pPr>
                <a:endParaRPr lang="en-US" sz="2400" b="1" u="none" strike="noStrike" kern="0" spc="0" dirty="0">
                  <a:ln>
                    <a:noFill/>
                  </a:ln>
                  <a:solidFill>
                    <a:srgbClr val="243F60"/>
                  </a:solidFill>
                  <a:effectLst>
                    <a:glow>
                      <a:srgbClr val="000000"/>
                    </a:glow>
                    <a:outerShdw sx="0" sy="0">
                      <a:srgbClr val="000000"/>
                    </a:outerShdw>
                    <a:reflection stA="0" endPos="0" fadeDir="0" sx="0" sy="0"/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1: Read the radial distribution system line data and bus data.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2: Perform the load flow to calculate voltages for all the buses and power losses for all 	branches.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3: Calculate VSI for all the buses using equation 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VSI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𝑅𝑚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sending end voltage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receiving end voltage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branch resistance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4: Select the candidate bus with highest value of stability index.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5: Stop.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411A81-B714-4F5E-ACAA-5111E8612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6080" y="914400"/>
                <a:ext cx="11450320" cy="6871855"/>
              </a:xfrm>
              <a:blipFill>
                <a:blip r:embed="rId2"/>
                <a:stretch>
                  <a:fillRect l="-798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6685-EE07-461F-8266-45B9C88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AF1-0B7D-47CD-A67E-B4D9413B8972}" type="datetime2">
              <a:rPr lang="en-GB" smtClean="0"/>
              <a:t>Monday, 16 September 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5AB89-B9BA-4640-A639-9C02AE61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73A9-BF3D-BDDB-A71F-910549B4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411"/>
            <a:ext cx="10515600" cy="4863552"/>
          </a:xfrm>
        </p:spPr>
        <p:txBody>
          <a:bodyPr>
            <a:normAutofit/>
          </a:bodyPr>
          <a:lstStyle/>
          <a:p>
            <a:pPr marL="109538" marR="0" lvl="2" indent="0" algn="just" fontAlgn="base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243F6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2.Optimal size calculation by variational technique</a:t>
            </a:r>
          </a:p>
          <a:p>
            <a:pPr marL="109538" marR="0" lvl="2" indent="0" algn="just" fontAlgn="base">
              <a:spcBef>
                <a:spcPts val="200"/>
              </a:spcBef>
              <a:spcAft>
                <a:spcPts val="0"/>
              </a:spcAft>
              <a:buNone/>
            </a:pPr>
            <a:endParaRPr lang="en-US" sz="2400" b="1" u="none" strike="noStrike" kern="0" spc="0" dirty="0">
              <a:ln>
                <a:noFill/>
              </a:ln>
              <a:solidFill>
                <a:srgbClr val="243F60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Read the line data and bus data and find the candidate bus for D-STATCOM 	placement by  sensitivity method  VSI.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Place the D-STATCOM at candidate bus with size varying in steps of 50 	KVAR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Find the losses after placement of D-STATCOM.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Select the size of D-STATCOM which gives minimum losses.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Stop.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8B-C86F-DEFC-C561-8194D74F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E2010-25A0-2D2C-E937-D08C4347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A08061-3DF7-BEEA-3D31-7A3B3929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5813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27A387-884E-46D0-91AE-78790547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81" y="390617"/>
            <a:ext cx="10884023" cy="63550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484B0-B9A9-478C-A205-0E61321F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524-D86A-4197-A438-CBDD4F046423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4C89-D3BF-4E36-ADC1-0F9840B8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DBD2BD-36C1-330A-10BC-A9F4F4DDA2BF}"/>
              </a:ext>
            </a:extLst>
          </p:cNvPr>
          <p:cNvSpPr/>
          <p:nvPr/>
        </p:nvSpPr>
        <p:spPr>
          <a:xfrm>
            <a:off x="0" y="136526"/>
            <a:ext cx="10312400" cy="3905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FLOW CHART OF PROPOSED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062B4-CE48-00A6-9A5E-55979673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93" y="548586"/>
            <a:ext cx="4940593" cy="61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A0FD-87A4-D0E1-C63E-291F657D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E9E0-0410-4930-9C46-FA7E751FB28E}" type="datetime2">
              <a:rPr lang="en-GB" smtClean="0"/>
              <a:t>Monday, 16 September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05199-C8EC-F56F-15C3-825101DC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138F-25CA-498B-B078-FD246B4EBC52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2CF04-39C9-25A8-1288-2149E9592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5963919" cy="6176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D20B65-F6EB-88BB-FB57-46C9EFD9FA1F}"/>
              </a:ext>
            </a:extLst>
          </p:cNvPr>
          <p:cNvSpPr/>
          <p:nvPr/>
        </p:nvSpPr>
        <p:spPr>
          <a:xfrm>
            <a:off x="3098800" y="6176963"/>
            <a:ext cx="6736080" cy="4168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Flow chart for Load Flow Analysis(Backward forward)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0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2157</Words>
  <Application>Microsoft Office PowerPoint</Application>
  <PresentationFormat>Widescreen</PresentationFormat>
  <Paragraphs>916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Table of Content</vt:lpstr>
      <vt:lpstr>INTRODUCTION</vt:lpstr>
      <vt:lpstr>PROBLEM STATEMENT</vt:lpstr>
      <vt:lpstr>OBJECTIVES</vt:lpstr>
      <vt:lpstr>METHODOLOGY</vt:lpstr>
      <vt:lpstr>METHODOLOGY</vt:lpstr>
      <vt:lpstr>PowerPoint Presentation</vt:lpstr>
      <vt:lpstr>PowerPoint Presentation</vt:lpstr>
      <vt:lpstr>PowerPoint Presentation</vt:lpstr>
      <vt:lpstr>         RESULT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  <vt:lpstr>APPENDIX</vt:lpstr>
      <vt:lpstr>PowerPoint Presentation</vt:lpstr>
      <vt:lpstr>REFERENECES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Basant Raj Tiwari</cp:lastModifiedBy>
  <cp:revision>328</cp:revision>
  <dcterms:created xsi:type="dcterms:W3CDTF">2024-06-18T01:27:42Z</dcterms:created>
  <dcterms:modified xsi:type="dcterms:W3CDTF">2024-09-16T02:48:31Z</dcterms:modified>
</cp:coreProperties>
</file>