
<file path=[Content_Types].xml><?xml version="1.0" encoding="utf-8"?>
<Types xmlns="http://schemas.openxmlformats.org/package/2006/content-types">
  <Default Extension="bin" ContentType="application/vnd.ms-office.activeX"/>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tags/tag1.xml" ContentType="application/vnd.openxmlformats-officedocument.presentationml.tags+xml"/>
  <Override PartName="/ppt/activeX/activeX2.xml" ContentType="application/vnd.ms-office.activeX+xml"/>
  <Override PartName="/ppt/tags/tag2.xml" ContentType="application/vnd.openxmlformats-officedocument.presentationml.tags+xml"/>
  <Override PartName="/ppt/activeX/activeX3.xml" ContentType="application/vnd.ms-office.activeX+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28"/>
  </p:notesMasterIdLst>
  <p:sldIdLst>
    <p:sldId id="262" r:id="rId2"/>
    <p:sldId id="285" r:id="rId3"/>
    <p:sldId id="267" r:id="rId4"/>
    <p:sldId id="257" r:id="rId5"/>
    <p:sldId id="258" r:id="rId6"/>
    <p:sldId id="260" r:id="rId7"/>
    <p:sldId id="268" r:id="rId8"/>
    <p:sldId id="269" r:id="rId9"/>
    <p:sldId id="270" r:id="rId10"/>
    <p:sldId id="271" r:id="rId11"/>
    <p:sldId id="272" r:id="rId12"/>
    <p:sldId id="276" r:id="rId13"/>
    <p:sldId id="277" r:id="rId14"/>
    <p:sldId id="278" r:id="rId15"/>
    <p:sldId id="279" r:id="rId16"/>
    <p:sldId id="286" r:id="rId17"/>
    <p:sldId id="287" r:id="rId18"/>
    <p:sldId id="288" r:id="rId19"/>
    <p:sldId id="280" r:id="rId20"/>
    <p:sldId id="274" r:id="rId21"/>
    <p:sldId id="275" r:id="rId22"/>
    <p:sldId id="281" r:id="rId23"/>
    <p:sldId id="290" r:id="rId24"/>
    <p:sldId id="289" r:id="rId25"/>
    <p:sldId id="261"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9" d="100"/>
          <a:sy n="89" d="100"/>
        </p:scale>
        <p:origin x="1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432A5-BF73-4E48-AB95-40E3DA8C2CE8}" type="datetimeFigureOut">
              <a:rPr lang="en-US" smtClean="0"/>
              <a:t>9/14/2024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38092-83F4-4DD5-8220-B9A6D83DD57E}" type="slidenum">
              <a:rPr lang="en-US" smtClean="0"/>
              <a:t>‹#›</a:t>
            </a:fld>
            <a:endParaRPr lang="en-US"/>
          </a:p>
        </p:txBody>
      </p:sp>
    </p:spTree>
    <p:extLst>
      <p:ext uri="{BB962C8B-B14F-4D97-AF65-F5344CB8AC3E}">
        <p14:creationId xmlns:p14="http://schemas.microsoft.com/office/powerpoint/2010/main" val="85941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B705-8DAE-BC52-6BEE-4A2F8C3382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3D1B04-4CA7-EA5C-0386-050B05B31A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5339DF-3D7D-99DC-1A08-7FDB7118FAF0}"/>
              </a:ext>
            </a:extLst>
          </p:cNvPr>
          <p:cNvSpPr>
            <a:spLocks noGrp="1"/>
          </p:cNvSpPr>
          <p:nvPr>
            <p:ph type="dt" sz="half" idx="10"/>
          </p:nvPr>
        </p:nvSpPr>
        <p:spPr/>
        <p:txBody>
          <a:bodyPr/>
          <a:lstStyle/>
          <a:p>
            <a:fld id="{21FC5AEF-DEC4-4077-85DB-BCF1DB443746}" type="datetime1">
              <a:rPr lang="en-US" smtClean="0"/>
              <a:t>9/14/2024</a:t>
            </a:fld>
            <a:endParaRPr lang="en-US"/>
          </a:p>
        </p:txBody>
      </p:sp>
      <p:sp>
        <p:nvSpPr>
          <p:cNvPr id="5" name="Footer Placeholder 4">
            <a:extLst>
              <a:ext uri="{FF2B5EF4-FFF2-40B4-BE49-F238E27FC236}">
                <a16:creationId xmlns:a16="http://schemas.microsoft.com/office/drawing/2014/main" id="{502E3A99-B91E-C333-B4A9-0D3678661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6710E-E75C-7A22-63E3-36804B6F2BB5}"/>
              </a:ext>
            </a:extLst>
          </p:cNvPr>
          <p:cNvSpPr>
            <a:spLocks noGrp="1"/>
          </p:cNvSpPr>
          <p:nvPr>
            <p:ph type="sldNum" sz="quarter" idx="12"/>
          </p:nvPr>
        </p:nvSpPr>
        <p:spPr/>
        <p:txBody>
          <a:bodyPr/>
          <a:lstStyle/>
          <a:p>
            <a:fld id="{288AC417-6CD0-4387-B0C9-0AAAB2F59DD9}" type="slidenum">
              <a:rPr lang="en-US" smtClean="0"/>
              <a:t>‹#›</a:t>
            </a:fld>
            <a:endParaRPr lang="en-US"/>
          </a:p>
        </p:txBody>
      </p:sp>
    </p:spTree>
    <p:extLst>
      <p:ext uri="{BB962C8B-B14F-4D97-AF65-F5344CB8AC3E}">
        <p14:creationId xmlns:p14="http://schemas.microsoft.com/office/powerpoint/2010/main" val="360124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7016-5856-529D-81DB-CB4E2D233A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3DCD54-0936-D870-6C99-05F0042FFB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2F609-F96F-F311-1F03-888FAA4A83AF}"/>
              </a:ext>
            </a:extLst>
          </p:cNvPr>
          <p:cNvSpPr>
            <a:spLocks noGrp="1"/>
          </p:cNvSpPr>
          <p:nvPr>
            <p:ph type="dt" sz="half" idx="10"/>
          </p:nvPr>
        </p:nvSpPr>
        <p:spPr/>
        <p:txBody>
          <a:bodyPr/>
          <a:lstStyle/>
          <a:p>
            <a:fld id="{DF8AC812-CE84-4561-B790-E7818E588705}" type="datetime1">
              <a:rPr lang="en-US" smtClean="0"/>
              <a:t>9/14/2024</a:t>
            </a:fld>
            <a:endParaRPr lang="en-US"/>
          </a:p>
        </p:txBody>
      </p:sp>
      <p:sp>
        <p:nvSpPr>
          <p:cNvPr id="5" name="Footer Placeholder 4">
            <a:extLst>
              <a:ext uri="{FF2B5EF4-FFF2-40B4-BE49-F238E27FC236}">
                <a16:creationId xmlns:a16="http://schemas.microsoft.com/office/drawing/2014/main" id="{DB4ACC54-78E4-AC14-94AD-5C0F7C795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2D14A-D8F6-052C-6AE6-BCEA60E16BE9}"/>
              </a:ext>
            </a:extLst>
          </p:cNvPr>
          <p:cNvSpPr>
            <a:spLocks noGrp="1"/>
          </p:cNvSpPr>
          <p:nvPr>
            <p:ph type="sldNum" sz="quarter" idx="12"/>
          </p:nvPr>
        </p:nvSpPr>
        <p:spPr/>
        <p:txBody>
          <a:bodyPr/>
          <a:lstStyle/>
          <a:p>
            <a:fld id="{288AC417-6CD0-4387-B0C9-0AAAB2F59DD9}" type="slidenum">
              <a:rPr lang="en-US" smtClean="0"/>
              <a:t>‹#›</a:t>
            </a:fld>
            <a:endParaRPr lang="en-US"/>
          </a:p>
        </p:txBody>
      </p:sp>
    </p:spTree>
    <p:extLst>
      <p:ext uri="{BB962C8B-B14F-4D97-AF65-F5344CB8AC3E}">
        <p14:creationId xmlns:p14="http://schemas.microsoft.com/office/powerpoint/2010/main" val="409878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BE24D-9929-1573-E06E-1535FA5789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429473-291D-EBB7-21CA-BEB440B49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6771A-C0A3-C7EC-7142-8C2AFBEC620A}"/>
              </a:ext>
            </a:extLst>
          </p:cNvPr>
          <p:cNvSpPr>
            <a:spLocks noGrp="1"/>
          </p:cNvSpPr>
          <p:nvPr>
            <p:ph type="dt" sz="half" idx="10"/>
          </p:nvPr>
        </p:nvSpPr>
        <p:spPr/>
        <p:txBody>
          <a:bodyPr/>
          <a:lstStyle/>
          <a:p>
            <a:fld id="{E11863D5-701F-4AF5-A16B-84F77B968438}" type="datetime1">
              <a:rPr lang="en-US" smtClean="0"/>
              <a:t>9/14/2024</a:t>
            </a:fld>
            <a:endParaRPr lang="en-US"/>
          </a:p>
        </p:txBody>
      </p:sp>
      <p:sp>
        <p:nvSpPr>
          <p:cNvPr id="5" name="Footer Placeholder 4">
            <a:extLst>
              <a:ext uri="{FF2B5EF4-FFF2-40B4-BE49-F238E27FC236}">
                <a16:creationId xmlns:a16="http://schemas.microsoft.com/office/drawing/2014/main" id="{2A755DE9-312B-5113-4095-4264A912F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82D2F-846C-6AAD-BF04-2FE0ED258C2C}"/>
              </a:ext>
            </a:extLst>
          </p:cNvPr>
          <p:cNvSpPr>
            <a:spLocks noGrp="1"/>
          </p:cNvSpPr>
          <p:nvPr>
            <p:ph type="sldNum" sz="quarter" idx="12"/>
          </p:nvPr>
        </p:nvSpPr>
        <p:spPr/>
        <p:txBody>
          <a:bodyPr/>
          <a:lstStyle/>
          <a:p>
            <a:fld id="{288AC417-6CD0-4387-B0C9-0AAAB2F59DD9}" type="slidenum">
              <a:rPr lang="en-US" smtClean="0"/>
              <a:t>‹#›</a:t>
            </a:fld>
            <a:endParaRPr lang="en-US"/>
          </a:p>
        </p:txBody>
      </p:sp>
    </p:spTree>
    <p:extLst>
      <p:ext uri="{BB962C8B-B14F-4D97-AF65-F5344CB8AC3E}">
        <p14:creationId xmlns:p14="http://schemas.microsoft.com/office/powerpoint/2010/main" val="310333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025F-2CFB-3F02-D064-556D24F753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B1071E-6F79-D2EC-8040-29C4FA5EB9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BC859-2D33-2496-0686-4BAC9A6EEB3C}"/>
              </a:ext>
            </a:extLst>
          </p:cNvPr>
          <p:cNvSpPr>
            <a:spLocks noGrp="1"/>
          </p:cNvSpPr>
          <p:nvPr>
            <p:ph type="dt" sz="half" idx="10"/>
          </p:nvPr>
        </p:nvSpPr>
        <p:spPr/>
        <p:txBody>
          <a:bodyPr/>
          <a:lstStyle/>
          <a:p>
            <a:fld id="{094CE159-9542-48DF-853E-7A55A0704160}" type="datetime1">
              <a:rPr lang="en-US" smtClean="0"/>
              <a:t>9/14/2024</a:t>
            </a:fld>
            <a:endParaRPr lang="en-US"/>
          </a:p>
        </p:txBody>
      </p:sp>
      <p:sp>
        <p:nvSpPr>
          <p:cNvPr id="5" name="Footer Placeholder 4">
            <a:extLst>
              <a:ext uri="{FF2B5EF4-FFF2-40B4-BE49-F238E27FC236}">
                <a16:creationId xmlns:a16="http://schemas.microsoft.com/office/drawing/2014/main" id="{FDCD1AB7-ED93-01DA-E7A9-B8E41671D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2DF46-D064-D79C-8FFC-A95B96565DA1}"/>
              </a:ext>
            </a:extLst>
          </p:cNvPr>
          <p:cNvSpPr>
            <a:spLocks noGrp="1"/>
          </p:cNvSpPr>
          <p:nvPr>
            <p:ph type="sldNum" sz="quarter" idx="12"/>
          </p:nvPr>
        </p:nvSpPr>
        <p:spPr/>
        <p:txBody>
          <a:bodyPr/>
          <a:lstStyle/>
          <a:p>
            <a:fld id="{288AC417-6CD0-4387-B0C9-0AAAB2F59DD9}" type="slidenum">
              <a:rPr lang="en-US" smtClean="0"/>
              <a:t>‹#›</a:t>
            </a:fld>
            <a:endParaRPr lang="en-US"/>
          </a:p>
        </p:txBody>
      </p:sp>
    </p:spTree>
    <p:extLst>
      <p:ext uri="{BB962C8B-B14F-4D97-AF65-F5344CB8AC3E}">
        <p14:creationId xmlns:p14="http://schemas.microsoft.com/office/powerpoint/2010/main" val="383950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FD1F-62BE-AA91-AB7F-C000DA62D5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7A2E02-B244-F636-0CE1-CCC5E0CBBB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0E6B8F-A78E-4B18-86C6-A9EBD340CAEC}"/>
              </a:ext>
            </a:extLst>
          </p:cNvPr>
          <p:cNvSpPr>
            <a:spLocks noGrp="1"/>
          </p:cNvSpPr>
          <p:nvPr>
            <p:ph type="dt" sz="half" idx="10"/>
          </p:nvPr>
        </p:nvSpPr>
        <p:spPr/>
        <p:txBody>
          <a:bodyPr/>
          <a:lstStyle/>
          <a:p>
            <a:fld id="{2848F4EB-0C50-4196-9025-C233C8AFDC18}" type="datetime1">
              <a:rPr lang="en-US" smtClean="0"/>
              <a:t>9/14/2024</a:t>
            </a:fld>
            <a:endParaRPr lang="en-US"/>
          </a:p>
        </p:txBody>
      </p:sp>
      <p:sp>
        <p:nvSpPr>
          <p:cNvPr id="5" name="Footer Placeholder 4">
            <a:extLst>
              <a:ext uri="{FF2B5EF4-FFF2-40B4-BE49-F238E27FC236}">
                <a16:creationId xmlns:a16="http://schemas.microsoft.com/office/drawing/2014/main" id="{348FF020-A425-9947-806D-4C4D27340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15E56-E463-BDB1-1780-B66F514ACB9E}"/>
              </a:ext>
            </a:extLst>
          </p:cNvPr>
          <p:cNvSpPr>
            <a:spLocks noGrp="1"/>
          </p:cNvSpPr>
          <p:nvPr>
            <p:ph type="sldNum" sz="quarter" idx="12"/>
          </p:nvPr>
        </p:nvSpPr>
        <p:spPr/>
        <p:txBody>
          <a:bodyPr/>
          <a:lstStyle/>
          <a:p>
            <a:fld id="{288AC417-6CD0-4387-B0C9-0AAAB2F59DD9}" type="slidenum">
              <a:rPr lang="en-US" smtClean="0"/>
              <a:t>‹#›</a:t>
            </a:fld>
            <a:endParaRPr lang="en-US"/>
          </a:p>
        </p:txBody>
      </p:sp>
    </p:spTree>
    <p:extLst>
      <p:ext uri="{BB962C8B-B14F-4D97-AF65-F5344CB8AC3E}">
        <p14:creationId xmlns:p14="http://schemas.microsoft.com/office/powerpoint/2010/main" val="170126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8DED-A679-3666-861D-5E2E2C58F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AB58ED-5EFB-0232-9A0B-5353CF100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19EDA7-95E9-8E6B-165F-5B1E1F1F54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9BEBF4-F9D9-43B3-C8DC-CA5D718BFF4F}"/>
              </a:ext>
            </a:extLst>
          </p:cNvPr>
          <p:cNvSpPr>
            <a:spLocks noGrp="1"/>
          </p:cNvSpPr>
          <p:nvPr>
            <p:ph type="dt" sz="half" idx="10"/>
          </p:nvPr>
        </p:nvSpPr>
        <p:spPr/>
        <p:txBody>
          <a:bodyPr/>
          <a:lstStyle/>
          <a:p>
            <a:fld id="{FB65AE22-ADA3-4896-A9DF-BC3D9A718C63}" type="datetime1">
              <a:rPr lang="en-US" smtClean="0"/>
              <a:t>9/14/2024</a:t>
            </a:fld>
            <a:endParaRPr lang="en-US"/>
          </a:p>
        </p:txBody>
      </p:sp>
      <p:sp>
        <p:nvSpPr>
          <p:cNvPr id="6" name="Footer Placeholder 5">
            <a:extLst>
              <a:ext uri="{FF2B5EF4-FFF2-40B4-BE49-F238E27FC236}">
                <a16:creationId xmlns:a16="http://schemas.microsoft.com/office/drawing/2014/main" id="{9A8B01B1-4D50-DAF6-A7DC-06C77FD880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32DED-0097-0A8E-0159-873FC986E1F2}"/>
              </a:ext>
            </a:extLst>
          </p:cNvPr>
          <p:cNvSpPr>
            <a:spLocks noGrp="1"/>
          </p:cNvSpPr>
          <p:nvPr>
            <p:ph type="sldNum" sz="quarter" idx="12"/>
          </p:nvPr>
        </p:nvSpPr>
        <p:spPr/>
        <p:txBody>
          <a:bodyPr/>
          <a:lstStyle/>
          <a:p>
            <a:fld id="{288AC417-6CD0-4387-B0C9-0AAAB2F59DD9}" type="slidenum">
              <a:rPr lang="en-US" smtClean="0"/>
              <a:t>‹#›</a:t>
            </a:fld>
            <a:endParaRPr lang="en-US"/>
          </a:p>
        </p:txBody>
      </p:sp>
    </p:spTree>
    <p:extLst>
      <p:ext uri="{BB962C8B-B14F-4D97-AF65-F5344CB8AC3E}">
        <p14:creationId xmlns:p14="http://schemas.microsoft.com/office/powerpoint/2010/main" val="317790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DDAF-A4B7-FE4C-7BA1-E36EB0D6DE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2C1141-8372-8EFD-492E-D02A65DD4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C3286E-63FC-AFF4-296B-73BC8050E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968A97-FC7E-A324-3FFE-E49B5109E2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F1A10-B259-B05C-38FA-5871E58BB5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AD71B2-C557-C274-0BC0-933880C3B793}"/>
              </a:ext>
            </a:extLst>
          </p:cNvPr>
          <p:cNvSpPr>
            <a:spLocks noGrp="1"/>
          </p:cNvSpPr>
          <p:nvPr>
            <p:ph type="dt" sz="half" idx="10"/>
          </p:nvPr>
        </p:nvSpPr>
        <p:spPr/>
        <p:txBody>
          <a:bodyPr/>
          <a:lstStyle/>
          <a:p>
            <a:fld id="{AA109FDA-5A4A-494D-8E80-73F3880E2083}" type="datetime1">
              <a:rPr lang="en-US" smtClean="0"/>
              <a:t>9/14/2024</a:t>
            </a:fld>
            <a:endParaRPr lang="en-US"/>
          </a:p>
        </p:txBody>
      </p:sp>
      <p:sp>
        <p:nvSpPr>
          <p:cNvPr id="8" name="Footer Placeholder 7">
            <a:extLst>
              <a:ext uri="{FF2B5EF4-FFF2-40B4-BE49-F238E27FC236}">
                <a16:creationId xmlns:a16="http://schemas.microsoft.com/office/drawing/2014/main" id="{5EA4494D-354B-7C30-CBC1-A48EF6CF02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5FE63F-7548-645B-78D9-342464C18649}"/>
              </a:ext>
            </a:extLst>
          </p:cNvPr>
          <p:cNvSpPr>
            <a:spLocks noGrp="1"/>
          </p:cNvSpPr>
          <p:nvPr>
            <p:ph type="sldNum" sz="quarter" idx="12"/>
          </p:nvPr>
        </p:nvSpPr>
        <p:spPr/>
        <p:txBody>
          <a:bodyPr/>
          <a:lstStyle/>
          <a:p>
            <a:fld id="{288AC417-6CD0-4387-B0C9-0AAAB2F59DD9}" type="slidenum">
              <a:rPr lang="en-US" smtClean="0"/>
              <a:t>‹#›</a:t>
            </a:fld>
            <a:endParaRPr lang="en-US"/>
          </a:p>
        </p:txBody>
      </p:sp>
    </p:spTree>
    <p:extLst>
      <p:ext uri="{BB962C8B-B14F-4D97-AF65-F5344CB8AC3E}">
        <p14:creationId xmlns:p14="http://schemas.microsoft.com/office/powerpoint/2010/main" val="1548860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D5D5-A663-9C25-59B9-AACA5E0291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62B8D1-71D3-4545-81A7-6CC8131BE6EB}"/>
              </a:ext>
            </a:extLst>
          </p:cNvPr>
          <p:cNvSpPr>
            <a:spLocks noGrp="1"/>
          </p:cNvSpPr>
          <p:nvPr>
            <p:ph type="dt" sz="half" idx="10"/>
          </p:nvPr>
        </p:nvSpPr>
        <p:spPr/>
        <p:txBody>
          <a:bodyPr/>
          <a:lstStyle/>
          <a:p>
            <a:fld id="{B1E1A821-4994-4993-A883-2DD1EB93D09E}" type="datetime1">
              <a:rPr lang="en-US" smtClean="0"/>
              <a:t>9/14/2024</a:t>
            </a:fld>
            <a:endParaRPr lang="en-US"/>
          </a:p>
        </p:txBody>
      </p:sp>
      <p:sp>
        <p:nvSpPr>
          <p:cNvPr id="4" name="Footer Placeholder 3">
            <a:extLst>
              <a:ext uri="{FF2B5EF4-FFF2-40B4-BE49-F238E27FC236}">
                <a16:creationId xmlns:a16="http://schemas.microsoft.com/office/drawing/2014/main" id="{1B0D48B9-757C-ADFE-7216-DD7153FA41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626605-0DE2-C0B6-D6E4-1B1066147DF9}"/>
              </a:ext>
            </a:extLst>
          </p:cNvPr>
          <p:cNvSpPr>
            <a:spLocks noGrp="1"/>
          </p:cNvSpPr>
          <p:nvPr>
            <p:ph type="sldNum" sz="quarter" idx="12"/>
          </p:nvPr>
        </p:nvSpPr>
        <p:spPr/>
        <p:txBody>
          <a:bodyPr/>
          <a:lstStyle/>
          <a:p>
            <a:fld id="{288AC417-6CD0-4387-B0C9-0AAAB2F59DD9}" type="slidenum">
              <a:rPr lang="en-US" smtClean="0"/>
              <a:t>‹#›</a:t>
            </a:fld>
            <a:endParaRPr lang="en-US"/>
          </a:p>
        </p:txBody>
      </p:sp>
    </p:spTree>
    <p:extLst>
      <p:ext uri="{BB962C8B-B14F-4D97-AF65-F5344CB8AC3E}">
        <p14:creationId xmlns:p14="http://schemas.microsoft.com/office/powerpoint/2010/main" val="191356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DE27F-418E-8DBF-9C6E-06A2219974E4}"/>
              </a:ext>
            </a:extLst>
          </p:cNvPr>
          <p:cNvSpPr>
            <a:spLocks noGrp="1"/>
          </p:cNvSpPr>
          <p:nvPr>
            <p:ph type="dt" sz="half" idx="10"/>
          </p:nvPr>
        </p:nvSpPr>
        <p:spPr/>
        <p:txBody>
          <a:bodyPr/>
          <a:lstStyle/>
          <a:p>
            <a:fld id="{96366379-2E89-48BE-85AB-79A386C80593}" type="datetime1">
              <a:rPr lang="en-US" smtClean="0"/>
              <a:t>9/14/2024</a:t>
            </a:fld>
            <a:endParaRPr lang="en-US"/>
          </a:p>
        </p:txBody>
      </p:sp>
      <p:sp>
        <p:nvSpPr>
          <p:cNvPr id="3" name="Footer Placeholder 2">
            <a:extLst>
              <a:ext uri="{FF2B5EF4-FFF2-40B4-BE49-F238E27FC236}">
                <a16:creationId xmlns:a16="http://schemas.microsoft.com/office/drawing/2014/main" id="{AD6FC2FA-B707-8BB5-3652-F0DFDDE98F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02AD9F-2435-0E78-BD68-3BF2A8FEBD4E}"/>
              </a:ext>
            </a:extLst>
          </p:cNvPr>
          <p:cNvSpPr>
            <a:spLocks noGrp="1"/>
          </p:cNvSpPr>
          <p:nvPr>
            <p:ph type="sldNum" sz="quarter" idx="12"/>
          </p:nvPr>
        </p:nvSpPr>
        <p:spPr/>
        <p:txBody>
          <a:bodyPr/>
          <a:lstStyle/>
          <a:p>
            <a:fld id="{288AC417-6CD0-4387-B0C9-0AAAB2F59DD9}" type="slidenum">
              <a:rPr lang="en-US" smtClean="0"/>
              <a:t>‹#›</a:t>
            </a:fld>
            <a:endParaRPr lang="en-US"/>
          </a:p>
        </p:txBody>
      </p:sp>
    </p:spTree>
    <p:extLst>
      <p:ext uri="{BB962C8B-B14F-4D97-AF65-F5344CB8AC3E}">
        <p14:creationId xmlns:p14="http://schemas.microsoft.com/office/powerpoint/2010/main" val="35243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4A7D-15AC-A800-ACBB-76D76703F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43DCFF-0228-DD0E-34E0-79853145D5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D259C2-6CDD-687B-8F31-723619A36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C6E692-2598-5AD8-59A0-C9272961D4A4}"/>
              </a:ext>
            </a:extLst>
          </p:cNvPr>
          <p:cNvSpPr>
            <a:spLocks noGrp="1"/>
          </p:cNvSpPr>
          <p:nvPr>
            <p:ph type="dt" sz="half" idx="10"/>
          </p:nvPr>
        </p:nvSpPr>
        <p:spPr/>
        <p:txBody>
          <a:bodyPr/>
          <a:lstStyle/>
          <a:p>
            <a:fld id="{BE7FFAFD-3CFF-4F04-BB3E-DAF1D7C3369E}" type="datetime1">
              <a:rPr lang="en-US" smtClean="0"/>
              <a:t>9/14/2024</a:t>
            </a:fld>
            <a:endParaRPr lang="en-US"/>
          </a:p>
        </p:txBody>
      </p:sp>
      <p:sp>
        <p:nvSpPr>
          <p:cNvPr id="6" name="Footer Placeholder 5">
            <a:extLst>
              <a:ext uri="{FF2B5EF4-FFF2-40B4-BE49-F238E27FC236}">
                <a16:creationId xmlns:a16="http://schemas.microsoft.com/office/drawing/2014/main" id="{FB2DF499-050C-9158-87CB-A0FF11A334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ABB398-17E0-6F9A-E373-F7CD3FAC9E80}"/>
              </a:ext>
            </a:extLst>
          </p:cNvPr>
          <p:cNvSpPr>
            <a:spLocks noGrp="1"/>
          </p:cNvSpPr>
          <p:nvPr>
            <p:ph type="sldNum" sz="quarter" idx="12"/>
          </p:nvPr>
        </p:nvSpPr>
        <p:spPr/>
        <p:txBody>
          <a:bodyPr/>
          <a:lstStyle/>
          <a:p>
            <a:fld id="{288AC417-6CD0-4387-B0C9-0AAAB2F59DD9}" type="slidenum">
              <a:rPr lang="en-US" smtClean="0"/>
              <a:t>‹#›</a:t>
            </a:fld>
            <a:endParaRPr lang="en-US"/>
          </a:p>
        </p:txBody>
      </p:sp>
    </p:spTree>
    <p:extLst>
      <p:ext uri="{BB962C8B-B14F-4D97-AF65-F5344CB8AC3E}">
        <p14:creationId xmlns:p14="http://schemas.microsoft.com/office/powerpoint/2010/main" val="365786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D7B2-5032-30EF-A29D-390FB84492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E32816-5CCB-3BD1-DE0F-EA006DEAE7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D5A05C-3B13-C6F6-07BA-5CDC1C09B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5E3E8-5255-EC41-B157-414FFCFA49B8}"/>
              </a:ext>
            </a:extLst>
          </p:cNvPr>
          <p:cNvSpPr>
            <a:spLocks noGrp="1"/>
          </p:cNvSpPr>
          <p:nvPr>
            <p:ph type="dt" sz="half" idx="10"/>
          </p:nvPr>
        </p:nvSpPr>
        <p:spPr/>
        <p:txBody>
          <a:bodyPr/>
          <a:lstStyle/>
          <a:p>
            <a:fld id="{C3DC74B9-6326-4641-98F5-067F96CDEA46}" type="datetime1">
              <a:rPr lang="en-US" smtClean="0"/>
              <a:t>9/14/2024</a:t>
            </a:fld>
            <a:endParaRPr lang="en-US"/>
          </a:p>
        </p:txBody>
      </p:sp>
      <p:sp>
        <p:nvSpPr>
          <p:cNvPr id="6" name="Footer Placeholder 5">
            <a:extLst>
              <a:ext uri="{FF2B5EF4-FFF2-40B4-BE49-F238E27FC236}">
                <a16:creationId xmlns:a16="http://schemas.microsoft.com/office/drawing/2014/main" id="{42630D33-1D73-FFB5-9BD2-288D3415E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5B0D1B-75AC-AB04-BF78-618B3C305152}"/>
              </a:ext>
            </a:extLst>
          </p:cNvPr>
          <p:cNvSpPr>
            <a:spLocks noGrp="1"/>
          </p:cNvSpPr>
          <p:nvPr>
            <p:ph type="sldNum" sz="quarter" idx="12"/>
          </p:nvPr>
        </p:nvSpPr>
        <p:spPr/>
        <p:txBody>
          <a:bodyPr/>
          <a:lstStyle/>
          <a:p>
            <a:fld id="{288AC417-6CD0-4387-B0C9-0AAAB2F59DD9}" type="slidenum">
              <a:rPr lang="en-US" smtClean="0"/>
              <a:t>‹#›</a:t>
            </a:fld>
            <a:endParaRPr lang="en-US"/>
          </a:p>
        </p:txBody>
      </p:sp>
    </p:spTree>
    <p:extLst>
      <p:ext uri="{BB962C8B-B14F-4D97-AF65-F5344CB8AC3E}">
        <p14:creationId xmlns:p14="http://schemas.microsoft.com/office/powerpoint/2010/main" val="4096757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9171C6-0F36-66E7-40AE-11055432FE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191081-7280-007D-60D0-AA2026AEE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B7010-BBD7-8A53-175C-57C8FBA25E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679D2-1E03-433E-9C8F-EAD88225F6C5}" type="datetime1">
              <a:rPr lang="en-US" smtClean="0"/>
              <a:t>9/14/2024</a:t>
            </a:fld>
            <a:endParaRPr lang="en-US"/>
          </a:p>
        </p:txBody>
      </p:sp>
      <p:sp>
        <p:nvSpPr>
          <p:cNvPr id="5" name="Footer Placeholder 4">
            <a:extLst>
              <a:ext uri="{FF2B5EF4-FFF2-40B4-BE49-F238E27FC236}">
                <a16:creationId xmlns:a16="http://schemas.microsoft.com/office/drawing/2014/main" id="{3015F4E9-AE27-059F-B7AD-F66946E5A3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4F6F91-C08C-C6C4-21ED-7625C01B7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AC417-6CD0-4387-B0C9-0AAAB2F59DD9}" type="slidenum">
              <a:rPr lang="en-US" smtClean="0"/>
              <a:t>‹#›</a:t>
            </a:fld>
            <a:endParaRPr lang="en-US"/>
          </a:p>
        </p:txBody>
      </p:sp>
    </p:spTree>
    <p:extLst>
      <p:ext uri="{BB962C8B-B14F-4D97-AF65-F5344CB8AC3E}">
        <p14:creationId xmlns:p14="http://schemas.microsoft.com/office/powerpoint/2010/main" val="378760760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docx"/><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control" Target="../activeX/activeX1.xml"/><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control" Target="../activeX/activeX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control" Target="../activeX/activeX3.xml"/><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basantceline/Islanding-Detection-using-CNN.git"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alpha val="83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01E5E9-EACD-3760-07F9-B117047C832E}"/>
              </a:ext>
            </a:extLst>
          </p:cNvPr>
          <p:cNvSpPr txBox="1">
            <a:spLocks/>
          </p:cNvSpPr>
          <p:nvPr/>
        </p:nvSpPr>
        <p:spPr>
          <a:xfrm>
            <a:off x="218499" y="-120169"/>
            <a:ext cx="11754998" cy="10961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 Presentation in regard to Project Final Defense  </a:t>
            </a:r>
          </a:p>
        </p:txBody>
      </p:sp>
      <p:sp>
        <p:nvSpPr>
          <p:cNvPr id="5" name="TextBox 4">
            <a:extLst>
              <a:ext uri="{FF2B5EF4-FFF2-40B4-BE49-F238E27FC236}">
                <a16:creationId xmlns:a16="http://schemas.microsoft.com/office/drawing/2014/main" id="{A0B24914-163A-07D2-B911-98354A618079}"/>
              </a:ext>
            </a:extLst>
          </p:cNvPr>
          <p:cNvSpPr txBox="1"/>
          <p:nvPr/>
        </p:nvSpPr>
        <p:spPr>
          <a:xfrm>
            <a:off x="573140" y="4076220"/>
            <a:ext cx="5085381" cy="2554545"/>
          </a:xfrm>
          <a:prstGeom prst="rect">
            <a:avLst/>
          </a:prstGeom>
          <a:noFill/>
        </p:spPr>
        <p:txBody>
          <a:bodyPr wrap="square" rtlCol="0">
            <a:spAutoFit/>
          </a:bodyPr>
          <a:lstStyle/>
          <a:p>
            <a:r>
              <a:rPr lang="en-US" sz="4000" b="1" u="sng" dirty="0">
                <a:solidFill>
                  <a:schemeClr val="accent2">
                    <a:lumMod val="75000"/>
                  </a:schemeClr>
                </a:solidFill>
                <a:latin typeface="Times New Roman" panose="02020603050405020304" pitchFamily="18" charset="0"/>
                <a:cs typeface="Times New Roman" panose="02020603050405020304" pitchFamily="18" charset="0"/>
              </a:rPr>
              <a:t>Presented By</a:t>
            </a:r>
            <a:r>
              <a:rPr lang="en-US" sz="4000" b="1" dirty="0">
                <a:solidFill>
                  <a:schemeClr val="accent2">
                    <a:lumMod val="75000"/>
                  </a:schemeClr>
                </a:solidFill>
                <a:latin typeface="Times New Roman" panose="02020603050405020304" pitchFamily="18" charset="0"/>
                <a:cs typeface="Times New Roman" panose="02020603050405020304" pitchFamily="18" charset="0"/>
              </a:rPr>
              <a:t>:</a:t>
            </a:r>
          </a:p>
          <a:p>
            <a:endParaRPr lang="en-US" sz="2400" b="1"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Basant Raj Tiwari</a:t>
            </a:r>
            <a:b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PAS079MSDGE001</a:t>
            </a:r>
          </a:p>
          <a:p>
            <a:endParaRPr lang="en-US" sz="2400" b="1"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2400" b="1" u="sng" dirty="0">
                <a:solidFill>
                  <a:schemeClr val="accent2">
                    <a:lumMod val="75000"/>
                  </a:schemeClr>
                </a:solidFill>
                <a:latin typeface="Times New Roman" panose="02020603050405020304" pitchFamily="18" charset="0"/>
                <a:cs typeface="Times New Roman" panose="02020603050405020304" pitchFamily="18" charset="0"/>
              </a:rPr>
              <a:t>Supervised By</a:t>
            </a:r>
            <a:r>
              <a:rPr lang="en-US" sz="2400" b="1" dirty="0">
                <a:solidFill>
                  <a:schemeClr val="accent2">
                    <a:lumMod val="75000"/>
                  </a:schemeClr>
                </a:solidFill>
                <a:latin typeface="Times New Roman" panose="02020603050405020304" pitchFamily="18" charset="0"/>
                <a:cs typeface="Times New Roman" panose="02020603050405020304" pitchFamily="18" charset="0"/>
              </a:rPr>
              <a:t>: </a:t>
            </a:r>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Er. Sushmita Poudel</a:t>
            </a:r>
          </a:p>
        </p:txBody>
      </p:sp>
      <p:sp>
        <p:nvSpPr>
          <p:cNvPr id="6" name="Slide Number Placeholder 5">
            <a:extLst>
              <a:ext uri="{FF2B5EF4-FFF2-40B4-BE49-F238E27FC236}">
                <a16:creationId xmlns:a16="http://schemas.microsoft.com/office/drawing/2014/main" id="{A94FA25D-7664-4CF7-11D8-205E498FE56E}"/>
              </a:ext>
            </a:extLst>
          </p:cNvPr>
          <p:cNvSpPr>
            <a:spLocks noGrp="1"/>
          </p:cNvSpPr>
          <p:nvPr>
            <p:ph type="sldNum" sz="quarter" idx="12"/>
          </p:nvPr>
        </p:nvSpPr>
        <p:spPr/>
        <p:txBody>
          <a:bodyPr/>
          <a:lstStyle/>
          <a:p>
            <a:fld id="{288AC417-6CD0-4387-B0C9-0AAAB2F59DD9}" type="slidenum">
              <a:rPr lang="en-US" smtClean="0"/>
              <a:t>1</a:t>
            </a:fld>
            <a:endParaRPr lang="en-US"/>
          </a:p>
        </p:txBody>
      </p:sp>
      <p:sp>
        <p:nvSpPr>
          <p:cNvPr id="2" name="Title 1">
            <a:extLst>
              <a:ext uri="{FF2B5EF4-FFF2-40B4-BE49-F238E27FC236}">
                <a16:creationId xmlns:a16="http://schemas.microsoft.com/office/drawing/2014/main" id="{E6B6A223-F0C5-C4E5-825E-97DB80ECE871}"/>
              </a:ext>
            </a:extLst>
          </p:cNvPr>
          <p:cNvSpPr txBox="1">
            <a:spLocks/>
          </p:cNvSpPr>
          <p:nvPr/>
        </p:nvSpPr>
        <p:spPr>
          <a:xfrm>
            <a:off x="1773228" y="1551127"/>
            <a:ext cx="8645541" cy="13463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E2CC8571-5B10-F79F-92AB-8B3DE6589534}"/>
              </a:ext>
            </a:extLst>
          </p:cNvPr>
          <p:cNvSpPr txBox="1">
            <a:spLocks/>
          </p:cNvSpPr>
          <p:nvPr/>
        </p:nvSpPr>
        <p:spPr>
          <a:xfrm>
            <a:off x="0" y="675275"/>
            <a:ext cx="12192000" cy="28115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AN INTELLIGENT DEEP CONVOLUTIONAL NEURAL NETWORKS BASED ISLANDING DETECTION FOR MULTI-DG SYSTEMS</a:t>
            </a:r>
          </a:p>
        </p:txBody>
      </p:sp>
      <p:sp>
        <p:nvSpPr>
          <p:cNvPr id="7" name="TextBox 6">
            <a:extLst>
              <a:ext uri="{FF2B5EF4-FFF2-40B4-BE49-F238E27FC236}">
                <a16:creationId xmlns:a16="http://schemas.microsoft.com/office/drawing/2014/main" id="{C852B1B5-1568-C2D5-884F-F1D11551538B}"/>
              </a:ext>
            </a:extLst>
          </p:cNvPr>
          <p:cNvSpPr txBox="1"/>
          <p:nvPr/>
        </p:nvSpPr>
        <p:spPr>
          <a:xfrm>
            <a:off x="6642686" y="4076220"/>
            <a:ext cx="5549314" cy="2185214"/>
          </a:xfrm>
          <a:prstGeom prst="rect">
            <a:avLst/>
          </a:prstGeom>
          <a:noFill/>
        </p:spPr>
        <p:txBody>
          <a:bodyPr wrap="square" rtlCol="0">
            <a:spAutoFit/>
          </a:bodyPr>
          <a:lstStyle/>
          <a:p>
            <a:r>
              <a:rPr lang="en-US" sz="4000" b="1" u="sng" dirty="0">
                <a:solidFill>
                  <a:schemeClr val="accent2">
                    <a:lumMod val="75000"/>
                  </a:schemeClr>
                </a:solidFill>
                <a:latin typeface="Times New Roman" panose="02020603050405020304" pitchFamily="18" charset="0"/>
                <a:cs typeface="Times New Roman" panose="02020603050405020304" pitchFamily="18" charset="0"/>
              </a:rPr>
              <a:t>Presented At</a:t>
            </a:r>
            <a:r>
              <a:rPr lang="en-US" sz="4000" b="1" dirty="0">
                <a:solidFill>
                  <a:schemeClr val="accent2">
                    <a:lumMod val="75000"/>
                  </a:schemeClr>
                </a:solidFill>
                <a:latin typeface="Times New Roman" panose="02020603050405020304" pitchFamily="18" charset="0"/>
                <a:cs typeface="Times New Roman" panose="02020603050405020304" pitchFamily="18" charset="0"/>
              </a:rPr>
              <a:t>:</a:t>
            </a:r>
          </a:p>
          <a:p>
            <a:endParaRPr lang="en-US" sz="2400" b="1"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Department of Electrical Engineering, </a:t>
            </a:r>
          </a:p>
          <a:p>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MSc in Electrical Engineering in</a:t>
            </a:r>
          </a:p>
          <a:p>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Distributed Generation</a:t>
            </a:r>
          </a:p>
        </p:txBody>
      </p:sp>
    </p:spTree>
    <p:extLst>
      <p:ext uri="{BB962C8B-B14F-4D97-AF65-F5344CB8AC3E}">
        <p14:creationId xmlns:p14="http://schemas.microsoft.com/office/powerpoint/2010/main" val="2736409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E1FD9-AFF4-0472-72E0-73C434C942ED}"/>
              </a:ext>
            </a:extLst>
          </p:cNvPr>
          <p:cNvSpPr>
            <a:spLocks noGrp="1"/>
          </p:cNvSpPr>
          <p:nvPr>
            <p:ph type="sldNum" sz="quarter" idx="12"/>
          </p:nvPr>
        </p:nvSpPr>
        <p:spPr>
          <a:xfrm>
            <a:off x="8642873" y="6367107"/>
            <a:ext cx="2743200" cy="365125"/>
          </a:xfrm>
        </p:spPr>
        <p:txBody>
          <a:bodyPr/>
          <a:lstStyle/>
          <a:p>
            <a:fld id="{288AC417-6CD0-4387-B0C9-0AAAB2F59DD9}" type="slidenum">
              <a:rPr lang="en-US" smtClean="0"/>
              <a:t>10</a:t>
            </a:fld>
            <a:endParaRPr lang="en-US"/>
          </a:p>
        </p:txBody>
      </p:sp>
      <p:pic>
        <p:nvPicPr>
          <p:cNvPr id="6" name="Picture 5">
            <a:extLst>
              <a:ext uri="{FF2B5EF4-FFF2-40B4-BE49-F238E27FC236}">
                <a16:creationId xmlns:a16="http://schemas.microsoft.com/office/drawing/2014/main" id="{C1FE327D-5451-8F94-4485-3A80FEB94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92" y="334674"/>
            <a:ext cx="10036884" cy="6032434"/>
          </a:xfrm>
          <a:prstGeom prst="rect">
            <a:avLst/>
          </a:prstGeom>
        </p:spPr>
      </p:pic>
      <p:sp>
        <p:nvSpPr>
          <p:cNvPr id="2" name="Title 1">
            <a:extLst>
              <a:ext uri="{FF2B5EF4-FFF2-40B4-BE49-F238E27FC236}">
                <a16:creationId xmlns:a16="http://schemas.microsoft.com/office/drawing/2014/main" id="{2FBB90EC-7594-A43B-F3D2-9B72B3342CB6}"/>
              </a:ext>
            </a:extLst>
          </p:cNvPr>
          <p:cNvSpPr>
            <a:spLocks noGrp="1"/>
          </p:cNvSpPr>
          <p:nvPr>
            <p:ph type="ctrTitle"/>
          </p:nvPr>
        </p:nvSpPr>
        <p:spPr>
          <a:xfrm>
            <a:off x="0" y="0"/>
            <a:ext cx="3349127" cy="539827"/>
          </a:xfrm>
        </p:spPr>
        <p:txBody>
          <a:bodyPr>
            <a:normAutofit/>
          </a:bodyPr>
          <a:lstStyle/>
          <a:p>
            <a:r>
              <a:rPr lang="en-US" sz="3200" b="1" u="sng" dirty="0">
                <a:solidFill>
                  <a:srgbClr val="00B0F0"/>
                </a:solidFill>
                <a:latin typeface="Times New Roman" panose="02020603050405020304" pitchFamily="18" charset="0"/>
                <a:cs typeface="Times New Roman" panose="02020603050405020304" pitchFamily="18" charset="0"/>
              </a:rPr>
              <a:t>Continued....</a:t>
            </a:r>
          </a:p>
        </p:txBody>
      </p:sp>
      <p:sp>
        <p:nvSpPr>
          <p:cNvPr id="7" name="TextBox 6">
            <a:extLst>
              <a:ext uri="{FF2B5EF4-FFF2-40B4-BE49-F238E27FC236}">
                <a16:creationId xmlns:a16="http://schemas.microsoft.com/office/drawing/2014/main" id="{28A87346-8D00-03BE-B60B-E30BCD92B29C}"/>
              </a:ext>
            </a:extLst>
          </p:cNvPr>
          <p:cNvSpPr txBox="1"/>
          <p:nvPr/>
        </p:nvSpPr>
        <p:spPr>
          <a:xfrm>
            <a:off x="4369626" y="6325038"/>
            <a:ext cx="379542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4: Simulink model of test system</a:t>
            </a:r>
          </a:p>
        </p:txBody>
      </p:sp>
    </p:spTree>
    <p:extLst>
      <p:ext uri="{BB962C8B-B14F-4D97-AF65-F5344CB8AC3E}">
        <p14:creationId xmlns:p14="http://schemas.microsoft.com/office/powerpoint/2010/main" val="4006408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E1FD9-AFF4-0472-72E0-73C434C942ED}"/>
              </a:ext>
            </a:extLst>
          </p:cNvPr>
          <p:cNvSpPr>
            <a:spLocks noGrp="1"/>
          </p:cNvSpPr>
          <p:nvPr>
            <p:ph type="sldNum" sz="quarter" idx="12"/>
          </p:nvPr>
        </p:nvSpPr>
        <p:spPr>
          <a:xfrm>
            <a:off x="8642873" y="6367107"/>
            <a:ext cx="2743200" cy="365125"/>
          </a:xfrm>
        </p:spPr>
        <p:txBody>
          <a:bodyPr/>
          <a:lstStyle/>
          <a:p>
            <a:fld id="{288AC417-6CD0-4387-B0C9-0AAAB2F59DD9}" type="slidenum">
              <a:rPr lang="en-US" smtClean="0"/>
              <a:t>11</a:t>
            </a:fld>
            <a:endParaRPr lang="en-US"/>
          </a:p>
        </p:txBody>
      </p:sp>
      <p:sp>
        <p:nvSpPr>
          <p:cNvPr id="3" name="Title 1">
            <a:extLst>
              <a:ext uri="{FF2B5EF4-FFF2-40B4-BE49-F238E27FC236}">
                <a16:creationId xmlns:a16="http://schemas.microsoft.com/office/drawing/2014/main" id="{0FDA27C3-37BE-B9F9-F009-4BDC570C3F03}"/>
              </a:ext>
            </a:extLst>
          </p:cNvPr>
          <p:cNvSpPr>
            <a:spLocks noGrp="1"/>
          </p:cNvSpPr>
          <p:nvPr>
            <p:ph type="ctrTitle"/>
          </p:nvPr>
        </p:nvSpPr>
        <p:spPr>
          <a:xfrm>
            <a:off x="0" y="0"/>
            <a:ext cx="3349127" cy="539827"/>
          </a:xfrm>
        </p:spPr>
        <p:txBody>
          <a:bodyPr>
            <a:normAutofit/>
          </a:bodyPr>
          <a:lstStyle/>
          <a:p>
            <a:r>
              <a:rPr lang="en-US" sz="3200" b="1" u="sng" dirty="0">
                <a:solidFill>
                  <a:srgbClr val="00B0F0"/>
                </a:solidFill>
                <a:latin typeface="Times New Roman" panose="02020603050405020304" pitchFamily="18" charset="0"/>
                <a:cs typeface="Times New Roman" panose="02020603050405020304" pitchFamily="18" charset="0"/>
              </a:rPr>
              <a:t>Continued....</a:t>
            </a:r>
          </a:p>
        </p:txBody>
      </p:sp>
      <p:sp>
        <p:nvSpPr>
          <p:cNvPr id="6" name="TextBox 5">
            <a:extLst>
              <a:ext uri="{FF2B5EF4-FFF2-40B4-BE49-F238E27FC236}">
                <a16:creationId xmlns:a16="http://schemas.microsoft.com/office/drawing/2014/main" id="{D6970C62-BE0E-7DA4-A4A1-A59FCA546EDB}"/>
              </a:ext>
            </a:extLst>
          </p:cNvPr>
          <p:cNvSpPr txBox="1"/>
          <p:nvPr/>
        </p:nvSpPr>
        <p:spPr>
          <a:xfrm>
            <a:off x="0" y="629383"/>
            <a:ext cx="11542955" cy="6942926"/>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DATA RETREIVAL PROCESS:</a:t>
            </a:r>
          </a:p>
          <a:p>
            <a:endParaRPr lang="en-US" sz="2400" b="1" dirty="0">
              <a:latin typeface="Times New Roman" panose="02020603050405020304" pitchFamily="18" charset="0"/>
              <a:cs typeface="Times New Roman" panose="02020603050405020304" pitchFamily="18" charset="0"/>
            </a:endParaRPr>
          </a:p>
          <a:p>
            <a:pPr marL="342900" marR="0" lvl="0" indent="-342900" algn="just">
              <a:lnSpc>
                <a:spcPct val="150000"/>
              </a:lnSpc>
              <a:spcBef>
                <a:spcPts val="500"/>
              </a:spcBef>
              <a:spcAft>
                <a:spcPts val="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Obtain the Voltage data at PCC during the individual islanding and non-islanding scenario with a simulation time of 0.75s.</a:t>
            </a:r>
          </a:p>
          <a:p>
            <a:pPr marL="342900" marR="0" lvl="0" indent="-342900" algn="just">
              <a:lnSpc>
                <a:spcPct val="150000"/>
              </a:lnSpc>
              <a:spcBef>
                <a:spcPts val="500"/>
              </a:spcBef>
              <a:spcAft>
                <a:spcPts val="0"/>
              </a:spcAft>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Export the voltage data back to the MATLAB workspace in the timeseries dataset with a sampling frequency of 3840Hz.</a:t>
            </a:r>
          </a:p>
          <a:p>
            <a:pPr marL="342900" marR="0" lvl="0" indent="-342900" algn="just">
              <a:lnSpc>
                <a:spcPct val="150000"/>
              </a:lnSpc>
              <a:spcBef>
                <a:spcPts val="500"/>
              </a:spcBef>
              <a:spcAft>
                <a:spcPts val="0"/>
              </a:spcAft>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Perform STFT for acquired data using the in-built function </a:t>
            </a:r>
            <a:r>
              <a:rPr lang="en-US" sz="2000" i="1" dirty="0">
                <a:effectLst/>
                <a:latin typeface="Times New Roman" panose="02020603050405020304" pitchFamily="18" charset="0"/>
                <a:ea typeface="Times New Roman" panose="02020603050405020304" pitchFamily="18" charset="0"/>
              </a:rPr>
              <a:t>spectrogram () </a:t>
            </a:r>
            <a:r>
              <a:rPr lang="en-US" sz="2000" dirty="0">
                <a:effectLst/>
                <a:latin typeface="Times New Roman" panose="02020603050405020304" pitchFamily="18" charset="0"/>
                <a:ea typeface="Times New Roman" panose="02020603050405020304" pitchFamily="18" charset="0"/>
              </a:rPr>
              <a:t>or Divide the sampled data into non-overlapping chunks and each chunk is Fourier transformed to obtain the complex frequency spectra. </a:t>
            </a:r>
          </a:p>
          <a:p>
            <a:pPr marL="342900" marR="0" lvl="0" indent="-342900" algn="just">
              <a:lnSpc>
                <a:spcPct val="150000"/>
              </a:lnSpc>
              <a:spcBef>
                <a:spcPts val="500"/>
              </a:spcBef>
              <a:spcAft>
                <a:spcPts val="0"/>
              </a:spcAft>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500"/>
              </a:spcBef>
              <a:spcAft>
                <a:spcPts val="0"/>
              </a:spcAft>
              <a:buFont typeface="Arial" panose="020B0604020202020204" pitchFamily="34" charset="0"/>
              <a:buChar char="•"/>
            </a:pPr>
            <a:r>
              <a:rPr lang="en-US" sz="2000" dirty="0">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mage data is stored and classified under two categories islanding and non-islanding for training and testing data.</a:t>
            </a:r>
          </a:p>
          <a:p>
            <a:pPr marL="800100" lvl="1" indent="-34290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7599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E1FD9-AFF4-0472-72E0-73C434C942ED}"/>
              </a:ext>
            </a:extLst>
          </p:cNvPr>
          <p:cNvSpPr>
            <a:spLocks noGrp="1"/>
          </p:cNvSpPr>
          <p:nvPr>
            <p:ph type="sldNum" sz="quarter" idx="12"/>
          </p:nvPr>
        </p:nvSpPr>
        <p:spPr>
          <a:xfrm>
            <a:off x="8642873" y="6367107"/>
            <a:ext cx="2743200" cy="365125"/>
          </a:xfrm>
        </p:spPr>
        <p:txBody>
          <a:bodyPr/>
          <a:lstStyle/>
          <a:p>
            <a:fld id="{288AC417-6CD0-4387-B0C9-0AAAB2F59DD9}" type="slidenum">
              <a:rPr lang="en-US" smtClean="0"/>
              <a:t>12</a:t>
            </a:fld>
            <a:endParaRPr lang="en-US"/>
          </a:p>
        </p:txBody>
      </p:sp>
      <p:sp>
        <p:nvSpPr>
          <p:cNvPr id="3" name="Title 1">
            <a:extLst>
              <a:ext uri="{FF2B5EF4-FFF2-40B4-BE49-F238E27FC236}">
                <a16:creationId xmlns:a16="http://schemas.microsoft.com/office/drawing/2014/main" id="{0FDA27C3-37BE-B9F9-F009-4BDC570C3F03}"/>
              </a:ext>
            </a:extLst>
          </p:cNvPr>
          <p:cNvSpPr>
            <a:spLocks noGrp="1"/>
          </p:cNvSpPr>
          <p:nvPr>
            <p:ph type="ctrTitle"/>
          </p:nvPr>
        </p:nvSpPr>
        <p:spPr>
          <a:xfrm>
            <a:off x="-1" y="0"/>
            <a:ext cx="12192001" cy="785308"/>
          </a:xfrm>
        </p:spPr>
        <p:txBody>
          <a:bodyPr>
            <a:noAutofit/>
          </a:bodyPr>
          <a:lstStyle/>
          <a:p>
            <a:r>
              <a:rPr lang="en-US" sz="4800" b="1" u="sng" dirty="0">
                <a:solidFill>
                  <a:srgbClr val="92D050"/>
                </a:solidFill>
                <a:latin typeface="Times New Roman" panose="02020603050405020304" pitchFamily="18" charset="0"/>
                <a:cs typeface="Times New Roman" panose="02020603050405020304" pitchFamily="18" charset="0"/>
              </a:rPr>
              <a:t>TASKS PERFORMED</a:t>
            </a:r>
          </a:p>
        </p:txBody>
      </p:sp>
      <p:sp>
        <p:nvSpPr>
          <p:cNvPr id="6" name="TextBox 5">
            <a:extLst>
              <a:ext uri="{FF2B5EF4-FFF2-40B4-BE49-F238E27FC236}">
                <a16:creationId xmlns:a16="http://schemas.microsoft.com/office/drawing/2014/main" id="{D6970C62-BE0E-7DA4-A4A1-A59FCA546EDB}"/>
              </a:ext>
            </a:extLst>
          </p:cNvPr>
          <p:cNvSpPr txBox="1"/>
          <p:nvPr/>
        </p:nvSpPr>
        <p:spPr>
          <a:xfrm>
            <a:off x="147019" y="1904579"/>
            <a:ext cx="5948980" cy="5816977"/>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DATA  EXTRACTION :</a:t>
            </a:r>
          </a:p>
          <a:p>
            <a:endParaRPr lang="en-US" sz="2400" b="1" dirty="0">
              <a:latin typeface="Times New Roman" panose="02020603050405020304" pitchFamily="18" charset="0"/>
              <a:cs typeface="Times New Roman" panose="02020603050405020304" pitchFamily="18" charset="0"/>
            </a:endParaRPr>
          </a:p>
          <a:p>
            <a:pPr marL="342900" marR="0" indent="-342900" algn="just">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Based on the table alongside various scenarios of </a:t>
            </a:r>
          </a:p>
          <a:p>
            <a:pPr marR="0" algn="just">
              <a:lnSpc>
                <a:spcPct val="150000"/>
              </a:lnSpc>
              <a:spcAft>
                <a:spcPts val="0"/>
              </a:spcAft>
            </a:pPr>
            <a:r>
              <a:rPr lang="en-US" sz="2000" dirty="0">
                <a:latin typeface="Times New Roman" panose="02020603050405020304" pitchFamily="18" charset="0"/>
                <a:cs typeface="Times New Roman" panose="02020603050405020304" pitchFamily="18" charset="0"/>
              </a:rPr>
              <a:t>      islanding and non-islanding were realized.</a:t>
            </a:r>
          </a:p>
          <a:p>
            <a:pPr marR="0" algn="just">
              <a:lnSpc>
                <a:spcPct val="150000"/>
              </a:lnSpc>
              <a:spcAft>
                <a:spcPts val="0"/>
              </a:spcAft>
            </a:pPr>
            <a:endParaRPr lang="en-US" sz="2000" dirty="0">
              <a:latin typeface="Times New Roman" panose="02020603050405020304" pitchFamily="18" charset="0"/>
              <a:cs typeface="Times New Roman" panose="02020603050405020304" pitchFamily="18" charset="0"/>
            </a:endParaRPr>
          </a:p>
          <a:p>
            <a:pPr marL="342900" marR="0" indent="-342900" algn="just">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images were stored within classification label folders and fed to the CNN training code.</a:t>
            </a:r>
          </a:p>
          <a:p>
            <a:pPr marL="342900" marR="0" indent="-342900" algn="just">
              <a:lnSpc>
                <a:spcPct val="150000"/>
              </a:lnSpc>
              <a:spcAft>
                <a:spcPts val="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marR="0" indent="-342900" algn="just">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instances of images are shown in next slide.</a:t>
            </a:r>
          </a:p>
          <a:p>
            <a:pPr marR="0" algn="just">
              <a:lnSpc>
                <a:spcPct val="150000"/>
              </a:lnSpc>
              <a:spcAft>
                <a:spcPts val="0"/>
              </a:spcAft>
            </a:pPr>
            <a:r>
              <a:rPr lang="en-US" sz="2000" dirty="0">
                <a:latin typeface="Times New Roman" panose="02020603050405020304" pitchFamily="18" charset="0"/>
                <a:cs typeface="Times New Roman" panose="02020603050405020304" pitchFamily="18" charset="0"/>
              </a:rPr>
              <a:t>      </a:t>
            </a:r>
          </a:p>
          <a:p>
            <a:pPr marR="0" algn="just">
              <a:lnSpc>
                <a:spcPct val="150000"/>
              </a:lnSpc>
              <a:spcAft>
                <a:spcPts val="0"/>
              </a:spcAft>
            </a:pPr>
            <a:endParaRPr lang="en-US" sz="2000" dirty="0">
              <a:latin typeface="Times New Roman" panose="02020603050405020304" pitchFamily="18" charset="0"/>
              <a:cs typeface="Times New Roman" panose="02020603050405020304" pitchFamily="18" charset="0"/>
            </a:endParaRPr>
          </a:p>
          <a:p>
            <a:pPr marR="0" algn="just">
              <a:lnSpc>
                <a:spcPct val="150000"/>
              </a:lnSpc>
              <a:spcAft>
                <a:spcPts val="0"/>
              </a:spcAft>
            </a:pP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EA7693BF-2F4D-6987-D55C-275CCCB019A0}"/>
              </a:ext>
            </a:extLst>
          </p:cNvPr>
          <p:cNvGraphicFramePr>
            <a:graphicFrameLocks noGrp="1"/>
          </p:cNvGraphicFramePr>
          <p:nvPr>
            <p:extLst>
              <p:ext uri="{D42A27DB-BD31-4B8C-83A1-F6EECF244321}">
                <p14:modId xmlns:p14="http://schemas.microsoft.com/office/powerpoint/2010/main" val="2868604354"/>
              </p:ext>
            </p:extLst>
          </p:nvPr>
        </p:nvGraphicFramePr>
        <p:xfrm>
          <a:off x="6493583" y="1904579"/>
          <a:ext cx="5463540" cy="3365374"/>
        </p:xfrm>
        <a:graphic>
          <a:graphicData uri="http://schemas.openxmlformats.org/drawingml/2006/table">
            <a:tbl>
              <a:tblPr firstRow="1" firstCol="1" bandRow="1">
                <a:tableStyleId>{5C22544A-7EE6-4342-B048-85BDC9FD1C3A}</a:tableStyleId>
              </a:tblPr>
              <a:tblGrid>
                <a:gridCol w="4403090">
                  <a:extLst>
                    <a:ext uri="{9D8B030D-6E8A-4147-A177-3AD203B41FA5}">
                      <a16:colId xmlns:a16="http://schemas.microsoft.com/office/drawing/2014/main" val="2098065691"/>
                    </a:ext>
                  </a:extLst>
                </a:gridCol>
                <a:gridCol w="1060450">
                  <a:extLst>
                    <a:ext uri="{9D8B030D-6E8A-4147-A177-3AD203B41FA5}">
                      <a16:colId xmlns:a16="http://schemas.microsoft.com/office/drawing/2014/main" val="999987167"/>
                    </a:ext>
                  </a:extLst>
                </a:gridCol>
              </a:tblGrid>
              <a:tr h="327025">
                <a:tc>
                  <a:txBody>
                    <a:bodyPr/>
                    <a:lstStyle/>
                    <a:p>
                      <a:pPr marL="0" marR="0" algn="ctr">
                        <a:lnSpc>
                          <a:spcPct val="150000"/>
                        </a:lnSpc>
                        <a:spcAft>
                          <a:spcPts val="0"/>
                        </a:spcAft>
                      </a:pPr>
                      <a:r>
                        <a:rPr lang="en-US" sz="1200" dirty="0">
                          <a:effectLst/>
                        </a:rPr>
                        <a:t>Islanding and non-islanding cases on various disturbances</a:t>
                      </a:r>
                      <a:endParaRPr lang="en-US"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Aft>
                          <a:spcPts val="0"/>
                        </a:spcAft>
                      </a:pPr>
                      <a:r>
                        <a:rPr lang="en-US" sz="1200">
                          <a:effectLst/>
                        </a:rPr>
                        <a:t>No. of Cases</a:t>
                      </a:r>
                      <a:endParaRPr lang="en-US"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062066019"/>
                  </a:ext>
                </a:extLst>
              </a:tr>
              <a:tr h="843915">
                <a:tc>
                  <a:txBody>
                    <a:bodyPr/>
                    <a:lstStyle/>
                    <a:p>
                      <a:pPr marL="0" marR="0" algn="l">
                        <a:lnSpc>
                          <a:spcPct val="150000"/>
                        </a:lnSpc>
                        <a:spcAft>
                          <a:spcPts val="0"/>
                        </a:spcAft>
                      </a:pPr>
                      <a:r>
                        <a:rPr lang="en-US" sz="1200" dirty="0">
                          <a:effectLst/>
                        </a:rPr>
                        <a:t>Islanding</a:t>
                      </a:r>
                      <a:endParaRPr lang="en-US" sz="1100" dirty="0">
                        <a:effectLst/>
                      </a:endParaRPr>
                    </a:p>
                    <a:p>
                      <a:pPr marL="342900" marR="0" lvl="0" indent="-342900" algn="l">
                        <a:lnSpc>
                          <a:spcPct val="150000"/>
                        </a:lnSpc>
                        <a:spcAft>
                          <a:spcPts val="0"/>
                        </a:spcAft>
                        <a:buSzPts val="1400"/>
                        <a:buFont typeface="Symbol" panose="05050102010706020507" pitchFamily="18" charset="2"/>
                        <a:buChar char=""/>
                      </a:pPr>
                      <a:r>
                        <a:rPr lang="en-US" sz="1200" dirty="0">
                          <a:effectLst/>
                        </a:rPr>
                        <a:t>Islanding by changing ∆P and ∆Q from (-50% to +50%) and (-25% to +25%) respectively.</a:t>
                      </a:r>
                      <a:endParaRPr lang="en-US" sz="1100" dirty="0">
                        <a:effectLst/>
                      </a:endParaRPr>
                    </a:p>
                    <a:p>
                      <a:pPr marL="342900" marR="0" lvl="0" indent="-342900" algn="l">
                        <a:lnSpc>
                          <a:spcPct val="150000"/>
                        </a:lnSpc>
                        <a:spcAft>
                          <a:spcPts val="0"/>
                        </a:spcAft>
                        <a:buSzPts val="1400"/>
                        <a:buFont typeface="Symbol" panose="05050102010706020507" pitchFamily="18" charset="2"/>
                        <a:buChar char=""/>
                      </a:pPr>
                      <a:r>
                        <a:rPr lang="en-US" sz="1200" dirty="0">
                          <a:effectLst/>
                        </a:rPr>
                        <a:t>Non detection Zones cases</a:t>
                      </a:r>
                      <a:endParaRPr lang="en-US"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Aft>
                          <a:spcPts val="0"/>
                        </a:spcAft>
                      </a:pPr>
                      <a:r>
                        <a:rPr lang="en-US" sz="1200" dirty="0">
                          <a:effectLst/>
                        </a:rPr>
                        <a:t>1050</a:t>
                      </a:r>
                      <a:endParaRPr lang="en-US" sz="1100" dirty="0">
                        <a:effectLst/>
                      </a:endParaRPr>
                    </a:p>
                    <a:p>
                      <a:pPr marL="0" marR="0" algn="ctr">
                        <a:lnSpc>
                          <a:spcPct val="150000"/>
                        </a:lnSpc>
                        <a:spcAft>
                          <a:spcPts val="0"/>
                        </a:spcAft>
                      </a:pPr>
                      <a:r>
                        <a:rPr lang="en-US" sz="1200" dirty="0">
                          <a:effectLst/>
                        </a:rPr>
                        <a:t>800</a:t>
                      </a:r>
                      <a:endParaRPr lang="en-US" sz="1100" dirty="0">
                        <a:effectLst/>
                      </a:endParaRPr>
                    </a:p>
                    <a:p>
                      <a:pPr marL="0" marR="0" algn="ctr">
                        <a:lnSpc>
                          <a:spcPct val="150000"/>
                        </a:lnSpc>
                        <a:spcAft>
                          <a:spcPts val="0"/>
                        </a:spcAft>
                      </a:pPr>
                      <a:r>
                        <a:rPr lang="en-US" sz="1200" dirty="0">
                          <a:effectLst/>
                        </a:rPr>
                        <a:t>250</a:t>
                      </a:r>
                      <a:endParaRPr lang="en-US"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320253147"/>
                  </a:ext>
                </a:extLst>
              </a:tr>
              <a:tr h="761365">
                <a:tc>
                  <a:txBody>
                    <a:bodyPr/>
                    <a:lstStyle/>
                    <a:p>
                      <a:pPr marL="0" marR="0" algn="l">
                        <a:lnSpc>
                          <a:spcPct val="150000"/>
                        </a:lnSpc>
                        <a:spcAft>
                          <a:spcPts val="0"/>
                        </a:spcAft>
                      </a:pPr>
                      <a:r>
                        <a:rPr lang="en-US" sz="1200" dirty="0">
                          <a:effectLst/>
                        </a:rPr>
                        <a:t>Non-islanding </a:t>
                      </a:r>
                      <a:endParaRPr lang="en-US" sz="1100" dirty="0">
                        <a:effectLst/>
                      </a:endParaRPr>
                    </a:p>
                    <a:p>
                      <a:pPr marL="342900" marR="0" lvl="0" indent="-342900" algn="l">
                        <a:lnSpc>
                          <a:spcPct val="150000"/>
                        </a:lnSpc>
                        <a:spcAft>
                          <a:spcPts val="0"/>
                        </a:spcAft>
                        <a:buSzPts val="1400"/>
                        <a:buFont typeface="Symbol" panose="05050102010706020507" pitchFamily="18" charset="2"/>
                        <a:buChar char=""/>
                      </a:pPr>
                      <a:r>
                        <a:rPr lang="en-US" sz="1200" dirty="0">
                          <a:effectLst/>
                        </a:rPr>
                        <a:t>Faults on DL-1 and DL-2 (SLG, DLG, TLG) by changing fault resistance from (0.1-100 Ω).</a:t>
                      </a:r>
                      <a:endParaRPr lang="en-US" sz="1100" dirty="0">
                        <a:effectLst/>
                      </a:endParaRPr>
                    </a:p>
                    <a:p>
                      <a:pPr marL="342900" marR="0" lvl="0" indent="-342900" algn="l">
                        <a:lnSpc>
                          <a:spcPct val="150000"/>
                        </a:lnSpc>
                        <a:spcAft>
                          <a:spcPts val="0"/>
                        </a:spcAft>
                        <a:buSzPts val="1400"/>
                        <a:buFont typeface="Symbol" panose="05050102010706020507" pitchFamily="18" charset="2"/>
                        <a:buChar char=""/>
                      </a:pPr>
                      <a:r>
                        <a:rPr lang="en-US" sz="1200" dirty="0">
                          <a:effectLst/>
                        </a:rPr>
                        <a:t>  Load Switching on L2, L4, L5 in the range of (0.5-50 MVA), (5-55 MVA), (10-70 MVA).</a:t>
                      </a:r>
                      <a:endParaRPr lang="en-US" sz="1100" dirty="0">
                        <a:effectLst/>
                      </a:endParaRPr>
                    </a:p>
                    <a:p>
                      <a:pPr marL="228600" marR="0" algn="l">
                        <a:lnSpc>
                          <a:spcPct val="150000"/>
                        </a:lnSpc>
                        <a:spcAft>
                          <a:spcPts val="0"/>
                        </a:spcAft>
                      </a:pPr>
                      <a:r>
                        <a:rPr lang="en-US" sz="1200" dirty="0">
                          <a:effectLst/>
                        </a:rPr>
                        <a:t> </a:t>
                      </a:r>
                      <a:endParaRPr lang="en-US"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Aft>
                          <a:spcPts val="0"/>
                        </a:spcAft>
                      </a:pPr>
                      <a:r>
                        <a:rPr lang="en-US" sz="1200" dirty="0">
                          <a:effectLst/>
                        </a:rPr>
                        <a:t>1050</a:t>
                      </a:r>
                      <a:endParaRPr lang="en-US" sz="1100" dirty="0">
                        <a:effectLst/>
                      </a:endParaRPr>
                    </a:p>
                    <a:p>
                      <a:pPr marL="0" marR="0" algn="ctr">
                        <a:lnSpc>
                          <a:spcPct val="150000"/>
                        </a:lnSpc>
                        <a:spcAft>
                          <a:spcPts val="0"/>
                        </a:spcAft>
                      </a:pPr>
                      <a:r>
                        <a:rPr lang="en-US" sz="1200" dirty="0">
                          <a:effectLst/>
                        </a:rPr>
                        <a:t>980</a:t>
                      </a:r>
                      <a:endParaRPr lang="en-US" sz="1100" dirty="0">
                        <a:effectLst/>
                      </a:endParaRPr>
                    </a:p>
                    <a:p>
                      <a:pPr marL="0" marR="0" algn="ctr">
                        <a:lnSpc>
                          <a:spcPct val="150000"/>
                        </a:lnSpc>
                        <a:spcAft>
                          <a:spcPts val="0"/>
                        </a:spcAft>
                      </a:pPr>
                      <a:r>
                        <a:rPr lang="en-US" sz="1200" dirty="0">
                          <a:effectLst/>
                        </a:rPr>
                        <a:t>70</a:t>
                      </a:r>
                      <a:endParaRPr lang="en-US"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063590699"/>
                  </a:ext>
                </a:extLst>
              </a:tr>
              <a:tr h="353695">
                <a:tc>
                  <a:txBody>
                    <a:bodyPr/>
                    <a:lstStyle/>
                    <a:p>
                      <a:pPr marL="0" marR="0" algn="l">
                        <a:lnSpc>
                          <a:spcPct val="150000"/>
                        </a:lnSpc>
                        <a:spcAft>
                          <a:spcPts val="0"/>
                        </a:spcAft>
                      </a:pPr>
                      <a:r>
                        <a:rPr lang="en-US" sz="1200">
                          <a:effectLst/>
                        </a:rPr>
                        <a:t>Total Islanding and non-islanding cases</a:t>
                      </a:r>
                      <a:endParaRPr lang="en-US"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lnSpc>
                          <a:spcPct val="150000"/>
                        </a:lnSpc>
                        <a:spcAft>
                          <a:spcPts val="0"/>
                        </a:spcAft>
                      </a:pPr>
                      <a:r>
                        <a:rPr lang="en-US" sz="1200" dirty="0">
                          <a:effectLst/>
                        </a:rPr>
                        <a:t>2100</a:t>
                      </a:r>
                      <a:endParaRPr lang="en-US"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274807155"/>
                  </a:ext>
                </a:extLst>
              </a:tr>
            </a:tbl>
          </a:graphicData>
        </a:graphic>
      </p:graphicFrame>
      <p:sp>
        <p:nvSpPr>
          <p:cNvPr id="5" name="TextBox 4">
            <a:extLst>
              <a:ext uri="{FF2B5EF4-FFF2-40B4-BE49-F238E27FC236}">
                <a16:creationId xmlns:a16="http://schemas.microsoft.com/office/drawing/2014/main" id="{713C9D4B-F8EE-73C2-E5B4-597E4716625A}"/>
              </a:ext>
            </a:extLst>
          </p:cNvPr>
          <p:cNvSpPr txBox="1"/>
          <p:nvPr/>
        </p:nvSpPr>
        <p:spPr>
          <a:xfrm>
            <a:off x="7327639" y="5862459"/>
            <a:ext cx="379542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5: Data Mining for proposed IDT</a:t>
            </a:r>
          </a:p>
        </p:txBody>
      </p:sp>
    </p:spTree>
    <p:extLst>
      <p:ext uri="{BB962C8B-B14F-4D97-AF65-F5344CB8AC3E}">
        <p14:creationId xmlns:p14="http://schemas.microsoft.com/office/powerpoint/2010/main" val="756694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E1FD9-AFF4-0472-72E0-73C434C942ED}"/>
              </a:ext>
            </a:extLst>
          </p:cNvPr>
          <p:cNvSpPr>
            <a:spLocks noGrp="1"/>
          </p:cNvSpPr>
          <p:nvPr>
            <p:ph type="sldNum" sz="quarter" idx="12"/>
          </p:nvPr>
        </p:nvSpPr>
        <p:spPr>
          <a:xfrm>
            <a:off x="8642873" y="6367107"/>
            <a:ext cx="2743200" cy="365125"/>
          </a:xfrm>
        </p:spPr>
        <p:txBody>
          <a:bodyPr/>
          <a:lstStyle/>
          <a:p>
            <a:fld id="{288AC417-6CD0-4387-B0C9-0AAAB2F59DD9}" type="slidenum">
              <a:rPr lang="en-US" smtClean="0"/>
              <a:t>13</a:t>
            </a:fld>
            <a:endParaRPr lang="en-US"/>
          </a:p>
        </p:txBody>
      </p:sp>
      <p:sp>
        <p:nvSpPr>
          <p:cNvPr id="3" name="Title 1">
            <a:extLst>
              <a:ext uri="{FF2B5EF4-FFF2-40B4-BE49-F238E27FC236}">
                <a16:creationId xmlns:a16="http://schemas.microsoft.com/office/drawing/2014/main" id="{0FDA27C3-37BE-B9F9-F009-4BDC570C3F03}"/>
              </a:ext>
            </a:extLst>
          </p:cNvPr>
          <p:cNvSpPr>
            <a:spLocks noGrp="1"/>
          </p:cNvSpPr>
          <p:nvPr>
            <p:ph type="ctrTitle"/>
          </p:nvPr>
        </p:nvSpPr>
        <p:spPr>
          <a:xfrm>
            <a:off x="0" y="0"/>
            <a:ext cx="3349127" cy="539827"/>
          </a:xfrm>
        </p:spPr>
        <p:txBody>
          <a:bodyPr>
            <a:normAutofit/>
          </a:bodyPr>
          <a:lstStyle/>
          <a:p>
            <a:r>
              <a:rPr lang="en-US" sz="3200" b="1" u="sng" dirty="0">
                <a:solidFill>
                  <a:srgbClr val="92D050"/>
                </a:solidFill>
                <a:latin typeface="Times New Roman" panose="02020603050405020304" pitchFamily="18" charset="0"/>
                <a:cs typeface="Times New Roman" panose="02020603050405020304" pitchFamily="18" charset="0"/>
              </a:rPr>
              <a:t>Continued....</a:t>
            </a:r>
          </a:p>
        </p:txBody>
      </p:sp>
      <p:sp>
        <p:nvSpPr>
          <p:cNvPr id="5" name="TextBox 4">
            <a:extLst>
              <a:ext uri="{FF2B5EF4-FFF2-40B4-BE49-F238E27FC236}">
                <a16:creationId xmlns:a16="http://schemas.microsoft.com/office/drawing/2014/main" id="{39A52D1E-5826-7710-FED2-0FE11B47E704}"/>
              </a:ext>
            </a:extLst>
          </p:cNvPr>
          <p:cNvSpPr txBox="1"/>
          <p:nvPr/>
        </p:nvSpPr>
        <p:spPr>
          <a:xfrm>
            <a:off x="790509" y="4959427"/>
            <a:ext cx="4631345"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6:  Spectrogram of  Voltage waveform at Bus-4 during zone-4 islanding.</a:t>
            </a:r>
          </a:p>
        </p:txBody>
      </p:sp>
      <p:pic>
        <p:nvPicPr>
          <p:cNvPr id="6" name="Picture 5">
            <a:extLst>
              <a:ext uri="{FF2B5EF4-FFF2-40B4-BE49-F238E27FC236}">
                <a16:creationId xmlns:a16="http://schemas.microsoft.com/office/drawing/2014/main" id="{D518B3AE-7989-64A4-D890-D8F5FE52A9E3}"/>
              </a:ext>
            </a:extLst>
          </p:cNvPr>
          <p:cNvPicPr>
            <a:picLocks noChangeAspect="1"/>
          </p:cNvPicPr>
          <p:nvPr/>
        </p:nvPicPr>
        <p:blipFill>
          <a:blip r:embed="rId2"/>
          <a:stretch>
            <a:fillRect/>
          </a:stretch>
        </p:blipFill>
        <p:spPr>
          <a:xfrm>
            <a:off x="226570" y="1021999"/>
            <a:ext cx="5456393" cy="3609145"/>
          </a:xfrm>
          <a:prstGeom prst="rect">
            <a:avLst/>
          </a:prstGeom>
        </p:spPr>
      </p:pic>
      <p:pic>
        <p:nvPicPr>
          <p:cNvPr id="7" name="Picture 6">
            <a:extLst>
              <a:ext uri="{FF2B5EF4-FFF2-40B4-BE49-F238E27FC236}">
                <a16:creationId xmlns:a16="http://schemas.microsoft.com/office/drawing/2014/main" id="{E85B9240-7A9A-5282-82FE-73FAFA60DA17}"/>
              </a:ext>
            </a:extLst>
          </p:cNvPr>
          <p:cNvPicPr>
            <a:picLocks noChangeAspect="1"/>
          </p:cNvPicPr>
          <p:nvPr/>
        </p:nvPicPr>
        <p:blipFill>
          <a:blip r:embed="rId3"/>
          <a:stretch>
            <a:fillRect/>
          </a:stretch>
        </p:blipFill>
        <p:spPr>
          <a:xfrm>
            <a:off x="6261610" y="1021999"/>
            <a:ext cx="5456393" cy="3609145"/>
          </a:xfrm>
          <a:prstGeom prst="rect">
            <a:avLst/>
          </a:prstGeom>
        </p:spPr>
      </p:pic>
      <p:sp>
        <p:nvSpPr>
          <p:cNvPr id="9" name="TextBox 8">
            <a:extLst>
              <a:ext uri="{FF2B5EF4-FFF2-40B4-BE49-F238E27FC236}">
                <a16:creationId xmlns:a16="http://schemas.microsoft.com/office/drawing/2014/main" id="{BA01CE71-B02C-F9FA-BAC2-2E61B39046E5}"/>
              </a:ext>
            </a:extLst>
          </p:cNvPr>
          <p:cNvSpPr txBox="1"/>
          <p:nvPr/>
        </p:nvSpPr>
        <p:spPr>
          <a:xfrm>
            <a:off x="6674133" y="4959426"/>
            <a:ext cx="4631345"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7: Spectrogram of voltage signal  during SLG fault (non-islanding) at DL-1.</a:t>
            </a:r>
          </a:p>
        </p:txBody>
      </p:sp>
    </p:spTree>
    <p:extLst>
      <p:ext uri="{BB962C8B-B14F-4D97-AF65-F5344CB8AC3E}">
        <p14:creationId xmlns:p14="http://schemas.microsoft.com/office/powerpoint/2010/main" val="1613886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E1FD9-AFF4-0472-72E0-73C434C942ED}"/>
              </a:ext>
            </a:extLst>
          </p:cNvPr>
          <p:cNvSpPr>
            <a:spLocks noGrp="1"/>
          </p:cNvSpPr>
          <p:nvPr>
            <p:ph type="sldNum" sz="quarter" idx="12"/>
          </p:nvPr>
        </p:nvSpPr>
        <p:spPr>
          <a:xfrm>
            <a:off x="8642873" y="6367107"/>
            <a:ext cx="2743200" cy="365125"/>
          </a:xfrm>
        </p:spPr>
        <p:txBody>
          <a:bodyPr/>
          <a:lstStyle/>
          <a:p>
            <a:fld id="{288AC417-6CD0-4387-B0C9-0AAAB2F59DD9}" type="slidenum">
              <a:rPr lang="en-US" smtClean="0"/>
              <a:t>14</a:t>
            </a:fld>
            <a:endParaRPr lang="en-US"/>
          </a:p>
        </p:txBody>
      </p:sp>
      <p:sp>
        <p:nvSpPr>
          <p:cNvPr id="3" name="Title 1">
            <a:extLst>
              <a:ext uri="{FF2B5EF4-FFF2-40B4-BE49-F238E27FC236}">
                <a16:creationId xmlns:a16="http://schemas.microsoft.com/office/drawing/2014/main" id="{0FDA27C3-37BE-B9F9-F009-4BDC570C3F03}"/>
              </a:ext>
            </a:extLst>
          </p:cNvPr>
          <p:cNvSpPr>
            <a:spLocks noGrp="1"/>
          </p:cNvSpPr>
          <p:nvPr>
            <p:ph type="ctrTitle"/>
          </p:nvPr>
        </p:nvSpPr>
        <p:spPr>
          <a:xfrm>
            <a:off x="0" y="0"/>
            <a:ext cx="3349127" cy="539827"/>
          </a:xfrm>
        </p:spPr>
        <p:txBody>
          <a:bodyPr>
            <a:normAutofit/>
          </a:bodyPr>
          <a:lstStyle/>
          <a:p>
            <a:r>
              <a:rPr lang="en-US" sz="3200" b="1" u="sng" dirty="0">
                <a:solidFill>
                  <a:srgbClr val="92D050"/>
                </a:solidFill>
                <a:latin typeface="Times New Roman" panose="02020603050405020304" pitchFamily="18" charset="0"/>
                <a:cs typeface="Times New Roman" panose="02020603050405020304" pitchFamily="18" charset="0"/>
              </a:rPr>
              <a:t>Continued....</a:t>
            </a:r>
          </a:p>
        </p:txBody>
      </p:sp>
      <p:sp>
        <p:nvSpPr>
          <p:cNvPr id="6" name="TextBox 5">
            <a:extLst>
              <a:ext uri="{FF2B5EF4-FFF2-40B4-BE49-F238E27FC236}">
                <a16:creationId xmlns:a16="http://schemas.microsoft.com/office/drawing/2014/main" id="{3FFC05B7-C294-2380-9F65-05103B749FB9}"/>
              </a:ext>
            </a:extLst>
          </p:cNvPr>
          <p:cNvSpPr txBox="1"/>
          <p:nvPr/>
        </p:nvSpPr>
        <p:spPr>
          <a:xfrm>
            <a:off x="2740934" y="5392769"/>
            <a:ext cx="6035040"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8: Spectrogram of voltage signal during load switching (non-islanding) at zone 2</a:t>
            </a:r>
          </a:p>
        </p:txBody>
      </p:sp>
      <p:pic>
        <p:nvPicPr>
          <p:cNvPr id="2" name="Picture 1">
            <a:extLst>
              <a:ext uri="{FF2B5EF4-FFF2-40B4-BE49-F238E27FC236}">
                <a16:creationId xmlns:a16="http://schemas.microsoft.com/office/drawing/2014/main" id="{85E41582-781D-ADE3-7FFA-602F138E99A8}"/>
              </a:ext>
            </a:extLst>
          </p:cNvPr>
          <p:cNvPicPr>
            <a:picLocks noChangeAspect="1"/>
          </p:cNvPicPr>
          <p:nvPr/>
        </p:nvPicPr>
        <p:blipFill>
          <a:blip r:embed="rId2"/>
          <a:stretch>
            <a:fillRect/>
          </a:stretch>
        </p:blipFill>
        <p:spPr>
          <a:xfrm>
            <a:off x="2740934" y="1203621"/>
            <a:ext cx="5456393" cy="3676207"/>
          </a:xfrm>
          <a:prstGeom prst="rect">
            <a:avLst/>
          </a:prstGeom>
        </p:spPr>
      </p:pic>
    </p:spTree>
    <p:extLst>
      <p:ext uri="{BB962C8B-B14F-4D97-AF65-F5344CB8AC3E}">
        <p14:creationId xmlns:p14="http://schemas.microsoft.com/office/powerpoint/2010/main" val="3037112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E1FD9-AFF4-0472-72E0-73C434C942ED}"/>
              </a:ext>
            </a:extLst>
          </p:cNvPr>
          <p:cNvSpPr>
            <a:spLocks noGrp="1"/>
          </p:cNvSpPr>
          <p:nvPr>
            <p:ph type="sldNum" sz="quarter" idx="12"/>
          </p:nvPr>
        </p:nvSpPr>
        <p:spPr>
          <a:xfrm>
            <a:off x="8642873" y="6367107"/>
            <a:ext cx="2743200" cy="365125"/>
          </a:xfrm>
        </p:spPr>
        <p:txBody>
          <a:bodyPr/>
          <a:lstStyle/>
          <a:p>
            <a:fld id="{288AC417-6CD0-4387-B0C9-0AAAB2F59DD9}" type="slidenum">
              <a:rPr lang="en-US" smtClean="0"/>
              <a:t>15</a:t>
            </a:fld>
            <a:endParaRPr lang="en-US"/>
          </a:p>
        </p:txBody>
      </p:sp>
      <p:sp>
        <p:nvSpPr>
          <p:cNvPr id="3" name="Title 1">
            <a:extLst>
              <a:ext uri="{FF2B5EF4-FFF2-40B4-BE49-F238E27FC236}">
                <a16:creationId xmlns:a16="http://schemas.microsoft.com/office/drawing/2014/main" id="{0FDA27C3-37BE-B9F9-F009-4BDC570C3F03}"/>
              </a:ext>
            </a:extLst>
          </p:cNvPr>
          <p:cNvSpPr>
            <a:spLocks noGrp="1"/>
          </p:cNvSpPr>
          <p:nvPr>
            <p:ph type="ctrTitle"/>
          </p:nvPr>
        </p:nvSpPr>
        <p:spPr>
          <a:xfrm>
            <a:off x="0" y="0"/>
            <a:ext cx="3349127" cy="539827"/>
          </a:xfrm>
        </p:spPr>
        <p:txBody>
          <a:bodyPr>
            <a:normAutofit/>
          </a:bodyPr>
          <a:lstStyle/>
          <a:p>
            <a:r>
              <a:rPr lang="en-US" sz="3200" b="1" u="sng" dirty="0">
                <a:solidFill>
                  <a:srgbClr val="92D050"/>
                </a:solidFill>
                <a:latin typeface="Times New Roman" panose="02020603050405020304" pitchFamily="18" charset="0"/>
                <a:cs typeface="Times New Roman" panose="02020603050405020304" pitchFamily="18" charset="0"/>
              </a:rPr>
              <a:t>Continued....</a:t>
            </a:r>
          </a:p>
        </p:txBody>
      </p:sp>
      <p:sp>
        <p:nvSpPr>
          <p:cNvPr id="5" name="TextBox 4">
            <a:extLst>
              <a:ext uri="{FF2B5EF4-FFF2-40B4-BE49-F238E27FC236}">
                <a16:creationId xmlns:a16="http://schemas.microsoft.com/office/drawing/2014/main" id="{678D3313-F1C1-946E-C508-38D3ACBF98FE}"/>
              </a:ext>
            </a:extLst>
          </p:cNvPr>
          <p:cNvSpPr txBox="1"/>
          <p:nvPr/>
        </p:nvSpPr>
        <p:spPr>
          <a:xfrm>
            <a:off x="129090" y="657189"/>
            <a:ext cx="11768867"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MODELLING AND TRAINING OF CNN:</a:t>
            </a:r>
          </a:p>
        </p:txBody>
      </p:sp>
      <p:sp>
        <p:nvSpPr>
          <p:cNvPr id="6" name="TextBox 5">
            <a:extLst>
              <a:ext uri="{FF2B5EF4-FFF2-40B4-BE49-F238E27FC236}">
                <a16:creationId xmlns:a16="http://schemas.microsoft.com/office/drawing/2014/main" id="{7781044B-EF33-FA2F-6692-12BE6B9610C2}"/>
              </a:ext>
            </a:extLst>
          </p:cNvPr>
          <p:cNvSpPr txBox="1"/>
          <p:nvPr/>
        </p:nvSpPr>
        <p:spPr>
          <a:xfrm>
            <a:off x="0" y="1677238"/>
            <a:ext cx="6572922" cy="3175228"/>
          </a:xfrm>
          <a:prstGeom prst="rect">
            <a:avLst/>
          </a:prstGeom>
          <a:noFill/>
        </p:spPr>
        <p:txBody>
          <a:bodyPr wrap="square" rtlCol="0">
            <a:spAutoFit/>
          </a:bodyPr>
          <a:lstStyle/>
          <a:p>
            <a:pPr marL="0" marR="0">
              <a:lnSpc>
                <a:spcPct val="150000"/>
              </a:lnSpc>
              <a:spcAft>
                <a:spcPts val="0"/>
              </a:spcAft>
            </a:pPr>
            <a:r>
              <a:rPr lang="en-US" sz="1800" b="1" dirty="0">
                <a:effectLst/>
                <a:latin typeface="Times New Roman" panose="02020603050405020304" pitchFamily="18" charset="0"/>
                <a:ea typeface="Times New Roman" panose="02020603050405020304" pitchFamily="18" charset="0"/>
              </a:rPr>
              <a:t>Training Options:</a:t>
            </a:r>
            <a:r>
              <a:rPr lang="en-US" sz="1800" dirty="0">
                <a:effectLst/>
                <a:latin typeface="Times New Roman" panose="02020603050405020304" pitchFamily="18" charset="0"/>
                <a:ea typeface="Times New Roman" panose="02020603050405020304" pitchFamily="18" charset="0"/>
              </a:rPr>
              <a:t> - </a:t>
            </a:r>
          </a:p>
          <a:p>
            <a:pPr marL="0" marR="0">
              <a:spcBef>
                <a:spcPts val="180"/>
              </a:spcBef>
              <a:spcAft>
                <a:spcPts val="18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Optimizer: SGDM (Stochastic Gradient Descent with Momentum)</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180"/>
              </a:spcBef>
              <a:spcAft>
                <a:spcPts val="18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Initial Learn Rate: 0.01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180"/>
              </a:spcBef>
              <a:spcAft>
                <a:spcPts val="18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Max Epochs: 10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180"/>
              </a:spcBef>
              <a:spcAft>
                <a:spcPts val="18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Mini Batch Size: 32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180"/>
              </a:spcBef>
              <a:spcAft>
                <a:spcPts val="18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Shuffle: Every epoch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180"/>
              </a:spcBef>
              <a:spcAft>
                <a:spcPts val="18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Validation Frequency: 30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180"/>
              </a:spcBef>
              <a:spcAft>
                <a:spcPts val="18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Execution Environment: CPU</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buFont typeface="Wingdings" panose="05000000000000000000" pitchFamily="2" charset="2"/>
              <a:buChar char="q"/>
            </a:pPr>
            <a:endParaRPr lang="en-US" sz="2400" b="1" dirty="0">
              <a:latin typeface="Times New Roman" panose="02020603050405020304" pitchFamily="18" charset="0"/>
              <a:cs typeface="Times New Roman" panose="02020603050405020304" pitchFamily="18" charset="0"/>
            </a:endParaRPr>
          </a:p>
        </p:txBody>
      </p:sp>
      <p:graphicFrame>
        <p:nvGraphicFramePr>
          <p:cNvPr id="7" name="Object 6">
            <a:extLst>
              <a:ext uri="{FF2B5EF4-FFF2-40B4-BE49-F238E27FC236}">
                <a16:creationId xmlns:a16="http://schemas.microsoft.com/office/drawing/2014/main" id="{9E5DB8C1-59AA-B3C6-5BA7-DA07FC99510E}"/>
              </a:ext>
            </a:extLst>
          </p:cNvPr>
          <p:cNvGraphicFramePr>
            <a:graphicFrameLocks noChangeAspect="1"/>
          </p:cNvGraphicFramePr>
          <p:nvPr>
            <p:extLst>
              <p:ext uri="{D42A27DB-BD31-4B8C-83A1-F6EECF244321}">
                <p14:modId xmlns:p14="http://schemas.microsoft.com/office/powerpoint/2010/main" val="4227855757"/>
              </p:ext>
            </p:extLst>
          </p:nvPr>
        </p:nvGraphicFramePr>
        <p:xfrm>
          <a:off x="6417509" y="657189"/>
          <a:ext cx="5711825" cy="5449887"/>
        </p:xfrm>
        <a:graphic>
          <a:graphicData uri="http://schemas.openxmlformats.org/presentationml/2006/ole">
            <mc:AlternateContent xmlns:mc="http://schemas.openxmlformats.org/markup-compatibility/2006">
              <mc:Choice xmlns:v="urn:schemas-microsoft-com:vml" Requires="v">
                <p:oleObj name="Document" r:id="rId2" imgW="5712354" imgH="5449562" progId="Word.Document.12">
                  <p:embed/>
                </p:oleObj>
              </mc:Choice>
              <mc:Fallback>
                <p:oleObj name="Document" r:id="rId2" imgW="5712354" imgH="5449562" progId="Word.Document.12">
                  <p:embed/>
                  <p:pic>
                    <p:nvPicPr>
                      <p:cNvPr id="0" name=""/>
                      <p:cNvPicPr/>
                      <p:nvPr/>
                    </p:nvPicPr>
                    <p:blipFill>
                      <a:blip r:embed="rId3"/>
                      <a:stretch>
                        <a:fillRect/>
                      </a:stretch>
                    </p:blipFill>
                    <p:spPr>
                      <a:xfrm>
                        <a:off x="6417509" y="657189"/>
                        <a:ext cx="5711825" cy="5449887"/>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0E630082-74C3-DC5E-4329-B38EE06F1614}"/>
              </a:ext>
            </a:extLst>
          </p:cNvPr>
          <p:cNvSpPr txBox="1"/>
          <p:nvPr/>
        </p:nvSpPr>
        <p:spPr>
          <a:xfrm>
            <a:off x="8167271" y="6241892"/>
            <a:ext cx="321880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9: CNN Architecture </a:t>
            </a:r>
          </a:p>
        </p:txBody>
      </p:sp>
    </p:spTree>
    <p:extLst>
      <p:ext uri="{BB962C8B-B14F-4D97-AF65-F5344CB8AC3E}">
        <p14:creationId xmlns:p14="http://schemas.microsoft.com/office/powerpoint/2010/main" val="2718138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E1FD9-AFF4-0472-72E0-73C434C942ED}"/>
              </a:ext>
            </a:extLst>
          </p:cNvPr>
          <p:cNvSpPr>
            <a:spLocks noGrp="1"/>
          </p:cNvSpPr>
          <p:nvPr>
            <p:ph type="sldNum" sz="quarter" idx="12"/>
          </p:nvPr>
        </p:nvSpPr>
        <p:spPr>
          <a:xfrm>
            <a:off x="8642873" y="6367107"/>
            <a:ext cx="2743200" cy="365125"/>
          </a:xfrm>
        </p:spPr>
        <p:txBody>
          <a:bodyPr/>
          <a:lstStyle/>
          <a:p>
            <a:fld id="{288AC417-6CD0-4387-B0C9-0AAAB2F59DD9}" type="slidenum">
              <a:rPr lang="en-US" smtClean="0"/>
              <a:t>16</a:t>
            </a:fld>
            <a:endParaRPr lang="en-US"/>
          </a:p>
        </p:txBody>
      </p:sp>
      <p:sp>
        <p:nvSpPr>
          <p:cNvPr id="6" name="Title 1">
            <a:extLst>
              <a:ext uri="{FF2B5EF4-FFF2-40B4-BE49-F238E27FC236}">
                <a16:creationId xmlns:a16="http://schemas.microsoft.com/office/drawing/2014/main" id="{6FD2E82B-0CF0-C03B-7AC2-2BAE4ACDA5C6}"/>
              </a:ext>
            </a:extLst>
          </p:cNvPr>
          <p:cNvSpPr txBox="1">
            <a:spLocks/>
          </p:cNvSpPr>
          <p:nvPr/>
        </p:nvSpPr>
        <p:spPr>
          <a:xfrm>
            <a:off x="-1" y="0"/>
            <a:ext cx="12192001" cy="78530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u="sng" dirty="0">
                <a:solidFill>
                  <a:srgbClr val="FF0000"/>
                </a:solidFill>
                <a:latin typeface="Times New Roman" panose="02020603050405020304" pitchFamily="18" charset="0"/>
                <a:cs typeface="Times New Roman" panose="02020603050405020304" pitchFamily="18" charset="0"/>
              </a:rPr>
              <a:t>RESULTS AND DISSCUSSIONS</a:t>
            </a:r>
          </a:p>
        </p:txBody>
      </p:sp>
      <p:pic>
        <p:nvPicPr>
          <p:cNvPr id="7" name="Picture 6">
            <a:extLst>
              <a:ext uri="{FF2B5EF4-FFF2-40B4-BE49-F238E27FC236}">
                <a16:creationId xmlns:a16="http://schemas.microsoft.com/office/drawing/2014/main" id="{8F1C7C73-B174-89F4-2968-8FAF6D1B1F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32320" y="1342797"/>
            <a:ext cx="4961069" cy="3720802"/>
          </a:xfrm>
          <a:prstGeom prst="rect">
            <a:avLst/>
          </a:prstGeom>
          <a:noFill/>
          <a:ln>
            <a:noFill/>
          </a:ln>
        </p:spPr>
      </p:pic>
      <p:sp>
        <p:nvSpPr>
          <p:cNvPr id="9" name="TextBox 8">
            <a:extLst>
              <a:ext uri="{FF2B5EF4-FFF2-40B4-BE49-F238E27FC236}">
                <a16:creationId xmlns:a16="http://schemas.microsoft.com/office/drawing/2014/main" id="{519D968C-4B99-7708-F9EF-A895D75C76B5}"/>
              </a:ext>
            </a:extLst>
          </p:cNvPr>
          <p:cNvSpPr txBox="1"/>
          <p:nvPr/>
        </p:nvSpPr>
        <p:spPr>
          <a:xfrm>
            <a:off x="0" y="1690062"/>
            <a:ext cx="6572922"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Confusion Matrix show two  mis-classification.</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Mean Accuracy : 99.9%</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Mangal" panose="02040503050203030202" pitchFamily="18" charset="0"/>
              </a:rPr>
              <a:t>Validation Method is done k-fold validation method. Here k=5 wa</a:t>
            </a:r>
            <a:r>
              <a:rPr lang="en-US" sz="2000" dirty="0">
                <a:latin typeface="Times New Roman" panose="02020603050405020304" pitchFamily="18" charset="0"/>
                <a:ea typeface="Calibri" panose="020F0502020204030204" pitchFamily="34" charset="0"/>
                <a:cs typeface="Mangal" panose="02040503050203030202" pitchFamily="18" charset="0"/>
              </a:rPr>
              <a:t>s used.</a:t>
            </a:r>
          </a:p>
          <a:p>
            <a:pPr marL="342900" indent="-342900">
              <a:buFont typeface="Arial" panose="020B0604020202020204" pitchFamily="34" charset="0"/>
              <a:buChar char="•"/>
            </a:pP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Mangal" panose="02040503050203030202" pitchFamily="18" charset="0"/>
              </a:rPr>
              <a:t>After the model was trained it was further tested on arbitrary examples presented on next slide.</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44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E1FD9-AFF4-0472-72E0-73C434C942ED}"/>
              </a:ext>
            </a:extLst>
          </p:cNvPr>
          <p:cNvSpPr>
            <a:spLocks noGrp="1"/>
          </p:cNvSpPr>
          <p:nvPr>
            <p:ph type="sldNum" sz="quarter" idx="12"/>
          </p:nvPr>
        </p:nvSpPr>
        <p:spPr>
          <a:xfrm>
            <a:off x="8642873" y="6367107"/>
            <a:ext cx="2743200" cy="365125"/>
          </a:xfrm>
        </p:spPr>
        <p:txBody>
          <a:bodyPr/>
          <a:lstStyle/>
          <a:p>
            <a:fld id="{288AC417-6CD0-4387-B0C9-0AAAB2F59DD9}" type="slidenum">
              <a:rPr lang="en-US" smtClean="0"/>
              <a:t>17</a:t>
            </a:fld>
            <a:endParaRPr lang="en-US"/>
          </a:p>
        </p:txBody>
      </p:sp>
      <p:sp>
        <p:nvSpPr>
          <p:cNvPr id="3" name="Title 1">
            <a:extLst>
              <a:ext uri="{FF2B5EF4-FFF2-40B4-BE49-F238E27FC236}">
                <a16:creationId xmlns:a16="http://schemas.microsoft.com/office/drawing/2014/main" id="{0FDA27C3-37BE-B9F9-F009-4BDC570C3F03}"/>
              </a:ext>
            </a:extLst>
          </p:cNvPr>
          <p:cNvSpPr>
            <a:spLocks noGrp="1"/>
          </p:cNvSpPr>
          <p:nvPr>
            <p:ph type="ctrTitle"/>
          </p:nvPr>
        </p:nvSpPr>
        <p:spPr>
          <a:xfrm>
            <a:off x="0" y="0"/>
            <a:ext cx="3349127" cy="539827"/>
          </a:xfrm>
        </p:spPr>
        <p:txBody>
          <a:bodyPr>
            <a:normAutofit/>
          </a:bodyPr>
          <a:lstStyle/>
          <a:p>
            <a:r>
              <a:rPr lang="en-US" sz="3200" b="1" u="sng" dirty="0">
                <a:solidFill>
                  <a:srgbClr val="FF0000"/>
                </a:solidFill>
                <a:latin typeface="Times New Roman" panose="02020603050405020304" pitchFamily="18" charset="0"/>
                <a:cs typeface="Times New Roman" panose="02020603050405020304" pitchFamily="18" charset="0"/>
              </a:rPr>
              <a:t>Continued....</a:t>
            </a:r>
          </a:p>
        </p:txBody>
      </p:sp>
      <p:sp>
        <p:nvSpPr>
          <p:cNvPr id="5" name="Rectangle 2">
            <a:extLst>
              <a:ext uri="{FF2B5EF4-FFF2-40B4-BE49-F238E27FC236}">
                <a16:creationId xmlns:a16="http://schemas.microsoft.com/office/drawing/2014/main" id="{5BC4AA2B-4685-02F5-75E1-740BF5BB885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2">
            <a:extLst>
              <a:ext uri="{FF2B5EF4-FFF2-40B4-BE49-F238E27FC236}">
                <a16:creationId xmlns:a16="http://schemas.microsoft.com/office/drawing/2014/main" id="{9D7D6A92-8330-00BF-C3F4-A271D5F15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84590"/>
            <a:ext cx="5421854" cy="390999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B6961123-5628-4BD4-7EF8-780609DCD49B}"/>
              </a:ext>
            </a:extLst>
          </p:cNvPr>
          <p:cNvSpPr>
            <a:spLocks noChangeArrowheads="1"/>
          </p:cNvSpPr>
          <p:nvPr/>
        </p:nvSpPr>
        <p:spPr bwMode="auto">
          <a:xfrm>
            <a:off x="470570" y="5839680"/>
            <a:ext cx="448071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message = "Islanding Condition Detected"</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message1 = " The confidence level of </a:t>
            </a: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classification </a:t>
            </a: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is 99.9029 %"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5DCAC6B0-7DDD-4948-C62E-AEAEE4B5C9E8}"/>
              </a:ext>
            </a:extLst>
          </p:cNvPr>
          <p:cNvSpPr>
            <a:spLocks noChangeArrowheads="1"/>
          </p:cNvSpPr>
          <p:nvPr/>
        </p:nvSpPr>
        <p:spPr bwMode="auto">
          <a:xfrm>
            <a:off x="7427259" y="704190"/>
            <a:ext cx="39588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Arbitrary Example 2</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Non-islanding created at 0.5s.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55" name="Picture 4">
            <a:extLst>
              <a:ext uri="{FF2B5EF4-FFF2-40B4-BE49-F238E27FC236}">
                <a16:creationId xmlns:a16="http://schemas.microsoft.com/office/drawing/2014/main" id="{F65A3CE4-2366-9D45-D7AC-3BECE7CF6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300" y="1771385"/>
            <a:ext cx="5422392" cy="390673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a:extLst>
              <a:ext uri="{FF2B5EF4-FFF2-40B4-BE49-F238E27FC236}">
                <a16:creationId xmlns:a16="http://schemas.microsoft.com/office/drawing/2014/main" id="{4DF49305-65C3-605F-A5B5-A21F6BA181D2}"/>
              </a:ext>
            </a:extLst>
          </p:cNvPr>
          <p:cNvSpPr>
            <a:spLocks noChangeArrowheads="1"/>
          </p:cNvSpPr>
          <p:nvPr/>
        </p:nvSpPr>
        <p:spPr bwMode="auto">
          <a:xfrm>
            <a:off x="6770149" y="5627675"/>
            <a:ext cx="517173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message = " The abnormality in voltage waveform does not correspond to islanding condition"</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message1 =" The confidence level of classification is 99.2865 %"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6805ADDD-E30B-D42D-238D-558187610DED}"/>
              </a:ext>
            </a:extLst>
          </p:cNvPr>
          <p:cNvSpPr txBox="1"/>
          <p:nvPr/>
        </p:nvSpPr>
        <p:spPr>
          <a:xfrm>
            <a:off x="250115" y="628504"/>
            <a:ext cx="5274587" cy="1156086"/>
          </a:xfrm>
          <a:prstGeom prst="rect">
            <a:avLst/>
          </a:prstGeom>
          <a:noFill/>
        </p:spPr>
        <p:txBody>
          <a:bodyPr wrap="square">
            <a:spAutoFit/>
          </a:bodyPr>
          <a:lstStyle/>
          <a:p>
            <a:pPr marL="0" marR="0" algn="just">
              <a:lnSpc>
                <a:spcPct val="150000"/>
              </a:lnSpc>
              <a:spcAft>
                <a:spcPts val="0"/>
              </a:spcAft>
            </a:pPr>
            <a:r>
              <a:rPr lang="en-US" sz="1600" dirty="0">
                <a:latin typeface="Times New Roman" panose="02020603050405020304" pitchFamily="18" charset="0"/>
                <a:ea typeface="Times New Roman" panose="02020603050405020304" pitchFamily="18" charset="0"/>
              </a:rPr>
              <a:t>Arbitrary Example 1</a:t>
            </a:r>
            <a:r>
              <a:rPr lang="en-US" sz="1600" dirty="0">
                <a:effectLst/>
                <a:latin typeface="Times New Roman" panose="02020603050405020304" pitchFamily="18" charset="0"/>
                <a:ea typeface="Times New Roman" panose="02020603050405020304" pitchFamily="18" charset="0"/>
              </a:rPr>
              <a:t>: Islanding created at 0.5s with generation and load being almost similar (a case of NDZ) at the zone of interest.</a:t>
            </a:r>
          </a:p>
        </p:txBody>
      </p:sp>
    </p:spTree>
    <p:extLst>
      <p:ext uri="{BB962C8B-B14F-4D97-AF65-F5344CB8AC3E}">
        <p14:creationId xmlns:p14="http://schemas.microsoft.com/office/powerpoint/2010/main" val="1815843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E1FD9-AFF4-0472-72E0-73C434C942ED}"/>
              </a:ext>
            </a:extLst>
          </p:cNvPr>
          <p:cNvSpPr>
            <a:spLocks noGrp="1"/>
          </p:cNvSpPr>
          <p:nvPr>
            <p:ph type="sldNum" sz="quarter" idx="12"/>
          </p:nvPr>
        </p:nvSpPr>
        <p:spPr>
          <a:xfrm>
            <a:off x="8642873" y="6367107"/>
            <a:ext cx="2743200" cy="365125"/>
          </a:xfrm>
        </p:spPr>
        <p:txBody>
          <a:bodyPr/>
          <a:lstStyle/>
          <a:p>
            <a:fld id="{288AC417-6CD0-4387-B0C9-0AAAB2F59DD9}" type="slidenum">
              <a:rPr lang="en-US" smtClean="0"/>
              <a:t>18</a:t>
            </a:fld>
            <a:endParaRPr lang="en-US"/>
          </a:p>
        </p:txBody>
      </p:sp>
      <p:sp>
        <p:nvSpPr>
          <p:cNvPr id="3" name="Title 1">
            <a:extLst>
              <a:ext uri="{FF2B5EF4-FFF2-40B4-BE49-F238E27FC236}">
                <a16:creationId xmlns:a16="http://schemas.microsoft.com/office/drawing/2014/main" id="{0FDA27C3-37BE-B9F9-F009-4BDC570C3F03}"/>
              </a:ext>
            </a:extLst>
          </p:cNvPr>
          <p:cNvSpPr>
            <a:spLocks noGrp="1"/>
          </p:cNvSpPr>
          <p:nvPr>
            <p:ph type="ctrTitle"/>
          </p:nvPr>
        </p:nvSpPr>
        <p:spPr>
          <a:xfrm>
            <a:off x="0" y="0"/>
            <a:ext cx="3349127" cy="539827"/>
          </a:xfrm>
        </p:spPr>
        <p:txBody>
          <a:bodyPr>
            <a:normAutofit/>
          </a:bodyPr>
          <a:lstStyle/>
          <a:p>
            <a:r>
              <a:rPr lang="en-US" sz="3200" b="1" u="sng" dirty="0">
                <a:solidFill>
                  <a:srgbClr val="FF0000"/>
                </a:solidFill>
                <a:latin typeface="Times New Roman" panose="02020603050405020304" pitchFamily="18" charset="0"/>
                <a:cs typeface="Times New Roman" panose="02020603050405020304" pitchFamily="18" charset="0"/>
              </a:rPr>
              <a:t>Continued....</a:t>
            </a:r>
          </a:p>
        </p:txBody>
      </p:sp>
      <p:sp>
        <p:nvSpPr>
          <p:cNvPr id="5" name="Rectangle 2">
            <a:extLst>
              <a:ext uri="{FF2B5EF4-FFF2-40B4-BE49-F238E27FC236}">
                <a16:creationId xmlns:a16="http://schemas.microsoft.com/office/drawing/2014/main" id="{5BC4AA2B-4685-02F5-75E1-740BF5BB885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B6961123-5628-4BD4-7EF8-780609DCD49B}"/>
              </a:ext>
            </a:extLst>
          </p:cNvPr>
          <p:cNvSpPr>
            <a:spLocks noChangeArrowheads="1"/>
          </p:cNvSpPr>
          <p:nvPr/>
        </p:nvSpPr>
        <p:spPr bwMode="auto">
          <a:xfrm>
            <a:off x="535968" y="5475481"/>
            <a:ext cx="448071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message = "Islanding Condition Detected"</a:t>
            </a: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message1 = " The confidence level of </a:t>
            </a: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classification </a:t>
            </a: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is 99.9029 %"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6805ADDD-E30B-D42D-238D-558187610DED}"/>
              </a:ext>
            </a:extLst>
          </p:cNvPr>
          <p:cNvSpPr txBox="1"/>
          <p:nvPr/>
        </p:nvSpPr>
        <p:spPr>
          <a:xfrm>
            <a:off x="303362" y="728302"/>
            <a:ext cx="5274587" cy="417422"/>
          </a:xfrm>
          <a:prstGeom prst="rect">
            <a:avLst/>
          </a:prstGeom>
          <a:noFill/>
        </p:spPr>
        <p:txBody>
          <a:bodyPr wrap="square">
            <a:spAutoFit/>
          </a:bodyPr>
          <a:lstStyle/>
          <a:p>
            <a:pPr marL="0" marR="0" algn="just">
              <a:lnSpc>
                <a:spcPct val="150000"/>
              </a:lnSpc>
              <a:spcAft>
                <a:spcPts val="0"/>
              </a:spcAft>
            </a:pPr>
            <a:r>
              <a:rPr lang="en-US" sz="1600" dirty="0">
                <a:latin typeface="Times New Roman" panose="02020603050405020304" pitchFamily="18" charset="0"/>
                <a:ea typeface="Times New Roman" panose="02020603050405020304" pitchFamily="18" charset="0"/>
              </a:rPr>
              <a:t>Arbitrary example</a:t>
            </a:r>
            <a:r>
              <a:rPr lang="en-US" sz="1600" dirty="0">
                <a:effectLst/>
                <a:latin typeface="Times New Roman" panose="02020603050405020304" pitchFamily="18" charset="0"/>
                <a:ea typeface="Times New Roman" panose="02020603050405020304" pitchFamily="18" charset="0"/>
              </a:rPr>
              <a:t> 3: Islanding created at 0.3s.</a:t>
            </a:r>
          </a:p>
        </p:txBody>
      </p:sp>
      <p:pic>
        <p:nvPicPr>
          <p:cNvPr id="2" name="Picture 1">
            <a:extLst>
              <a:ext uri="{FF2B5EF4-FFF2-40B4-BE49-F238E27FC236}">
                <a16:creationId xmlns:a16="http://schemas.microsoft.com/office/drawing/2014/main" id="{1DEA8017-D6D4-28B0-A39A-ED6E4FF240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23" y="1338623"/>
            <a:ext cx="5458205" cy="3933234"/>
          </a:xfrm>
          <a:prstGeom prst="rect">
            <a:avLst/>
          </a:prstGeom>
          <a:noFill/>
          <a:ln>
            <a:noFill/>
          </a:ln>
        </p:spPr>
      </p:pic>
      <p:sp>
        <p:nvSpPr>
          <p:cNvPr id="6" name="TextBox 5">
            <a:extLst>
              <a:ext uri="{FF2B5EF4-FFF2-40B4-BE49-F238E27FC236}">
                <a16:creationId xmlns:a16="http://schemas.microsoft.com/office/drawing/2014/main" id="{88BE9115-22FC-BF95-FE26-135344825322}"/>
              </a:ext>
            </a:extLst>
          </p:cNvPr>
          <p:cNvSpPr txBox="1"/>
          <p:nvPr/>
        </p:nvSpPr>
        <p:spPr>
          <a:xfrm>
            <a:off x="5577949" y="476805"/>
            <a:ext cx="5948980" cy="6278642"/>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Findings</a:t>
            </a:r>
          </a:p>
          <a:p>
            <a:endParaRPr lang="en-US" sz="2400" b="1" dirty="0">
              <a:latin typeface="Times New Roman" panose="02020603050405020304" pitchFamily="18" charset="0"/>
              <a:cs typeface="Times New Roman" panose="02020603050405020304" pitchFamily="18" charset="0"/>
            </a:endParaRPr>
          </a:p>
          <a:p>
            <a:pPr marL="342900" marR="0" indent="-342900" algn="just">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validation case were generated in Simulink to realize the islanding condition.</a:t>
            </a:r>
          </a:p>
          <a:p>
            <a:pPr marL="342900" marR="0" indent="-342900" algn="just">
              <a:lnSpc>
                <a:spcPct val="150000"/>
              </a:lnSpc>
              <a:spcAft>
                <a:spcPts val="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marR="0" indent="-342900" algn="just">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But to assess the detection time the model has to applied to real –time test hardware system.</a:t>
            </a:r>
          </a:p>
          <a:p>
            <a:pPr marL="342900" marR="0" indent="-342900" algn="just">
              <a:lnSpc>
                <a:spcPct val="150000"/>
              </a:lnSpc>
              <a:spcAft>
                <a:spcPts val="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marR="0" indent="-342900" algn="just">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has to continuously monitor the PCC voltage  in real grid system and perform the check computation at required sampling frequencies.      </a:t>
            </a:r>
          </a:p>
          <a:p>
            <a:pPr marR="0" algn="just">
              <a:lnSpc>
                <a:spcPct val="150000"/>
              </a:lnSpc>
              <a:spcAft>
                <a:spcPts val="0"/>
              </a:spcAft>
            </a:pPr>
            <a:endParaRPr lang="en-US" sz="2000" dirty="0">
              <a:latin typeface="Times New Roman" panose="02020603050405020304" pitchFamily="18" charset="0"/>
              <a:cs typeface="Times New Roman" panose="02020603050405020304" pitchFamily="18" charset="0"/>
            </a:endParaRPr>
          </a:p>
          <a:p>
            <a:pPr marR="0" algn="just">
              <a:lnSpc>
                <a:spcPct val="150000"/>
              </a:lnSpc>
              <a:spcAft>
                <a:spcPts val="0"/>
              </a:spcAft>
            </a:pPr>
            <a:endParaRPr lang="en-US" sz="20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4456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EAE8-EB40-E1FB-F341-99BEE2B2921A}"/>
              </a:ext>
            </a:extLst>
          </p:cNvPr>
          <p:cNvSpPr>
            <a:spLocks noGrp="1"/>
          </p:cNvSpPr>
          <p:nvPr>
            <p:ph type="ctrTitle"/>
          </p:nvPr>
        </p:nvSpPr>
        <p:spPr>
          <a:xfrm>
            <a:off x="1" y="0"/>
            <a:ext cx="12192000" cy="744140"/>
          </a:xfrm>
        </p:spPr>
        <p:txBody>
          <a:bodyPr>
            <a:normAutofit fontScale="90000"/>
          </a:bodyPr>
          <a:lstStyle/>
          <a:p>
            <a:r>
              <a:rPr lang="en-US" sz="4800" b="1" dirty="0">
                <a:solidFill>
                  <a:srgbClr val="C00000"/>
                </a:solidFill>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1C5CAB0E-66B7-2DC2-70BF-75F73F49F336}"/>
              </a:ext>
            </a:extLst>
          </p:cNvPr>
          <p:cNvSpPr txBox="1"/>
          <p:nvPr/>
        </p:nvSpPr>
        <p:spPr>
          <a:xfrm>
            <a:off x="135766" y="1085467"/>
            <a:ext cx="11920467" cy="7107074"/>
          </a:xfrm>
          <a:prstGeom prst="rect">
            <a:avLst/>
          </a:prstGeom>
          <a:noFill/>
        </p:spPr>
        <p:txBody>
          <a:bodyPr wrap="square" rtlCol="0">
            <a:spAutoFit/>
          </a:bodyPr>
          <a:lstStyle/>
          <a:p>
            <a:pPr marL="742950" marR="0" indent="-285750" algn="just">
              <a:lnSpc>
                <a:spcPct val="150000"/>
              </a:lnSpc>
              <a:spcBef>
                <a:spcPts val="500"/>
              </a:spcBef>
              <a:spcAft>
                <a:spcPts val="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CNN can be used to detect the islanding and non-islanding conditions with great accuracy of 99.9%</a:t>
            </a:r>
          </a:p>
          <a:p>
            <a:pPr marL="742950" marR="0" indent="-285750" algn="just">
              <a:lnSpc>
                <a:spcPct val="150000"/>
              </a:lnSpc>
              <a:spcBef>
                <a:spcPts val="500"/>
              </a:spcBef>
              <a:spcAft>
                <a:spcPts val="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indent="-285750" algn="just">
              <a:lnSpc>
                <a:spcPct val="150000"/>
              </a:lnSpc>
              <a:spcBef>
                <a:spcPts val="5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a:t>
            </a:r>
            <a:r>
              <a:rPr lang="en-US" sz="2000" dirty="0">
                <a:effectLst/>
                <a:latin typeface="Times New Roman" panose="02020603050405020304" pitchFamily="18" charset="0"/>
                <a:ea typeface="Times New Roman" panose="02020603050405020304" pitchFamily="18" charset="0"/>
              </a:rPr>
              <a:t>nce we train a model, we can use that trained model for classifying the voltage signals measured at PCC. </a:t>
            </a:r>
          </a:p>
          <a:p>
            <a:pPr marL="457200" algn="just">
              <a:lnSpc>
                <a:spcPct val="150000"/>
              </a:lnSpc>
              <a:spcBef>
                <a:spcPts val="500"/>
              </a:spcBef>
            </a:pPr>
            <a:r>
              <a:rPr lang="en-US" sz="2000" dirty="0">
                <a:effectLst/>
                <a:latin typeface="Times New Roman" panose="02020603050405020304" pitchFamily="18" charset="0"/>
                <a:ea typeface="Times New Roman" panose="02020603050405020304" pitchFamily="18" charset="0"/>
              </a:rPr>
              <a:t> </a:t>
            </a:r>
          </a:p>
          <a:p>
            <a:pPr marL="742950" indent="-285750" algn="just">
              <a:lnSpc>
                <a:spcPct val="150000"/>
              </a:lnSpc>
              <a:spcBef>
                <a:spcPts val="500"/>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The classifier will classify the signal and may send a corresponding signal to controller to make further</a:t>
            </a:r>
          </a:p>
          <a:p>
            <a:pPr marL="457200" algn="just">
              <a:lnSpc>
                <a:spcPct val="150000"/>
              </a:lnSpc>
              <a:spcBef>
                <a:spcPts val="500"/>
              </a:spcBef>
            </a:pPr>
            <a:r>
              <a:rPr lang="en-US" sz="2000" dirty="0">
                <a:effectLst/>
                <a:latin typeface="Times New Roman" panose="02020603050405020304" pitchFamily="18" charset="0"/>
                <a:ea typeface="Times New Roman" panose="02020603050405020304" pitchFamily="18" charset="0"/>
              </a:rPr>
              <a:t>     decisions on opening or avoiding the opening of CBs.</a:t>
            </a:r>
          </a:p>
          <a:p>
            <a:pPr marL="457200" algn="just">
              <a:lnSpc>
                <a:spcPct val="150000"/>
              </a:lnSpc>
              <a:spcBef>
                <a:spcPts val="500"/>
              </a:spcBef>
            </a:pPr>
            <a:endParaRPr lang="en-US" sz="2000" dirty="0">
              <a:effectLst/>
              <a:latin typeface="Times New Roman" panose="02020603050405020304" pitchFamily="18" charset="0"/>
              <a:ea typeface="Times New Roman" panose="02020603050405020304" pitchFamily="18" charset="0"/>
            </a:endParaRPr>
          </a:p>
          <a:p>
            <a:pPr marL="742950" marR="0" indent="-285750" algn="just">
              <a:lnSpc>
                <a:spcPct val="150000"/>
              </a:lnSpc>
              <a:spcBef>
                <a:spcPts val="500"/>
              </a:spcBef>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findings also imply that efficient DG islanding detection in real-time applications may be accomplished using deep learning-based approaches.</a:t>
            </a:r>
          </a:p>
          <a:p>
            <a:pPr marL="742950" marR="0" indent="-285750" algn="just">
              <a:lnSpc>
                <a:spcPct val="150000"/>
              </a:lnSpc>
              <a:spcBef>
                <a:spcPts val="500"/>
              </a:spcBef>
              <a:spcAft>
                <a:spcPts val="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marR="0" indent="-285750" algn="just">
              <a:lnSpc>
                <a:spcPct val="150000"/>
              </a:lnSpc>
              <a:spcBef>
                <a:spcPts val="500"/>
              </a:spcBef>
              <a:spcAft>
                <a:spcPts val="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marR="0" indent="-285750" algn="just">
              <a:lnSpc>
                <a:spcPct val="150000"/>
              </a:lnSpc>
              <a:spcBef>
                <a:spcPts val="500"/>
              </a:spcBef>
              <a:spcAft>
                <a:spcPts val="0"/>
              </a:spcAft>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indent="-285750" algn="just">
              <a:lnSpc>
                <a:spcPct val="150000"/>
              </a:lnSpc>
              <a:spcBef>
                <a:spcPts val="500"/>
              </a:spcBef>
              <a:spcAft>
                <a:spcPts val="0"/>
              </a:spcAft>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3B15BBBE-6A9E-0DCC-6298-5B0E9686C191}"/>
              </a:ext>
            </a:extLst>
          </p:cNvPr>
          <p:cNvSpPr>
            <a:spLocks noGrp="1"/>
          </p:cNvSpPr>
          <p:nvPr>
            <p:ph type="sldNum" sz="quarter" idx="12"/>
          </p:nvPr>
        </p:nvSpPr>
        <p:spPr/>
        <p:txBody>
          <a:bodyPr/>
          <a:lstStyle/>
          <a:p>
            <a:fld id="{288AC417-6CD0-4387-B0C9-0AAAB2F59DD9}" type="slidenum">
              <a:rPr lang="en-US" smtClean="0"/>
              <a:t>19</a:t>
            </a:fld>
            <a:endParaRPr lang="en-US" dirty="0"/>
          </a:p>
        </p:txBody>
      </p:sp>
    </p:spTree>
    <p:extLst>
      <p:ext uri="{BB962C8B-B14F-4D97-AF65-F5344CB8AC3E}">
        <p14:creationId xmlns:p14="http://schemas.microsoft.com/office/powerpoint/2010/main" val="355456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EAE8-EB40-E1FB-F341-99BEE2B2921A}"/>
              </a:ext>
            </a:extLst>
          </p:cNvPr>
          <p:cNvSpPr>
            <a:spLocks noGrp="1"/>
          </p:cNvSpPr>
          <p:nvPr>
            <p:ph type="ctrTitle"/>
          </p:nvPr>
        </p:nvSpPr>
        <p:spPr>
          <a:xfrm>
            <a:off x="0" y="-1355463"/>
            <a:ext cx="12192000" cy="2479675"/>
          </a:xfrm>
        </p:spPr>
        <p:txBody>
          <a:bodyPr>
            <a:normAutofit/>
          </a:bodyPr>
          <a:lstStyle/>
          <a:p>
            <a:r>
              <a:rPr lang="en-US" sz="4800" b="1" u="sng"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a16="http://schemas.microsoft.com/office/drawing/2014/main" id="{1C5CAB0E-66B7-2DC2-70BF-75F73F49F336}"/>
              </a:ext>
            </a:extLst>
          </p:cNvPr>
          <p:cNvSpPr txBox="1"/>
          <p:nvPr/>
        </p:nvSpPr>
        <p:spPr>
          <a:xfrm>
            <a:off x="373646" y="1477378"/>
            <a:ext cx="11444707"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Unintentional Islanding; DGs still supplying the local loads though it is disconnected form Utility.</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Tripping of CB, sudden faults, load switching, human error, unbalanced power are the primary causes of Unintentional Islanding.</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Islanding detection is a non-trivial task for safe operation of Microgrid or EPS with DG systems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Islanding Detection should justify dependability, security and fast response time.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3B15BBBE-6A9E-0DCC-6298-5B0E9686C191}"/>
              </a:ext>
            </a:extLst>
          </p:cNvPr>
          <p:cNvSpPr>
            <a:spLocks noGrp="1"/>
          </p:cNvSpPr>
          <p:nvPr>
            <p:ph type="sldNum" sz="quarter" idx="12"/>
          </p:nvPr>
        </p:nvSpPr>
        <p:spPr/>
        <p:txBody>
          <a:bodyPr/>
          <a:lstStyle/>
          <a:p>
            <a:fld id="{288AC417-6CD0-4387-B0C9-0AAAB2F59DD9}" type="slidenum">
              <a:rPr lang="en-US" smtClean="0"/>
              <a:t>2</a:t>
            </a:fld>
            <a:endParaRPr lang="en-US" dirty="0"/>
          </a:p>
        </p:txBody>
      </p:sp>
    </p:spTree>
    <p:extLst>
      <p:ext uri="{BB962C8B-B14F-4D97-AF65-F5344CB8AC3E}">
        <p14:creationId xmlns:p14="http://schemas.microsoft.com/office/powerpoint/2010/main" val="227745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EAE8-EB40-E1FB-F341-99BEE2B2921A}"/>
              </a:ext>
            </a:extLst>
          </p:cNvPr>
          <p:cNvSpPr>
            <a:spLocks noGrp="1"/>
          </p:cNvSpPr>
          <p:nvPr>
            <p:ph type="ctrTitle"/>
          </p:nvPr>
        </p:nvSpPr>
        <p:spPr>
          <a:xfrm>
            <a:off x="0" y="-1463040"/>
            <a:ext cx="12192000" cy="2479675"/>
          </a:xfrm>
        </p:spPr>
        <p:txBody>
          <a:bodyPr>
            <a:normAutofit/>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References</a:t>
            </a:r>
          </a:p>
        </p:txBody>
      </p:sp>
      <p:sp>
        <p:nvSpPr>
          <p:cNvPr id="7" name="Slide Number Placeholder 6">
            <a:extLst>
              <a:ext uri="{FF2B5EF4-FFF2-40B4-BE49-F238E27FC236}">
                <a16:creationId xmlns:a16="http://schemas.microsoft.com/office/drawing/2014/main" id="{3B15BBBE-6A9E-0DCC-6298-5B0E9686C191}"/>
              </a:ext>
            </a:extLst>
          </p:cNvPr>
          <p:cNvSpPr>
            <a:spLocks noGrp="1"/>
          </p:cNvSpPr>
          <p:nvPr>
            <p:ph type="sldNum" sz="quarter" idx="12"/>
          </p:nvPr>
        </p:nvSpPr>
        <p:spPr/>
        <p:txBody>
          <a:bodyPr/>
          <a:lstStyle/>
          <a:p>
            <a:fld id="{288AC417-6CD0-4387-B0C9-0AAAB2F59DD9}" type="slidenum">
              <a:rPr lang="en-US" smtClean="0"/>
              <a:t>20</a:t>
            </a:fld>
            <a:endParaRPr lang="en-US" dirty="0"/>
          </a:p>
        </p:txBody>
      </p:sp>
      <p:sp>
        <p:nvSpPr>
          <p:cNvPr id="8" name="Rectangle 2">
            <a:extLst>
              <a:ext uri="{FF2B5EF4-FFF2-40B4-BE49-F238E27FC236}">
                <a16:creationId xmlns:a16="http://schemas.microsoft.com/office/drawing/2014/main" id="{5D01995F-828C-B919-40E2-47230CACC44E}"/>
              </a:ext>
            </a:extLst>
          </p:cNvPr>
          <p:cNvSpPr>
            <a:spLocks noChangeArrowheads="1"/>
          </p:cNvSpPr>
          <p:nvPr/>
        </p:nvSpPr>
        <p:spPr bwMode="auto">
          <a:xfrm>
            <a:off x="838200" y="1370370"/>
            <a:ext cx="9622651"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alt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Khamis, H. Shareef, E.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Bizkevelci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T. Khatib, ‘‘A review of islanding detection techniques for renewable distributed generation systems,’’ Renew. Sustain. Energy Rev., vol. 28, pp. 483–493, Dec. 2013,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10.1016/j.rser.2013.08.025</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A. Hussain, C.-H. Kim, and A. Mehdi, ‘‘A comprehensive review of intelligent islanding schemes and feature selection techniques for distributed generation system,’’ IEEE Access, vol. 9, pp. 146603–146624, 2021.</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S. R. Mohanty, N. Kishor, P. K. Ray, and J. P. S. Catalo, ‘‘Comparative study of advanced signal processing techniques for islanding detection in a hybrid distributed generation system,’’ IEEE Trans. Sustain. Energy, vol. 6, no. 1, pp. 122–131, Jan. 2015,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10.1109/TSTE.2014.2362797.</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 C.-T. Hsieh, J.-M. Lin, and S.-J. Huang, ‘‘Enhancement of islanding detection of distributed generation systems via wavelet transform-based approaches,’’ Int. J. Electric. Power Energy Syst., vol. 30, no. 10, pp. 575–580, Dec. 2008,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10.1016/j.ijepes.2008.08.006.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 S. Raza, H.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Mokhlis</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Arof</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J. A. Laghari, and L. Wang, ‘‘Application of signal processing techniques for islanding detection of distributed generation in distribution network: A review,’’ Energy Convers. Manage., vol. 96, pp. 613–624, May 2015,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10.1016/j.enconman.2015.03.029.</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[6] M. Hanif, M. Basu, and K.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Gaughan</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‘‘Development of EN50438 compliant wavelet-based islanding detection technique for three-phase static distributed generation systems,’’ IET Renew. Power Generation., vol. 6, no. 4, p. 289, 2012,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10.1049/iet-rpg.2011.0290.</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818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EAE8-EB40-E1FB-F341-99BEE2B2921A}"/>
              </a:ext>
            </a:extLst>
          </p:cNvPr>
          <p:cNvSpPr>
            <a:spLocks noGrp="1"/>
          </p:cNvSpPr>
          <p:nvPr>
            <p:ph type="ctrTitle"/>
          </p:nvPr>
        </p:nvSpPr>
        <p:spPr>
          <a:xfrm>
            <a:off x="0" y="-1463040"/>
            <a:ext cx="12192000" cy="2479675"/>
          </a:xfrm>
        </p:spPr>
        <p:txBody>
          <a:bodyPr>
            <a:normAutofit/>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References</a:t>
            </a:r>
          </a:p>
        </p:txBody>
      </p:sp>
      <p:sp>
        <p:nvSpPr>
          <p:cNvPr id="7" name="Slide Number Placeholder 6">
            <a:extLst>
              <a:ext uri="{FF2B5EF4-FFF2-40B4-BE49-F238E27FC236}">
                <a16:creationId xmlns:a16="http://schemas.microsoft.com/office/drawing/2014/main" id="{3B15BBBE-6A9E-0DCC-6298-5B0E9686C191}"/>
              </a:ext>
            </a:extLst>
          </p:cNvPr>
          <p:cNvSpPr>
            <a:spLocks noGrp="1"/>
          </p:cNvSpPr>
          <p:nvPr>
            <p:ph type="sldNum" sz="quarter" idx="12"/>
          </p:nvPr>
        </p:nvSpPr>
        <p:spPr/>
        <p:txBody>
          <a:bodyPr/>
          <a:lstStyle/>
          <a:p>
            <a:fld id="{288AC417-6CD0-4387-B0C9-0AAAB2F59DD9}" type="slidenum">
              <a:rPr lang="en-US" smtClean="0"/>
              <a:t>21</a:t>
            </a:fld>
            <a:endParaRPr lang="en-US" dirty="0"/>
          </a:p>
        </p:txBody>
      </p:sp>
      <p:sp>
        <p:nvSpPr>
          <p:cNvPr id="5" name="Rectangle 2">
            <a:extLst>
              <a:ext uri="{FF2B5EF4-FFF2-40B4-BE49-F238E27FC236}">
                <a16:creationId xmlns:a16="http://schemas.microsoft.com/office/drawing/2014/main" id="{734F76F6-CA6A-0BC7-41DD-D2CADF30352A}"/>
              </a:ext>
            </a:extLst>
          </p:cNvPr>
          <p:cNvSpPr>
            <a:spLocks noChangeArrowheads="1"/>
          </p:cNvSpPr>
          <p:nvPr/>
        </p:nvSpPr>
        <p:spPr bwMode="auto">
          <a:xfrm>
            <a:off x="543326" y="1366554"/>
            <a:ext cx="10182048" cy="3807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[7] P. K. Ray, S. R. Mohanty, and N. Kishor, ‘‘Disturbance detection in grid connected distributed generation system using wavelet and S-transform,’’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Electr</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Power Syst. Res., vol. 81, no. 3, pp. 805–819, Mar. 2011,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10.1016/j.epsr.2010.11.011.</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 Y. Sun, B. Wang, J. Jin, and X. Wang, ‘‘Deep convolutional network method for automatic sleep stage classification based on neurophysiological signals,’’ in Proc. 11th Int.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Congr</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Image Signal Process., Biomed. Eng.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Informat</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(CISP-BMEI), Oct. 2018, pp. 1–5,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10.1109/CISP-BMEI.2018.8633058.</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 T. Chakravorti, R. K. Patnaik, and P. K. Dash, ‘‘Detection and classification of islanding and power quality disturbances in microgrid using hybrid signal processing and data mining techniques,’’ IET Signal Process., vol. 12, no. 1, pp. 82–94, Feb. 2018, </a:t>
            </a:r>
            <a:r>
              <a:rPr kumimoji="0" lang="en-US" altLang="en-US" sz="14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10.1049/iet-spr.2016.0352.</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 S. K. G. Manikonda and D. N. Gaonkar, ‘‘IDM based on image classification with CNN,’’ J. Eng., vol. 2019, no. 10, pp. 7256–7262, Oct. 2019, doi:10.1049/joe.2019.0025.</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 A. Hussain, C.-H. Kim, and M. S. Jabbar, ‘‘An intelligent deep convolutional neural networks-based islanding detection for multi-DG systems,’’ IEEE Access, vol. 10, pp. 131920–131931, 2022, doi:10.1109/ACCESS.2022.3229698.</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25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E1FD9-AFF4-0472-72E0-73C434C942ED}"/>
              </a:ext>
            </a:extLst>
          </p:cNvPr>
          <p:cNvSpPr>
            <a:spLocks noGrp="1"/>
          </p:cNvSpPr>
          <p:nvPr>
            <p:ph type="sldNum" sz="quarter" idx="12"/>
          </p:nvPr>
        </p:nvSpPr>
        <p:spPr>
          <a:xfrm>
            <a:off x="8642873" y="6367107"/>
            <a:ext cx="2743200" cy="365125"/>
          </a:xfrm>
        </p:spPr>
        <p:txBody>
          <a:bodyPr/>
          <a:lstStyle/>
          <a:p>
            <a:fld id="{288AC417-6CD0-4387-B0C9-0AAAB2F59DD9}" type="slidenum">
              <a:rPr lang="en-US" smtClean="0"/>
              <a:t>22</a:t>
            </a:fld>
            <a:endParaRPr lang="en-US"/>
          </a:p>
        </p:txBody>
      </p:sp>
      <p:sp>
        <p:nvSpPr>
          <p:cNvPr id="3" name="Title 1">
            <a:extLst>
              <a:ext uri="{FF2B5EF4-FFF2-40B4-BE49-F238E27FC236}">
                <a16:creationId xmlns:a16="http://schemas.microsoft.com/office/drawing/2014/main" id="{0FDA27C3-37BE-B9F9-F009-4BDC570C3F03}"/>
              </a:ext>
            </a:extLst>
          </p:cNvPr>
          <p:cNvSpPr>
            <a:spLocks noGrp="1"/>
          </p:cNvSpPr>
          <p:nvPr>
            <p:ph type="ctrTitle"/>
          </p:nvPr>
        </p:nvSpPr>
        <p:spPr>
          <a:xfrm>
            <a:off x="0" y="0"/>
            <a:ext cx="12192000" cy="597049"/>
          </a:xfrm>
        </p:spPr>
        <p:txBody>
          <a:bodyPr>
            <a:normAutofit/>
          </a:bodyPr>
          <a:lstStyle/>
          <a:p>
            <a:r>
              <a:rPr lang="en-US" sz="3200" b="1" u="sng" dirty="0">
                <a:solidFill>
                  <a:schemeClr val="accent6">
                    <a:lumMod val="50000"/>
                  </a:schemeClr>
                </a:solidFill>
                <a:latin typeface="Times New Roman" panose="02020603050405020304" pitchFamily="18" charset="0"/>
                <a:cs typeface="Times New Roman" panose="02020603050405020304" pitchFamily="18" charset="0"/>
              </a:rPr>
              <a:t>Appendix -I</a:t>
            </a:r>
          </a:p>
        </p:txBody>
      </p:sp>
      <p:sp>
        <p:nvSpPr>
          <p:cNvPr id="6" name="TextBox 5">
            <a:extLst>
              <a:ext uri="{FF2B5EF4-FFF2-40B4-BE49-F238E27FC236}">
                <a16:creationId xmlns:a16="http://schemas.microsoft.com/office/drawing/2014/main" id="{046A3AA3-6C99-68A7-AB04-A2004BCFEB1B}"/>
              </a:ext>
            </a:extLst>
          </p:cNvPr>
          <p:cNvSpPr txBox="1"/>
          <p:nvPr/>
        </p:nvSpPr>
        <p:spPr>
          <a:xfrm>
            <a:off x="107577" y="710004"/>
            <a:ext cx="5067749" cy="514821"/>
          </a:xfrm>
          <a:prstGeom prst="rect">
            <a:avLst/>
          </a:prstGeom>
          <a:noFill/>
          <a:ln w="19050">
            <a:noFill/>
            <a:prstDash val="dash"/>
          </a:ln>
        </p:spPr>
        <p:txBody>
          <a:bodyPr wrap="square" rtlCol="0">
            <a:spAutoFit/>
          </a:bodyPr>
          <a:lstStyle/>
          <a:p>
            <a:pPr marL="0" marR="0">
              <a:lnSpc>
                <a:spcPct val="150000"/>
              </a:lnSpc>
              <a:spcBef>
                <a:spcPts val="0"/>
              </a:spcBef>
              <a:spcAft>
                <a:spcPts val="0"/>
              </a:spcAft>
            </a:pPr>
            <a:r>
              <a:rPr lang="en-US" sz="1200" dirty="0">
                <a:solidFill>
                  <a:srgbClr val="000000"/>
                </a:solidFill>
                <a:effectLst/>
                <a:latin typeface="Courier New" panose="02070309020205020404" pitchFamily="49" charset="0"/>
                <a:ea typeface="Calibri" panose="020F0502020204030204" pitchFamily="34" charset="0"/>
              </a:rPr>
              <a:t> </a:t>
            </a:r>
            <a:r>
              <a:rPr lang="en-US" sz="2000" b="1" u="sng" dirty="0">
                <a:solidFill>
                  <a:schemeClr val="accent6">
                    <a:lumMod val="50000"/>
                  </a:schemeClr>
                </a:solidFill>
                <a:effectLst/>
                <a:latin typeface="Courier New" panose="02070309020205020404" pitchFamily="49" charset="0"/>
                <a:ea typeface="Calibri" panose="020F0502020204030204" pitchFamily="34" charset="0"/>
              </a:rPr>
              <a:t>SCRIPT FOR IMAGE GENERATION</a:t>
            </a:r>
            <a:endParaRPr lang="en-US" sz="2000" b="1" u="sng" dirty="0">
              <a:solidFill>
                <a:schemeClr val="accent6">
                  <a:lumMod val="50000"/>
                </a:schemeClr>
              </a:solidFill>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5E1ABFCA-8286-CD44-31E0-CF67E3557E3D}"/>
              </a:ext>
            </a:extLst>
          </p:cNvPr>
          <p:cNvSpPr txBox="1"/>
          <p:nvPr/>
        </p:nvSpPr>
        <p:spPr>
          <a:xfrm>
            <a:off x="6185648" y="803653"/>
            <a:ext cx="6006352" cy="261354"/>
          </a:xfrm>
          <a:prstGeom prst="rect">
            <a:avLst/>
          </a:prstGeom>
          <a:noFill/>
          <a:ln>
            <a:noFill/>
          </a:ln>
        </p:spPr>
        <p:txBody>
          <a:bodyPr wrap="square" rtlCol="0">
            <a:spAutoFit/>
          </a:bodyPr>
          <a:lstStyle/>
          <a:p>
            <a:pPr marL="0" marR="0">
              <a:lnSpc>
                <a:spcPct val="150000"/>
              </a:lnSpc>
              <a:spcBef>
                <a:spcPts val="0"/>
              </a:spcBef>
              <a:spcAft>
                <a:spcPts val="0"/>
              </a:spcAft>
            </a:pPr>
            <a:r>
              <a:rPr lang="en-US" sz="800" dirty="0">
                <a:solidFill>
                  <a:srgbClr val="000000"/>
                </a:solidFill>
                <a:effectLst/>
                <a:latin typeface="Courier New" panose="02070309020205020404" pitchFamily="49" charset="0"/>
                <a:ea typeface="Calibri" panose="020F0502020204030204" pitchFamily="34" charset="0"/>
              </a:rPr>
              <a:t> </a:t>
            </a:r>
            <a:endParaRPr lang="en-US" sz="800" dirty="0">
              <a:effectLst/>
              <a:latin typeface="Times New Roman" panose="02020603050405020304" pitchFamily="18" charset="0"/>
              <a:ea typeface="Times New Roman" panose="02020603050405020304" pitchFamily="18" charset="0"/>
            </a:endParaRPr>
          </a:p>
        </p:txBody>
      </p:sp>
    </p:spTree>
    <p:controls>
      <mc:AlternateContent xmlns:mc="http://schemas.openxmlformats.org/markup-compatibility/2006">
        <mc:Choice xmlns:v="urn:schemas-microsoft-com:vml" Requires="v">
          <p:control name="TextBox1" r:id="rId1" imgW="11934720" imgH="4905360"/>
        </mc:Choice>
        <mc:Fallback>
          <p:control name="TextBox1" r:id="rId1" imgW="11934720" imgH="4905360">
            <p:pic>
              <p:nvPicPr>
                <p:cNvPr id="2" name="TextBox1">
                  <a:extLst>
                    <a:ext uri="{FF2B5EF4-FFF2-40B4-BE49-F238E27FC236}">
                      <a16:creationId xmlns:a16="http://schemas.microsoft.com/office/drawing/2014/main" id="{507AC9FA-D7DF-71B3-2EBB-C465A2551471}"/>
                    </a:ext>
                  </a:extLst>
                </p:cNvPr>
                <p:cNvPicPr>
                  <a:picLocks/>
                </p:cNvPicPr>
                <p:nvPr>
                  <p:custDataLst>
                    <p:tags r:id="rId2"/>
                  </p:custDataLst>
                </p:nvPr>
              </p:nvPicPr>
              <p:blipFill>
                <a:blip r:embed="rId4"/>
                <a:stretch>
                  <a:fillRect/>
                </a:stretch>
              </p:blipFill>
              <p:spPr>
                <a:xfrm>
                  <a:off x="143437" y="1265762"/>
                  <a:ext cx="11937402" cy="4900589"/>
                </a:xfrm>
                <a:prstGeom prst="rect">
                  <a:avLst/>
                </a:prstGeom>
              </p:spPr>
            </p:pic>
          </p:control>
        </mc:Fallback>
      </mc:AlternateContent>
    </p:controls>
    <p:extLst>
      <p:ext uri="{BB962C8B-B14F-4D97-AF65-F5344CB8AC3E}">
        <p14:creationId xmlns:p14="http://schemas.microsoft.com/office/powerpoint/2010/main" val="204564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E1FD9-AFF4-0472-72E0-73C434C942ED}"/>
              </a:ext>
            </a:extLst>
          </p:cNvPr>
          <p:cNvSpPr>
            <a:spLocks noGrp="1"/>
          </p:cNvSpPr>
          <p:nvPr>
            <p:ph type="sldNum" sz="quarter" idx="12"/>
          </p:nvPr>
        </p:nvSpPr>
        <p:spPr>
          <a:xfrm>
            <a:off x="8642873" y="6367107"/>
            <a:ext cx="2743200" cy="365125"/>
          </a:xfrm>
        </p:spPr>
        <p:txBody>
          <a:bodyPr/>
          <a:lstStyle/>
          <a:p>
            <a:fld id="{288AC417-6CD0-4387-B0C9-0AAAB2F59DD9}" type="slidenum">
              <a:rPr lang="en-US" smtClean="0"/>
              <a:t>23</a:t>
            </a:fld>
            <a:endParaRPr lang="en-US"/>
          </a:p>
        </p:txBody>
      </p:sp>
      <p:sp>
        <p:nvSpPr>
          <p:cNvPr id="3" name="Title 1">
            <a:extLst>
              <a:ext uri="{FF2B5EF4-FFF2-40B4-BE49-F238E27FC236}">
                <a16:creationId xmlns:a16="http://schemas.microsoft.com/office/drawing/2014/main" id="{0FDA27C3-37BE-B9F9-F009-4BDC570C3F03}"/>
              </a:ext>
            </a:extLst>
          </p:cNvPr>
          <p:cNvSpPr>
            <a:spLocks noGrp="1"/>
          </p:cNvSpPr>
          <p:nvPr>
            <p:ph type="ctrTitle"/>
          </p:nvPr>
        </p:nvSpPr>
        <p:spPr>
          <a:xfrm>
            <a:off x="0" y="0"/>
            <a:ext cx="12192000" cy="597049"/>
          </a:xfrm>
        </p:spPr>
        <p:txBody>
          <a:bodyPr>
            <a:normAutofit/>
          </a:bodyPr>
          <a:lstStyle/>
          <a:p>
            <a:r>
              <a:rPr lang="en-US" sz="3200" b="1" u="sng" dirty="0">
                <a:solidFill>
                  <a:schemeClr val="accent6">
                    <a:lumMod val="50000"/>
                  </a:schemeClr>
                </a:solidFill>
                <a:latin typeface="Times New Roman" panose="02020603050405020304" pitchFamily="18" charset="0"/>
                <a:cs typeface="Times New Roman" panose="02020603050405020304" pitchFamily="18" charset="0"/>
              </a:rPr>
              <a:t>Appendix -I</a:t>
            </a:r>
          </a:p>
        </p:txBody>
      </p:sp>
      <p:sp>
        <p:nvSpPr>
          <p:cNvPr id="6" name="TextBox 5">
            <a:extLst>
              <a:ext uri="{FF2B5EF4-FFF2-40B4-BE49-F238E27FC236}">
                <a16:creationId xmlns:a16="http://schemas.microsoft.com/office/drawing/2014/main" id="{046A3AA3-6C99-68A7-AB04-A2004BCFEB1B}"/>
              </a:ext>
            </a:extLst>
          </p:cNvPr>
          <p:cNvSpPr txBox="1"/>
          <p:nvPr/>
        </p:nvSpPr>
        <p:spPr>
          <a:xfrm>
            <a:off x="107577" y="710004"/>
            <a:ext cx="8186569" cy="514821"/>
          </a:xfrm>
          <a:prstGeom prst="rect">
            <a:avLst/>
          </a:prstGeom>
          <a:noFill/>
          <a:ln w="19050">
            <a:noFill/>
            <a:prstDash val="dash"/>
          </a:ln>
        </p:spPr>
        <p:txBody>
          <a:bodyPr wrap="square" rtlCol="0">
            <a:spAutoFit/>
          </a:bodyPr>
          <a:lstStyle/>
          <a:p>
            <a:pPr marL="0" marR="0">
              <a:lnSpc>
                <a:spcPct val="150000"/>
              </a:lnSpc>
              <a:spcBef>
                <a:spcPts val="0"/>
              </a:spcBef>
              <a:spcAft>
                <a:spcPts val="0"/>
              </a:spcAft>
            </a:pPr>
            <a:r>
              <a:rPr lang="en-US" sz="1200" dirty="0">
                <a:solidFill>
                  <a:srgbClr val="000000"/>
                </a:solidFill>
                <a:effectLst/>
                <a:latin typeface="Courier New" panose="02070309020205020404" pitchFamily="49" charset="0"/>
                <a:ea typeface="Calibri" panose="020F0502020204030204" pitchFamily="34" charset="0"/>
              </a:rPr>
              <a:t> </a:t>
            </a:r>
            <a:r>
              <a:rPr lang="en-US" sz="2000" b="1" u="sng" dirty="0">
                <a:solidFill>
                  <a:schemeClr val="accent6">
                    <a:lumMod val="50000"/>
                  </a:schemeClr>
                </a:solidFill>
                <a:effectLst/>
                <a:latin typeface="Courier New" panose="02070309020205020404" pitchFamily="49" charset="0"/>
                <a:ea typeface="Calibri" panose="020F0502020204030204" pitchFamily="34" charset="0"/>
              </a:rPr>
              <a:t>SCRIPT FOR MODELLING AND TRAINING </a:t>
            </a:r>
            <a:r>
              <a:rPr lang="en-US" sz="2000" b="1" u="sng" dirty="0">
                <a:solidFill>
                  <a:schemeClr val="accent6">
                    <a:lumMod val="50000"/>
                  </a:schemeClr>
                </a:solidFill>
                <a:latin typeface="Courier New" panose="02070309020205020404" pitchFamily="49" charset="0"/>
                <a:ea typeface="Calibri" panose="020F0502020204030204" pitchFamily="34" charset="0"/>
              </a:rPr>
              <a:t>CNN</a:t>
            </a:r>
            <a:endParaRPr lang="en-US" sz="2000" b="1" u="sng" dirty="0">
              <a:solidFill>
                <a:schemeClr val="accent6">
                  <a:lumMod val="50000"/>
                </a:schemeClr>
              </a:solidFill>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5E1ABFCA-8286-CD44-31E0-CF67E3557E3D}"/>
              </a:ext>
            </a:extLst>
          </p:cNvPr>
          <p:cNvSpPr txBox="1"/>
          <p:nvPr/>
        </p:nvSpPr>
        <p:spPr>
          <a:xfrm>
            <a:off x="6185648" y="803653"/>
            <a:ext cx="6006352" cy="261354"/>
          </a:xfrm>
          <a:prstGeom prst="rect">
            <a:avLst/>
          </a:prstGeom>
          <a:noFill/>
          <a:ln>
            <a:noFill/>
          </a:ln>
        </p:spPr>
        <p:txBody>
          <a:bodyPr wrap="square" rtlCol="0">
            <a:spAutoFit/>
          </a:bodyPr>
          <a:lstStyle/>
          <a:p>
            <a:pPr marL="0" marR="0">
              <a:lnSpc>
                <a:spcPct val="150000"/>
              </a:lnSpc>
              <a:spcBef>
                <a:spcPts val="0"/>
              </a:spcBef>
              <a:spcAft>
                <a:spcPts val="0"/>
              </a:spcAft>
            </a:pPr>
            <a:r>
              <a:rPr lang="en-US" sz="800" dirty="0">
                <a:solidFill>
                  <a:srgbClr val="000000"/>
                </a:solidFill>
                <a:effectLst/>
                <a:latin typeface="Courier New" panose="02070309020205020404" pitchFamily="49" charset="0"/>
                <a:ea typeface="Calibri" panose="020F0502020204030204" pitchFamily="34" charset="0"/>
              </a:rPr>
              <a:t> </a:t>
            </a:r>
            <a:endParaRPr lang="en-US" sz="800" dirty="0">
              <a:effectLst/>
              <a:latin typeface="Times New Roman" panose="02020603050405020304" pitchFamily="18" charset="0"/>
              <a:ea typeface="Times New Roman" panose="02020603050405020304" pitchFamily="18" charset="0"/>
            </a:endParaRPr>
          </a:p>
        </p:txBody>
      </p:sp>
    </p:spTree>
    <p:controls>
      <mc:AlternateContent xmlns:mc="http://schemas.openxmlformats.org/markup-compatibility/2006">
        <mc:Choice xmlns:v="urn:schemas-microsoft-com:vml" Requires="v">
          <p:control name="TextBox1" r:id="rId1" imgW="11868120" imgH="4876920"/>
        </mc:Choice>
        <mc:Fallback>
          <p:control name="TextBox1" r:id="rId1" imgW="11868120" imgH="4876920">
            <p:pic>
              <p:nvPicPr>
                <p:cNvPr id="5" name="TextBox1">
                  <a:extLst>
                    <a:ext uri="{FF2B5EF4-FFF2-40B4-BE49-F238E27FC236}">
                      <a16:creationId xmlns:a16="http://schemas.microsoft.com/office/drawing/2014/main" id="{90FD1124-9BDE-8781-9FF9-E4A115987715}"/>
                    </a:ext>
                  </a:extLst>
                </p:cNvPr>
                <p:cNvPicPr>
                  <a:picLocks/>
                </p:cNvPicPr>
                <p:nvPr>
                  <p:custDataLst>
                    <p:tags r:id="rId2"/>
                  </p:custDataLst>
                </p:nvPr>
              </p:nvPicPr>
              <p:blipFill>
                <a:blip r:embed="rId4"/>
                <a:stretch>
                  <a:fillRect/>
                </a:stretch>
              </p:blipFill>
              <p:spPr>
                <a:xfrm>
                  <a:off x="107577" y="1271611"/>
                  <a:ext cx="11865684" cy="4876386"/>
                </a:xfrm>
                <a:prstGeom prst="rect">
                  <a:avLst/>
                </a:prstGeom>
              </p:spPr>
            </p:pic>
          </p:control>
        </mc:Fallback>
      </mc:AlternateContent>
    </p:controls>
    <p:extLst>
      <p:ext uri="{BB962C8B-B14F-4D97-AF65-F5344CB8AC3E}">
        <p14:creationId xmlns:p14="http://schemas.microsoft.com/office/powerpoint/2010/main" val="3966710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E1FD9-AFF4-0472-72E0-73C434C942ED}"/>
              </a:ext>
            </a:extLst>
          </p:cNvPr>
          <p:cNvSpPr>
            <a:spLocks noGrp="1"/>
          </p:cNvSpPr>
          <p:nvPr>
            <p:ph type="sldNum" sz="quarter" idx="12"/>
          </p:nvPr>
        </p:nvSpPr>
        <p:spPr>
          <a:xfrm>
            <a:off x="8642873" y="6367107"/>
            <a:ext cx="2743200" cy="365125"/>
          </a:xfrm>
        </p:spPr>
        <p:txBody>
          <a:bodyPr/>
          <a:lstStyle/>
          <a:p>
            <a:fld id="{288AC417-6CD0-4387-B0C9-0AAAB2F59DD9}" type="slidenum">
              <a:rPr lang="en-US" smtClean="0"/>
              <a:t>24</a:t>
            </a:fld>
            <a:endParaRPr lang="en-US"/>
          </a:p>
        </p:txBody>
      </p:sp>
      <p:sp>
        <p:nvSpPr>
          <p:cNvPr id="3" name="Title 1">
            <a:extLst>
              <a:ext uri="{FF2B5EF4-FFF2-40B4-BE49-F238E27FC236}">
                <a16:creationId xmlns:a16="http://schemas.microsoft.com/office/drawing/2014/main" id="{0FDA27C3-37BE-B9F9-F009-4BDC570C3F03}"/>
              </a:ext>
            </a:extLst>
          </p:cNvPr>
          <p:cNvSpPr>
            <a:spLocks noGrp="1"/>
          </p:cNvSpPr>
          <p:nvPr>
            <p:ph type="ctrTitle"/>
          </p:nvPr>
        </p:nvSpPr>
        <p:spPr>
          <a:xfrm>
            <a:off x="0" y="0"/>
            <a:ext cx="12192000" cy="597049"/>
          </a:xfrm>
        </p:spPr>
        <p:txBody>
          <a:bodyPr>
            <a:normAutofit/>
          </a:bodyPr>
          <a:lstStyle/>
          <a:p>
            <a:r>
              <a:rPr lang="en-US" sz="3200" b="1" u="sng" dirty="0">
                <a:solidFill>
                  <a:schemeClr val="accent6">
                    <a:lumMod val="50000"/>
                  </a:schemeClr>
                </a:solidFill>
                <a:latin typeface="Times New Roman" panose="02020603050405020304" pitchFamily="18" charset="0"/>
                <a:cs typeface="Times New Roman" panose="02020603050405020304" pitchFamily="18" charset="0"/>
              </a:rPr>
              <a:t>Appendix -I</a:t>
            </a:r>
          </a:p>
        </p:txBody>
      </p:sp>
      <p:sp>
        <p:nvSpPr>
          <p:cNvPr id="6" name="TextBox 5">
            <a:extLst>
              <a:ext uri="{FF2B5EF4-FFF2-40B4-BE49-F238E27FC236}">
                <a16:creationId xmlns:a16="http://schemas.microsoft.com/office/drawing/2014/main" id="{046A3AA3-6C99-68A7-AB04-A2004BCFEB1B}"/>
              </a:ext>
            </a:extLst>
          </p:cNvPr>
          <p:cNvSpPr txBox="1"/>
          <p:nvPr/>
        </p:nvSpPr>
        <p:spPr>
          <a:xfrm>
            <a:off x="107577" y="710004"/>
            <a:ext cx="6164131" cy="807529"/>
          </a:xfrm>
          <a:prstGeom prst="rect">
            <a:avLst/>
          </a:prstGeom>
          <a:noFill/>
          <a:ln w="19050">
            <a:noFill/>
            <a:prstDash val="dash"/>
          </a:ln>
        </p:spPr>
        <p:txBody>
          <a:bodyPr wrap="square" rtlCol="0">
            <a:spAutoFit/>
          </a:bodyPr>
          <a:lstStyle/>
          <a:p>
            <a:pPr marL="0" marR="0">
              <a:lnSpc>
                <a:spcPct val="150000"/>
              </a:lnSpc>
              <a:spcBef>
                <a:spcPts val="0"/>
              </a:spcBef>
              <a:spcAft>
                <a:spcPts val="0"/>
              </a:spcAft>
            </a:pPr>
            <a:r>
              <a:rPr lang="en-US" sz="1200" dirty="0">
                <a:solidFill>
                  <a:srgbClr val="000000"/>
                </a:solidFill>
                <a:effectLst/>
                <a:latin typeface="Courier New" panose="02070309020205020404" pitchFamily="49" charset="0"/>
                <a:ea typeface="Calibri" panose="020F0502020204030204" pitchFamily="34" charset="0"/>
              </a:rPr>
              <a:t> </a:t>
            </a:r>
            <a:r>
              <a:rPr lang="en-US" sz="2000" b="1" u="sng" dirty="0">
                <a:solidFill>
                  <a:schemeClr val="accent6">
                    <a:lumMod val="50000"/>
                  </a:schemeClr>
                </a:solidFill>
                <a:effectLst/>
                <a:latin typeface="Courier New" panose="02070309020205020404" pitchFamily="49" charset="0"/>
                <a:ea typeface="Calibri" panose="020F0502020204030204" pitchFamily="34" charset="0"/>
              </a:rPr>
              <a:t>SCRIPT FOR </a:t>
            </a:r>
            <a:r>
              <a:rPr lang="en-US" sz="2000" b="1" u="sng" dirty="0">
                <a:solidFill>
                  <a:schemeClr val="accent6">
                    <a:lumMod val="50000"/>
                  </a:schemeClr>
                </a:solidFill>
                <a:latin typeface="Courier New" panose="02070309020205020404" pitchFamily="49" charset="0"/>
                <a:ea typeface="Calibri" panose="020F0502020204030204" pitchFamily="34" charset="0"/>
              </a:rPr>
              <a:t>CLASSIFYING UNSEEN IMAGES</a:t>
            </a:r>
            <a:endParaRPr lang="en-US" sz="11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200" dirty="0">
                <a:solidFill>
                  <a:srgbClr val="0E00FF"/>
                </a:solidFill>
                <a:effectLst/>
                <a:latin typeface="Courier New" panose="02070309020205020404" pitchFamily="49" charset="0"/>
                <a:ea typeface="Calibri" panose="020F0502020204030204" pitchFamily="34" charset="0"/>
              </a:rPr>
              <a:t> </a:t>
            </a:r>
            <a:endParaRPr lang="en-US" sz="12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5E1ABFCA-8286-CD44-31E0-CF67E3557E3D}"/>
              </a:ext>
            </a:extLst>
          </p:cNvPr>
          <p:cNvSpPr txBox="1"/>
          <p:nvPr/>
        </p:nvSpPr>
        <p:spPr>
          <a:xfrm>
            <a:off x="6185648" y="803653"/>
            <a:ext cx="6006352" cy="261354"/>
          </a:xfrm>
          <a:prstGeom prst="rect">
            <a:avLst/>
          </a:prstGeom>
          <a:noFill/>
          <a:ln>
            <a:noFill/>
          </a:ln>
        </p:spPr>
        <p:txBody>
          <a:bodyPr wrap="square" rtlCol="0">
            <a:spAutoFit/>
          </a:bodyPr>
          <a:lstStyle/>
          <a:p>
            <a:pPr marL="0" marR="0">
              <a:lnSpc>
                <a:spcPct val="150000"/>
              </a:lnSpc>
              <a:spcBef>
                <a:spcPts val="0"/>
              </a:spcBef>
              <a:spcAft>
                <a:spcPts val="0"/>
              </a:spcAft>
            </a:pPr>
            <a:r>
              <a:rPr lang="en-US" sz="800" dirty="0">
                <a:solidFill>
                  <a:srgbClr val="000000"/>
                </a:solidFill>
                <a:effectLst/>
                <a:latin typeface="Courier New" panose="02070309020205020404" pitchFamily="49" charset="0"/>
                <a:ea typeface="Calibri" panose="020F0502020204030204" pitchFamily="34" charset="0"/>
              </a:rPr>
              <a:t> </a:t>
            </a:r>
            <a:endParaRPr lang="en-US" sz="800" dirty="0">
              <a:effectLst/>
              <a:latin typeface="Times New Roman" panose="02020603050405020304" pitchFamily="18" charset="0"/>
              <a:ea typeface="Times New Roman" panose="02020603050405020304" pitchFamily="18" charset="0"/>
            </a:endParaRPr>
          </a:p>
        </p:txBody>
      </p:sp>
    </p:spTree>
    <p:controls>
      <mc:AlternateContent xmlns:mc="http://schemas.openxmlformats.org/markup-compatibility/2006">
        <mc:Choice xmlns:v="urn:schemas-microsoft-com:vml" Requires="v">
          <p:control name="TextBox1" r:id="rId1" imgW="11896560" imgH="4857840"/>
        </mc:Choice>
        <mc:Fallback>
          <p:control name="TextBox1" r:id="rId1" imgW="11896560" imgH="4857840">
            <p:pic>
              <p:nvPicPr>
                <p:cNvPr id="5" name="TextBox1">
                  <a:extLst>
                    <a:ext uri="{FF2B5EF4-FFF2-40B4-BE49-F238E27FC236}">
                      <a16:creationId xmlns:a16="http://schemas.microsoft.com/office/drawing/2014/main" id="{52B477F3-B7A5-2DAC-68BE-AB7B7167F302}"/>
                    </a:ext>
                  </a:extLst>
                </p:cNvPr>
                <p:cNvPicPr>
                  <a:picLocks/>
                </p:cNvPicPr>
                <p:nvPr>
                  <p:custDataLst>
                    <p:tags r:id="rId2"/>
                  </p:custDataLst>
                </p:nvPr>
              </p:nvPicPr>
              <p:blipFill>
                <a:blip r:embed="rId4"/>
                <a:stretch>
                  <a:fillRect/>
                </a:stretch>
              </p:blipFill>
              <p:spPr>
                <a:xfrm>
                  <a:off x="236669" y="1387736"/>
                  <a:ext cx="11897958" cy="4852476"/>
                </a:xfrm>
                <a:prstGeom prst="rect">
                  <a:avLst/>
                </a:prstGeom>
              </p:spPr>
            </p:pic>
          </p:control>
        </mc:Fallback>
      </mc:AlternateContent>
    </p:controls>
    <p:extLst>
      <p:ext uri="{BB962C8B-B14F-4D97-AF65-F5344CB8AC3E}">
        <p14:creationId xmlns:p14="http://schemas.microsoft.com/office/powerpoint/2010/main" val="3437841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F0F11F-043C-4BF8-F8BC-38E3E85EE2AC}"/>
              </a:ext>
            </a:extLst>
          </p:cNvPr>
          <p:cNvSpPr txBox="1"/>
          <p:nvPr/>
        </p:nvSpPr>
        <p:spPr>
          <a:xfrm>
            <a:off x="551329" y="1907237"/>
            <a:ext cx="11089342" cy="3043525"/>
          </a:xfrm>
          <a:prstGeom prst="rect">
            <a:avLst/>
          </a:prstGeom>
          <a:noFill/>
        </p:spPr>
        <p:txBody>
          <a:bodyPr wrap="square" rtlCol="0">
            <a:spAutoFit/>
          </a:bodyPr>
          <a:lstStyle/>
          <a:p>
            <a:pPr marL="0" marR="0" algn="just">
              <a:lnSpc>
                <a:spcPct val="150000"/>
              </a:lnSpc>
              <a:spcBef>
                <a:spcPts val="0"/>
              </a:spcBef>
              <a:spcAft>
                <a:spcPts val="120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Note: The repository containing the whole image datasets, required MATLAB code, Simulink models and further documents are available pubic on the GitHub repository mentioned in the link below.</a:t>
            </a:r>
          </a:p>
          <a:p>
            <a:pPr marL="0" marR="0" algn="just">
              <a:lnSpc>
                <a:spcPts val="1295"/>
              </a:lnSpc>
              <a:spcBef>
                <a:spcPts val="0"/>
              </a:spcBef>
              <a:spcAft>
                <a:spcPts val="1200"/>
              </a:spcAft>
            </a:pPr>
            <a:endParaRPr lang="en-US" sz="1800" dirty="0">
              <a:effectLst/>
              <a:latin typeface="Times New Roman" panose="02020603050405020304" pitchFamily="18" charset="0"/>
              <a:ea typeface="Times New Roman" panose="02020603050405020304" pitchFamily="18" charset="0"/>
            </a:endParaRPr>
          </a:p>
          <a:p>
            <a:pPr marL="0" marR="0" algn="ctr">
              <a:lnSpc>
                <a:spcPts val="1295"/>
              </a:lnSpc>
              <a:spcBef>
                <a:spcPts val="0"/>
              </a:spcBef>
              <a:spcAft>
                <a:spcPts val="1200"/>
              </a:spcAft>
            </a:pPr>
            <a:r>
              <a:rPr lang="en-US" sz="2800" u="sng" dirty="0">
                <a:solidFill>
                  <a:srgbClr val="000000"/>
                </a:solidFill>
                <a:effectLst/>
                <a:latin typeface="Consolas" panose="020B0609020204030204" pitchFamily="49" charset="0"/>
                <a:ea typeface="Times New Roman" panose="02020603050405020304" pitchFamily="18" charset="0"/>
                <a:hlinkClick r:id="rId2"/>
              </a:rPr>
              <a:t>https://github.com/basantceline/Islanding-Detection-</a:t>
            </a:r>
          </a:p>
          <a:p>
            <a:pPr marL="0" marR="0" algn="ctr">
              <a:lnSpc>
                <a:spcPts val="1295"/>
              </a:lnSpc>
              <a:spcBef>
                <a:spcPts val="0"/>
              </a:spcBef>
              <a:spcAft>
                <a:spcPts val="1200"/>
              </a:spcAft>
            </a:pPr>
            <a:endParaRPr lang="en-US" sz="2800" u="sng" dirty="0">
              <a:solidFill>
                <a:srgbClr val="000000"/>
              </a:solidFill>
              <a:latin typeface="Consolas" panose="020B0609020204030204" pitchFamily="49" charset="0"/>
              <a:ea typeface="Times New Roman" panose="02020603050405020304" pitchFamily="18" charset="0"/>
              <a:hlinkClick r:id="rId2"/>
            </a:endParaRPr>
          </a:p>
          <a:p>
            <a:pPr marL="0" marR="0" algn="ctr">
              <a:lnSpc>
                <a:spcPts val="1295"/>
              </a:lnSpc>
              <a:spcBef>
                <a:spcPts val="0"/>
              </a:spcBef>
              <a:spcAft>
                <a:spcPts val="1200"/>
              </a:spcAft>
            </a:pPr>
            <a:r>
              <a:rPr lang="en-US" sz="2800" u="sng" dirty="0">
                <a:solidFill>
                  <a:srgbClr val="000000"/>
                </a:solidFill>
                <a:effectLst/>
                <a:latin typeface="Consolas" panose="020B0609020204030204" pitchFamily="49" charset="0"/>
                <a:ea typeface="Times New Roman" panose="02020603050405020304" pitchFamily="18" charset="0"/>
                <a:hlinkClick r:id="rId2"/>
              </a:rPr>
              <a:t>using-CNN.git</a:t>
            </a:r>
            <a:endParaRPr lang="en-US" sz="2800" dirty="0">
              <a:effectLst/>
              <a:latin typeface="Times New Roman" panose="02020603050405020304" pitchFamily="18" charset="0"/>
              <a:ea typeface="Times New Roman" panose="02020603050405020304" pitchFamily="18" charset="0"/>
            </a:endParaRPr>
          </a:p>
          <a:p>
            <a:pPr marL="228600" marR="0">
              <a:lnSpc>
                <a:spcPct val="150000"/>
              </a:lnSpc>
              <a:spcBef>
                <a:spcPts val="0"/>
              </a:spcBef>
              <a:spcAft>
                <a:spcPts val="0"/>
              </a:spcAft>
            </a:pPr>
            <a:r>
              <a:rPr lang="en-US" sz="2800" dirty="0">
                <a:solidFill>
                  <a:srgbClr val="538135"/>
                </a:solidFill>
                <a:effectLst/>
                <a:latin typeface="Courier New" panose="02070309020205020404" pitchFamily="49" charset="0"/>
                <a:ea typeface="Calibri" panose="020F0502020204030204" pitchFamily="34" charset="0"/>
              </a:rPr>
              <a:t> </a:t>
            </a:r>
            <a:endParaRPr lang="en-US" sz="2800" dirty="0">
              <a:effectLst/>
              <a:latin typeface="Times New Roman" panose="02020603050405020304" pitchFamily="18"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5544E8FE-8A58-0926-37C3-8BB34606E92A}"/>
              </a:ext>
            </a:extLst>
          </p:cNvPr>
          <p:cNvSpPr>
            <a:spLocks noGrp="1"/>
          </p:cNvSpPr>
          <p:nvPr>
            <p:ph type="sldNum" sz="quarter" idx="12"/>
          </p:nvPr>
        </p:nvSpPr>
        <p:spPr/>
        <p:txBody>
          <a:bodyPr/>
          <a:lstStyle/>
          <a:p>
            <a:fld id="{288AC417-6CD0-4387-B0C9-0AAAB2F59DD9}" type="slidenum">
              <a:rPr lang="en-US" smtClean="0"/>
              <a:t>25</a:t>
            </a:fld>
            <a:endParaRPr lang="en-US"/>
          </a:p>
        </p:txBody>
      </p:sp>
    </p:spTree>
    <p:extLst>
      <p:ext uri="{BB962C8B-B14F-4D97-AF65-F5344CB8AC3E}">
        <p14:creationId xmlns:p14="http://schemas.microsoft.com/office/powerpoint/2010/main" val="2695230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F0F11F-043C-4BF8-F8BC-38E3E85EE2AC}"/>
              </a:ext>
            </a:extLst>
          </p:cNvPr>
          <p:cNvSpPr txBox="1"/>
          <p:nvPr/>
        </p:nvSpPr>
        <p:spPr>
          <a:xfrm>
            <a:off x="4144183" y="2875002"/>
            <a:ext cx="3903633" cy="1107996"/>
          </a:xfrm>
          <a:prstGeom prst="rect">
            <a:avLst/>
          </a:prstGeom>
          <a:noFill/>
        </p:spPr>
        <p:txBody>
          <a:bodyPr wrap="none" rtlCol="0">
            <a:spAutoFit/>
          </a:bodyPr>
          <a:lstStyle/>
          <a:p>
            <a:r>
              <a:rPr lang="en-US" sz="6600" b="1" dirty="0">
                <a:solidFill>
                  <a:srgbClr val="C00000"/>
                </a:solidFill>
                <a:latin typeface="Times New Roman" panose="02020603050405020304" pitchFamily="18" charset="0"/>
                <a:cs typeface="Times New Roman" panose="02020603050405020304" pitchFamily="18" charset="0"/>
              </a:rPr>
              <a:t>Thankyou</a:t>
            </a:r>
          </a:p>
        </p:txBody>
      </p:sp>
      <p:sp>
        <p:nvSpPr>
          <p:cNvPr id="5" name="Slide Number Placeholder 4">
            <a:extLst>
              <a:ext uri="{FF2B5EF4-FFF2-40B4-BE49-F238E27FC236}">
                <a16:creationId xmlns:a16="http://schemas.microsoft.com/office/drawing/2014/main" id="{5544E8FE-8A58-0926-37C3-8BB34606E92A}"/>
              </a:ext>
            </a:extLst>
          </p:cNvPr>
          <p:cNvSpPr>
            <a:spLocks noGrp="1"/>
          </p:cNvSpPr>
          <p:nvPr>
            <p:ph type="sldNum" sz="quarter" idx="12"/>
          </p:nvPr>
        </p:nvSpPr>
        <p:spPr/>
        <p:txBody>
          <a:bodyPr/>
          <a:lstStyle/>
          <a:p>
            <a:fld id="{288AC417-6CD0-4387-B0C9-0AAAB2F59DD9}" type="slidenum">
              <a:rPr lang="en-US" smtClean="0"/>
              <a:t>26</a:t>
            </a:fld>
            <a:endParaRPr lang="en-US"/>
          </a:p>
        </p:txBody>
      </p:sp>
    </p:spTree>
    <p:extLst>
      <p:ext uri="{BB962C8B-B14F-4D97-AF65-F5344CB8AC3E}">
        <p14:creationId xmlns:p14="http://schemas.microsoft.com/office/powerpoint/2010/main" val="3754740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EAE8-EB40-E1FB-F341-99BEE2B2921A}"/>
              </a:ext>
            </a:extLst>
          </p:cNvPr>
          <p:cNvSpPr>
            <a:spLocks noGrp="1"/>
          </p:cNvSpPr>
          <p:nvPr>
            <p:ph type="ctrTitle"/>
          </p:nvPr>
        </p:nvSpPr>
        <p:spPr>
          <a:xfrm>
            <a:off x="0" y="0"/>
            <a:ext cx="3349127" cy="539827"/>
          </a:xfrm>
        </p:spPr>
        <p:txBody>
          <a:bodyPr>
            <a:normAutofit/>
          </a:bodyPr>
          <a:lstStyle/>
          <a:p>
            <a:r>
              <a:rPr lang="en-US" sz="3200" b="1" u="sng" dirty="0">
                <a:solidFill>
                  <a:schemeClr val="accent1">
                    <a:lumMod val="75000"/>
                  </a:schemeClr>
                </a:solidFill>
                <a:latin typeface="Times New Roman" panose="02020603050405020304" pitchFamily="18" charset="0"/>
                <a:cs typeface="Times New Roman" panose="02020603050405020304" pitchFamily="18" charset="0"/>
              </a:rPr>
              <a:t>Continued....</a:t>
            </a:r>
          </a:p>
        </p:txBody>
      </p:sp>
      <p:sp>
        <p:nvSpPr>
          <p:cNvPr id="6" name="TextBox 5">
            <a:extLst>
              <a:ext uri="{FF2B5EF4-FFF2-40B4-BE49-F238E27FC236}">
                <a16:creationId xmlns:a16="http://schemas.microsoft.com/office/drawing/2014/main" id="{1C5CAB0E-66B7-2DC2-70BF-75F73F49F336}"/>
              </a:ext>
            </a:extLst>
          </p:cNvPr>
          <p:cNvSpPr txBox="1"/>
          <p:nvPr/>
        </p:nvSpPr>
        <p:spPr>
          <a:xfrm>
            <a:off x="373646" y="1477378"/>
            <a:ext cx="11444707" cy="452431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Several Local (active, passive and hybrid ) and Remote methods are available for IDT.</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Intelligent Classifier Based Schemes are preferred over conventional techniques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 CNN based IDT is also one of the intelligent classifier based schemes.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Low Non Detection Zone, Fast Detection Time and  No power quality issues are the driving factors to opt for CNN based IDT.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3B15BBBE-6A9E-0DCC-6298-5B0E9686C191}"/>
              </a:ext>
            </a:extLst>
          </p:cNvPr>
          <p:cNvSpPr>
            <a:spLocks noGrp="1"/>
          </p:cNvSpPr>
          <p:nvPr>
            <p:ph type="sldNum" sz="quarter" idx="12"/>
          </p:nvPr>
        </p:nvSpPr>
        <p:spPr/>
        <p:txBody>
          <a:bodyPr/>
          <a:lstStyle/>
          <a:p>
            <a:fld id="{288AC417-6CD0-4387-B0C9-0AAAB2F59DD9}" type="slidenum">
              <a:rPr lang="en-US" smtClean="0"/>
              <a:t>3</a:t>
            </a:fld>
            <a:endParaRPr lang="en-US" dirty="0"/>
          </a:p>
        </p:txBody>
      </p:sp>
    </p:spTree>
    <p:extLst>
      <p:ext uri="{BB962C8B-B14F-4D97-AF65-F5344CB8AC3E}">
        <p14:creationId xmlns:p14="http://schemas.microsoft.com/office/powerpoint/2010/main" val="195944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7EA355F-23C1-DB45-E900-5FF60CF63363}"/>
              </a:ext>
            </a:extLst>
          </p:cNvPr>
          <p:cNvSpPr txBox="1"/>
          <p:nvPr/>
        </p:nvSpPr>
        <p:spPr>
          <a:xfrm>
            <a:off x="0" y="0"/>
            <a:ext cx="12192000" cy="830997"/>
          </a:xfrm>
          <a:prstGeom prst="rect">
            <a:avLst/>
          </a:prstGeom>
          <a:noFill/>
        </p:spPr>
        <p:txBody>
          <a:bodyPr wrap="square" rtlCol="0">
            <a:spAutoFit/>
          </a:bodyPr>
          <a:lstStyle/>
          <a:p>
            <a:pPr algn="ctr"/>
            <a:r>
              <a:rPr lang="en-US" sz="4800" b="1" u="sng" dirty="0">
                <a:solidFill>
                  <a:schemeClr val="accent6"/>
                </a:solidFill>
                <a:latin typeface="Times New Roman" panose="02020603050405020304" pitchFamily="18" charset="0"/>
                <a:cs typeface="Times New Roman" panose="02020603050405020304" pitchFamily="18" charset="0"/>
              </a:rPr>
              <a:t>Problem Statement</a:t>
            </a:r>
          </a:p>
        </p:txBody>
      </p:sp>
      <p:sp>
        <p:nvSpPr>
          <p:cNvPr id="4" name="Slide Number Placeholder 3">
            <a:extLst>
              <a:ext uri="{FF2B5EF4-FFF2-40B4-BE49-F238E27FC236}">
                <a16:creationId xmlns:a16="http://schemas.microsoft.com/office/drawing/2014/main" id="{6104EEE7-5869-A4AA-2586-300FB8F018DC}"/>
              </a:ext>
            </a:extLst>
          </p:cNvPr>
          <p:cNvSpPr>
            <a:spLocks noGrp="1"/>
          </p:cNvSpPr>
          <p:nvPr>
            <p:ph type="sldNum" sz="quarter" idx="12"/>
          </p:nvPr>
        </p:nvSpPr>
        <p:spPr/>
        <p:txBody>
          <a:bodyPr/>
          <a:lstStyle/>
          <a:p>
            <a:fld id="{288AC417-6CD0-4387-B0C9-0AAAB2F59DD9}" type="slidenum">
              <a:rPr lang="en-US" smtClean="0"/>
              <a:t>4</a:t>
            </a:fld>
            <a:endParaRPr lang="en-US"/>
          </a:p>
        </p:txBody>
      </p:sp>
      <p:sp>
        <p:nvSpPr>
          <p:cNvPr id="5" name="TextBox 4">
            <a:extLst>
              <a:ext uri="{FF2B5EF4-FFF2-40B4-BE49-F238E27FC236}">
                <a16:creationId xmlns:a16="http://schemas.microsoft.com/office/drawing/2014/main" id="{48294CF9-ACB9-6C18-56C5-F8561BBE6A01}"/>
              </a:ext>
            </a:extLst>
          </p:cNvPr>
          <p:cNvSpPr txBox="1"/>
          <p:nvPr/>
        </p:nvSpPr>
        <p:spPr>
          <a:xfrm>
            <a:off x="430306" y="1700847"/>
            <a:ext cx="12192000" cy="378565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Consequences are bound to happen during unintentional islanding:</a:t>
            </a:r>
          </a:p>
          <a:p>
            <a:pPr marL="1714500" lvl="3"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Inability of DG’s to handle the abrupt change.</a:t>
            </a:r>
          </a:p>
          <a:p>
            <a:pPr marL="1714500" lvl="3"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Synchronization issue during re-connection.</a:t>
            </a:r>
          </a:p>
          <a:p>
            <a:pPr marL="1714500" lvl="3"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Uncontrollable behavior of DG’s due to power mismatch.</a:t>
            </a:r>
          </a:p>
          <a:p>
            <a:pPr lvl="3"/>
            <a:endParaRPr lang="en-US" sz="2400" dirty="0">
              <a:latin typeface="Times New Roman" panose="02020603050405020304" pitchFamily="18" charset="0"/>
              <a:cs typeface="Times New Roman" panose="02020603050405020304" pitchFamily="18" charset="0"/>
            </a:endParaRPr>
          </a:p>
          <a:p>
            <a:pPr lvl="3"/>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 a reliable, fast and low non-detection zone technique is required for </a:t>
            </a:r>
          </a:p>
          <a:p>
            <a:r>
              <a:rPr lang="en-US" sz="2400" dirty="0">
                <a:latin typeface="Times New Roman" panose="02020603050405020304" pitchFamily="18" charset="0"/>
                <a:cs typeface="Times New Roman" panose="02020603050405020304" pitchFamily="18" charset="0"/>
              </a:rPr>
              <a:t>     accurate detection of Islanding and CNN based IDT posses these indices.</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2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A4BB68-688B-74E5-E1AB-EF1BFB9738E2}"/>
              </a:ext>
            </a:extLst>
          </p:cNvPr>
          <p:cNvSpPr>
            <a:spLocks noGrp="1"/>
          </p:cNvSpPr>
          <p:nvPr>
            <p:ph type="sldNum" sz="quarter" idx="12"/>
          </p:nvPr>
        </p:nvSpPr>
        <p:spPr/>
        <p:txBody>
          <a:bodyPr/>
          <a:lstStyle/>
          <a:p>
            <a:fld id="{288AC417-6CD0-4387-B0C9-0AAAB2F59DD9}" type="slidenum">
              <a:rPr lang="en-US" smtClean="0"/>
              <a:t>5</a:t>
            </a:fld>
            <a:endParaRPr lang="en-US"/>
          </a:p>
        </p:txBody>
      </p:sp>
      <p:sp>
        <p:nvSpPr>
          <p:cNvPr id="5" name="TextBox 4">
            <a:extLst>
              <a:ext uri="{FF2B5EF4-FFF2-40B4-BE49-F238E27FC236}">
                <a16:creationId xmlns:a16="http://schemas.microsoft.com/office/drawing/2014/main" id="{84AB19BC-32D0-6E40-B0E4-CEEB28401631}"/>
              </a:ext>
            </a:extLst>
          </p:cNvPr>
          <p:cNvSpPr txBox="1"/>
          <p:nvPr/>
        </p:nvSpPr>
        <p:spPr>
          <a:xfrm>
            <a:off x="0" y="136525"/>
            <a:ext cx="12192000" cy="830997"/>
          </a:xfrm>
          <a:prstGeom prst="rect">
            <a:avLst/>
          </a:prstGeom>
          <a:noFill/>
        </p:spPr>
        <p:txBody>
          <a:bodyPr wrap="square" rtlCol="0">
            <a:spAutoFit/>
          </a:bodyPr>
          <a:lstStyle/>
          <a:p>
            <a:pPr algn="ctr"/>
            <a:r>
              <a:rPr lang="en-US" sz="4800" b="1" u="sng" dirty="0">
                <a:solidFill>
                  <a:schemeClr val="accent6"/>
                </a:solidFill>
                <a:latin typeface="Times New Roman" panose="02020603050405020304" pitchFamily="18" charset="0"/>
                <a:cs typeface="Times New Roman" panose="02020603050405020304" pitchFamily="18" charset="0"/>
              </a:rPr>
              <a:t>Objectives </a:t>
            </a:r>
          </a:p>
        </p:txBody>
      </p:sp>
      <p:sp>
        <p:nvSpPr>
          <p:cNvPr id="9" name="TextBox 8">
            <a:extLst>
              <a:ext uri="{FF2B5EF4-FFF2-40B4-BE49-F238E27FC236}">
                <a16:creationId xmlns:a16="http://schemas.microsoft.com/office/drawing/2014/main" id="{680F76D4-0159-2BDD-267D-B525155B533F}"/>
              </a:ext>
            </a:extLst>
          </p:cNvPr>
          <p:cNvSpPr txBox="1"/>
          <p:nvPr/>
        </p:nvSpPr>
        <p:spPr>
          <a:xfrm>
            <a:off x="0" y="1453086"/>
            <a:ext cx="11252499"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Primary Objective: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study the efficacy of proposed CNN based IDT  for various Islanding scenarios based on performance indices like Detection Time, Non-detection Zones, Accuracy and Selectivity.</a:t>
            </a:r>
          </a:p>
        </p:txBody>
      </p:sp>
      <p:sp>
        <p:nvSpPr>
          <p:cNvPr id="2" name="TextBox 1">
            <a:extLst>
              <a:ext uri="{FF2B5EF4-FFF2-40B4-BE49-F238E27FC236}">
                <a16:creationId xmlns:a16="http://schemas.microsoft.com/office/drawing/2014/main" id="{70A55F55-5B15-A4C5-9337-697A23B7A958}"/>
              </a:ext>
            </a:extLst>
          </p:cNvPr>
          <p:cNvSpPr txBox="1"/>
          <p:nvPr/>
        </p:nvSpPr>
        <p:spPr>
          <a:xfrm>
            <a:off x="0" y="3904718"/>
            <a:ext cx="11542955"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Secondary Objectives: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study the ideas of Deep Learning Techniques.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study the Signal Processing Techniques like DFT, STFT and Wavelet Transform.</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study how the proposed IDT stands out in contrast to other IDTs </a:t>
            </a:r>
          </a:p>
        </p:txBody>
      </p:sp>
    </p:spTree>
    <p:extLst>
      <p:ext uri="{BB962C8B-B14F-4D97-AF65-F5344CB8AC3E}">
        <p14:creationId xmlns:p14="http://schemas.microsoft.com/office/powerpoint/2010/main" val="875247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E1FD9-AFF4-0472-72E0-73C434C942ED}"/>
              </a:ext>
            </a:extLst>
          </p:cNvPr>
          <p:cNvSpPr>
            <a:spLocks noGrp="1"/>
          </p:cNvSpPr>
          <p:nvPr>
            <p:ph type="sldNum" sz="quarter" idx="12"/>
          </p:nvPr>
        </p:nvSpPr>
        <p:spPr>
          <a:xfrm>
            <a:off x="8642873" y="6367107"/>
            <a:ext cx="2743200" cy="365125"/>
          </a:xfrm>
        </p:spPr>
        <p:txBody>
          <a:bodyPr/>
          <a:lstStyle/>
          <a:p>
            <a:fld id="{288AC417-6CD0-4387-B0C9-0AAAB2F59DD9}" type="slidenum">
              <a:rPr lang="en-US" smtClean="0"/>
              <a:t>6</a:t>
            </a:fld>
            <a:endParaRPr lang="en-US"/>
          </a:p>
        </p:txBody>
      </p:sp>
      <p:sp>
        <p:nvSpPr>
          <p:cNvPr id="6" name="TextBox 5">
            <a:extLst>
              <a:ext uri="{FF2B5EF4-FFF2-40B4-BE49-F238E27FC236}">
                <a16:creationId xmlns:a16="http://schemas.microsoft.com/office/drawing/2014/main" id="{67A07ED2-9183-DFD1-3387-36C7976D401C}"/>
              </a:ext>
            </a:extLst>
          </p:cNvPr>
          <p:cNvSpPr txBox="1"/>
          <p:nvPr/>
        </p:nvSpPr>
        <p:spPr>
          <a:xfrm>
            <a:off x="0" y="0"/>
            <a:ext cx="12192000" cy="830997"/>
          </a:xfrm>
          <a:prstGeom prst="rect">
            <a:avLst/>
          </a:prstGeom>
          <a:noFill/>
        </p:spPr>
        <p:txBody>
          <a:bodyPr wrap="square" rtlCol="0">
            <a:spAutoFit/>
          </a:bodyPr>
          <a:lstStyle/>
          <a:p>
            <a:pPr algn="ctr"/>
            <a:r>
              <a:rPr lang="en-US" sz="4800" b="1" u="sng" dirty="0">
                <a:solidFill>
                  <a:srgbClr val="7030A0"/>
                </a:solidFill>
                <a:latin typeface="Times New Roman" panose="02020603050405020304" pitchFamily="18" charset="0"/>
                <a:cs typeface="Times New Roman" panose="02020603050405020304" pitchFamily="18" charset="0"/>
              </a:rPr>
              <a:t>Literature Review</a:t>
            </a:r>
          </a:p>
        </p:txBody>
      </p:sp>
      <p:sp>
        <p:nvSpPr>
          <p:cNvPr id="9" name="TextBox 8">
            <a:extLst>
              <a:ext uri="{FF2B5EF4-FFF2-40B4-BE49-F238E27FC236}">
                <a16:creationId xmlns:a16="http://schemas.microsoft.com/office/drawing/2014/main" id="{5F486914-0741-9C07-951C-A9FC3DE78C8F}"/>
              </a:ext>
            </a:extLst>
          </p:cNvPr>
          <p:cNvSpPr txBox="1"/>
          <p:nvPr/>
        </p:nvSpPr>
        <p:spPr>
          <a:xfrm>
            <a:off x="0" y="1446964"/>
            <a:ext cx="6002767" cy="4154984"/>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Short-term Fourier Transform:</a:t>
            </a:r>
          </a:p>
          <a:p>
            <a:pPr marL="800100" lvl="1"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Employed for time-frequency analysis</a:t>
            </a:r>
          </a:p>
          <a:p>
            <a:pPr lvl="1"/>
            <a:r>
              <a:rPr lang="en-US" sz="2400" dirty="0">
                <a:latin typeface="Times New Roman" panose="02020603050405020304" pitchFamily="18" charset="0"/>
                <a:cs typeface="Times New Roman" panose="02020603050405020304" pitchFamily="18" charset="0"/>
              </a:rPr>
              <a:t>     in this project.</a:t>
            </a:r>
          </a:p>
          <a:p>
            <a:pPr lvl="1"/>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Breaks down a signal into smaller, </a:t>
            </a:r>
          </a:p>
          <a:p>
            <a:pPr lvl="1"/>
            <a:r>
              <a:rPr lang="en-US" sz="2400" dirty="0">
                <a:latin typeface="Times New Roman" panose="02020603050405020304" pitchFamily="18" charset="0"/>
                <a:cs typeface="Times New Roman" panose="02020603050405020304" pitchFamily="18" charset="0"/>
              </a:rPr>
              <a:t>     potentially stationary  segments &amp;</a:t>
            </a:r>
          </a:p>
          <a:p>
            <a:pPr lvl="1"/>
            <a:r>
              <a:rPr lang="en-US" sz="2400" dirty="0">
                <a:latin typeface="Times New Roman" panose="02020603050405020304" pitchFamily="18" charset="0"/>
                <a:cs typeface="Times New Roman" panose="02020603050405020304" pitchFamily="18" charset="0"/>
              </a:rPr>
              <a:t>     analyzes them using a moving window.</a:t>
            </a:r>
          </a:p>
          <a:p>
            <a:pPr lvl="1"/>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Mathematically it can shown as:</a:t>
            </a:r>
          </a:p>
          <a:p>
            <a:pPr lvl="1"/>
            <a:r>
              <a:rPr lang="en-US" sz="2400" dirty="0">
                <a:latin typeface="Times New Roman" panose="02020603050405020304" pitchFamily="18" charset="0"/>
                <a:cs typeface="Times New Roman" panose="02020603050405020304" pitchFamily="18" charset="0"/>
              </a:rPr>
              <a:t> </a:t>
            </a:r>
          </a:p>
        </p:txBody>
      </p:sp>
      <p:pic>
        <p:nvPicPr>
          <p:cNvPr id="10" name="Picture 9">
            <a:extLst>
              <a:ext uri="{FF2B5EF4-FFF2-40B4-BE49-F238E27FC236}">
                <a16:creationId xmlns:a16="http://schemas.microsoft.com/office/drawing/2014/main" id="{97CB48E5-AFF3-5628-43D5-422A17834D8E}"/>
              </a:ext>
            </a:extLst>
          </p:cNvPr>
          <p:cNvPicPr>
            <a:picLocks noChangeAspect="1"/>
          </p:cNvPicPr>
          <p:nvPr/>
        </p:nvPicPr>
        <p:blipFill>
          <a:blip r:embed="rId2"/>
          <a:stretch>
            <a:fillRect/>
          </a:stretch>
        </p:blipFill>
        <p:spPr>
          <a:xfrm>
            <a:off x="6332477" y="970785"/>
            <a:ext cx="5763522" cy="5096527"/>
          </a:xfrm>
          <a:prstGeom prst="rect">
            <a:avLst/>
          </a:prstGeom>
        </p:spPr>
      </p:pic>
      <p:pic>
        <p:nvPicPr>
          <p:cNvPr id="11" name="Picture 10">
            <a:extLst>
              <a:ext uri="{FF2B5EF4-FFF2-40B4-BE49-F238E27FC236}">
                <a16:creationId xmlns:a16="http://schemas.microsoft.com/office/drawing/2014/main" id="{A713C112-FF5F-D635-B4CA-FA3065062979}"/>
              </a:ext>
            </a:extLst>
          </p:cNvPr>
          <p:cNvPicPr>
            <a:picLocks noChangeAspect="1"/>
          </p:cNvPicPr>
          <p:nvPr/>
        </p:nvPicPr>
        <p:blipFill>
          <a:blip r:embed="rId3"/>
          <a:stretch>
            <a:fillRect/>
          </a:stretch>
        </p:blipFill>
        <p:spPr>
          <a:xfrm>
            <a:off x="765179" y="5411036"/>
            <a:ext cx="5094345" cy="656276"/>
          </a:xfrm>
          <a:prstGeom prst="rect">
            <a:avLst/>
          </a:prstGeom>
        </p:spPr>
      </p:pic>
      <p:sp>
        <p:nvSpPr>
          <p:cNvPr id="12" name="TextBox 11">
            <a:extLst>
              <a:ext uri="{FF2B5EF4-FFF2-40B4-BE49-F238E27FC236}">
                <a16:creationId xmlns:a16="http://schemas.microsoft.com/office/drawing/2014/main" id="{617300D4-E59F-79FF-97DB-B663DE7C7A6F}"/>
              </a:ext>
            </a:extLst>
          </p:cNvPr>
          <p:cNvSpPr txBox="1"/>
          <p:nvPr/>
        </p:nvSpPr>
        <p:spPr>
          <a:xfrm>
            <a:off x="7265133" y="6094958"/>
            <a:ext cx="389820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1: Short-Term Fourier Transform Working.</a:t>
            </a:r>
          </a:p>
        </p:txBody>
      </p:sp>
    </p:spTree>
    <p:extLst>
      <p:ext uri="{BB962C8B-B14F-4D97-AF65-F5344CB8AC3E}">
        <p14:creationId xmlns:p14="http://schemas.microsoft.com/office/powerpoint/2010/main" val="154372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E1FD9-AFF4-0472-72E0-73C434C942ED}"/>
              </a:ext>
            </a:extLst>
          </p:cNvPr>
          <p:cNvSpPr>
            <a:spLocks noGrp="1"/>
          </p:cNvSpPr>
          <p:nvPr>
            <p:ph type="sldNum" sz="quarter" idx="12"/>
          </p:nvPr>
        </p:nvSpPr>
        <p:spPr>
          <a:xfrm>
            <a:off x="8642873" y="6367107"/>
            <a:ext cx="2743200" cy="365125"/>
          </a:xfrm>
        </p:spPr>
        <p:txBody>
          <a:bodyPr/>
          <a:lstStyle/>
          <a:p>
            <a:fld id="{288AC417-6CD0-4387-B0C9-0AAAB2F59DD9}" type="slidenum">
              <a:rPr lang="en-US" smtClean="0"/>
              <a:t>7</a:t>
            </a:fld>
            <a:endParaRPr lang="en-US" dirty="0"/>
          </a:p>
        </p:txBody>
      </p:sp>
      <p:sp>
        <p:nvSpPr>
          <p:cNvPr id="9" name="TextBox 8">
            <a:extLst>
              <a:ext uri="{FF2B5EF4-FFF2-40B4-BE49-F238E27FC236}">
                <a16:creationId xmlns:a16="http://schemas.microsoft.com/office/drawing/2014/main" id="{5F486914-0741-9C07-951C-A9FC3DE78C8F}"/>
              </a:ext>
            </a:extLst>
          </p:cNvPr>
          <p:cNvSpPr txBox="1"/>
          <p:nvPr/>
        </p:nvSpPr>
        <p:spPr>
          <a:xfrm>
            <a:off x="0" y="1446964"/>
            <a:ext cx="6002767" cy="6001643"/>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Convolutional Neural Network:</a:t>
            </a:r>
          </a:p>
          <a:p>
            <a:pPr marL="800100" lvl="1"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well-known deep learning architecture influenced by the automatic visual experience of living beings. .</a:t>
            </a:r>
          </a:p>
          <a:p>
            <a:pPr lvl="1"/>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Uses end-to-end learning, which means that the classifier discovers all the features and then classifies the images, resulting in a data-driven method.</a:t>
            </a:r>
          </a:p>
          <a:p>
            <a:pPr marL="800100" lvl="1"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Convolutions layer constructs a feature map to predict class probabilities.</a:t>
            </a:r>
          </a:p>
          <a:p>
            <a:pPr lvl="1"/>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617300D4-E59F-79FF-97DB-B663DE7C7A6F}"/>
              </a:ext>
            </a:extLst>
          </p:cNvPr>
          <p:cNvSpPr txBox="1"/>
          <p:nvPr/>
        </p:nvSpPr>
        <p:spPr>
          <a:xfrm>
            <a:off x="7496272" y="5425821"/>
            <a:ext cx="3452747"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2: A Typical CNN Architecture .</a:t>
            </a:r>
          </a:p>
        </p:txBody>
      </p:sp>
      <p:pic>
        <p:nvPicPr>
          <p:cNvPr id="3" name="Picture 2">
            <a:extLst>
              <a:ext uri="{FF2B5EF4-FFF2-40B4-BE49-F238E27FC236}">
                <a16:creationId xmlns:a16="http://schemas.microsoft.com/office/drawing/2014/main" id="{F7B9F3E6-4E1A-2B0D-FD15-2DFC1A88ABFB}"/>
              </a:ext>
            </a:extLst>
          </p:cNvPr>
          <p:cNvPicPr>
            <a:picLocks noChangeAspect="1"/>
          </p:cNvPicPr>
          <p:nvPr/>
        </p:nvPicPr>
        <p:blipFill>
          <a:blip r:embed="rId2"/>
          <a:stretch>
            <a:fillRect/>
          </a:stretch>
        </p:blipFill>
        <p:spPr>
          <a:xfrm>
            <a:off x="6352074" y="1155180"/>
            <a:ext cx="5741145" cy="3879400"/>
          </a:xfrm>
          <a:prstGeom prst="rect">
            <a:avLst/>
          </a:prstGeom>
        </p:spPr>
      </p:pic>
      <p:sp>
        <p:nvSpPr>
          <p:cNvPr id="5" name="Title 1">
            <a:extLst>
              <a:ext uri="{FF2B5EF4-FFF2-40B4-BE49-F238E27FC236}">
                <a16:creationId xmlns:a16="http://schemas.microsoft.com/office/drawing/2014/main" id="{76048C66-6900-B775-228E-3166133C32D5}"/>
              </a:ext>
            </a:extLst>
          </p:cNvPr>
          <p:cNvSpPr>
            <a:spLocks noGrp="1"/>
          </p:cNvSpPr>
          <p:nvPr>
            <p:ph type="ctrTitle"/>
          </p:nvPr>
        </p:nvSpPr>
        <p:spPr>
          <a:xfrm>
            <a:off x="0" y="0"/>
            <a:ext cx="3349127" cy="539827"/>
          </a:xfrm>
        </p:spPr>
        <p:txBody>
          <a:bodyPr>
            <a:normAutofit/>
          </a:bodyPr>
          <a:lstStyle/>
          <a:p>
            <a:r>
              <a:rPr lang="en-US" sz="3200" b="1" u="sng" dirty="0">
                <a:solidFill>
                  <a:srgbClr val="7030A0"/>
                </a:solidFill>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786018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E1FD9-AFF4-0472-72E0-73C434C942ED}"/>
              </a:ext>
            </a:extLst>
          </p:cNvPr>
          <p:cNvSpPr>
            <a:spLocks noGrp="1"/>
          </p:cNvSpPr>
          <p:nvPr>
            <p:ph type="sldNum" sz="quarter" idx="12"/>
          </p:nvPr>
        </p:nvSpPr>
        <p:spPr>
          <a:xfrm>
            <a:off x="8642873" y="6367107"/>
            <a:ext cx="2743200" cy="365125"/>
          </a:xfrm>
        </p:spPr>
        <p:txBody>
          <a:bodyPr/>
          <a:lstStyle/>
          <a:p>
            <a:fld id="{288AC417-6CD0-4387-B0C9-0AAAB2F59DD9}" type="slidenum">
              <a:rPr lang="en-US" smtClean="0"/>
              <a:t>8</a:t>
            </a:fld>
            <a:endParaRPr lang="en-US"/>
          </a:p>
        </p:txBody>
      </p:sp>
      <p:sp>
        <p:nvSpPr>
          <p:cNvPr id="5" name="TextBox 4">
            <a:extLst>
              <a:ext uri="{FF2B5EF4-FFF2-40B4-BE49-F238E27FC236}">
                <a16:creationId xmlns:a16="http://schemas.microsoft.com/office/drawing/2014/main" id="{F3760FB6-A29F-E0B1-8D4A-59FE2BAD9497}"/>
              </a:ext>
            </a:extLst>
          </p:cNvPr>
          <p:cNvSpPr txBox="1"/>
          <p:nvPr/>
        </p:nvSpPr>
        <p:spPr>
          <a:xfrm>
            <a:off x="373646" y="1025557"/>
            <a:ext cx="11965375" cy="637097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Project is based on CNN and STFT computation for time-frequency analysis.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t>Stages of the proposed method is illustrated  in the Flowchart.</a:t>
            </a:r>
          </a:p>
          <a:p>
            <a:pPr algn="just"/>
            <a:endParaRPr lang="en-US" sz="2400" dirty="0"/>
          </a:p>
          <a:p>
            <a:pPr marL="1371600" lvl="2" indent="-457200" algn="just">
              <a:buFont typeface="+mj-lt"/>
              <a:buAutoNum type="arabicPeriod"/>
            </a:pPr>
            <a:r>
              <a:rPr lang="en-US" sz="2400" dirty="0">
                <a:latin typeface="Times New Roman" panose="02020603050405020304" pitchFamily="18" charset="0"/>
                <a:cs typeface="Times New Roman" panose="02020603050405020304" pitchFamily="18" charset="0"/>
              </a:rPr>
              <a:t>Collection of three-phase voltage data at PCC under</a:t>
            </a:r>
          </a:p>
          <a:p>
            <a:pPr lvl="2" algn="just"/>
            <a:r>
              <a:rPr lang="en-US" sz="2400" dirty="0">
                <a:latin typeface="Times New Roman" panose="02020603050405020304" pitchFamily="18" charset="0"/>
                <a:cs typeface="Times New Roman" panose="02020603050405020304" pitchFamily="18" charset="0"/>
              </a:rPr>
              <a:t>      various islanding and non-islanding conditions.</a:t>
            </a:r>
          </a:p>
          <a:p>
            <a:pPr lvl="2" algn="just"/>
            <a:endParaRPr lang="en-US" sz="2400" dirty="0">
              <a:latin typeface="Times New Roman" panose="02020603050405020304" pitchFamily="18" charset="0"/>
              <a:cs typeface="Times New Roman" panose="02020603050405020304" pitchFamily="18" charset="0"/>
            </a:endParaRPr>
          </a:p>
          <a:p>
            <a:pPr marL="1371600" lvl="2" indent="-457200" algn="just">
              <a:buAutoNum type="arabicPeriod" startAt="2"/>
            </a:pPr>
            <a:r>
              <a:rPr lang="en-US" sz="2400" dirty="0">
                <a:latin typeface="Times New Roman" panose="02020603050405020304" pitchFamily="18" charset="0"/>
                <a:cs typeface="Times New Roman" panose="02020603050405020304" pitchFamily="18" charset="0"/>
              </a:rPr>
              <a:t>Concatenation of the three-phase voltage data creating a </a:t>
            </a:r>
          </a:p>
          <a:p>
            <a:pPr lvl="2" algn="just"/>
            <a:r>
              <a:rPr lang="en-US" sz="2400" dirty="0">
                <a:latin typeface="Times New Roman" panose="02020603050405020304" pitchFamily="18" charset="0"/>
                <a:cs typeface="Times New Roman" panose="02020603050405020304" pitchFamily="18" charset="0"/>
              </a:rPr>
              <a:t>      single array of voltage data.</a:t>
            </a:r>
          </a:p>
          <a:p>
            <a:pPr lvl="2" algn="just"/>
            <a:endParaRPr lang="en-US" sz="2400" dirty="0">
              <a:latin typeface="Times New Roman" panose="02020603050405020304" pitchFamily="18" charset="0"/>
              <a:cs typeface="Times New Roman" panose="02020603050405020304" pitchFamily="18" charset="0"/>
            </a:endParaRPr>
          </a:p>
          <a:p>
            <a:pPr lvl="2" algn="just"/>
            <a:r>
              <a:rPr lang="en-US" sz="2400" dirty="0">
                <a:latin typeface="Times New Roman" panose="02020603050405020304" pitchFamily="18" charset="0"/>
                <a:cs typeface="Times New Roman" panose="02020603050405020304" pitchFamily="18" charset="0"/>
              </a:rPr>
              <a:t>3.   Transformation into frequency spectrum time variations </a:t>
            </a:r>
          </a:p>
          <a:p>
            <a:pPr lvl="2" algn="just"/>
            <a:r>
              <a:rPr lang="en-US" sz="2400" dirty="0">
                <a:latin typeface="Times New Roman" panose="02020603050405020304" pitchFamily="18" charset="0"/>
                <a:cs typeface="Times New Roman" panose="02020603050405020304" pitchFamily="18" charset="0"/>
              </a:rPr>
              <a:t>      by STFT for time-frequency analysis.</a:t>
            </a:r>
          </a:p>
          <a:p>
            <a:pPr lvl="2" algn="just"/>
            <a:endParaRPr lang="en-US" sz="2400" dirty="0">
              <a:latin typeface="Times New Roman" panose="02020603050405020304" pitchFamily="18" charset="0"/>
              <a:cs typeface="Times New Roman" panose="02020603050405020304" pitchFamily="18" charset="0"/>
            </a:endParaRPr>
          </a:p>
          <a:p>
            <a:pPr lvl="2" algn="just"/>
            <a:r>
              <a:rPr lang="en-US" sz="2400" dirty="0">
                <a:latin typeface="Times New Roman" panose="02020603050405020304" pitchFamily="18" charset="0"/>
                <a:cs typeface="Times New Roman" panose="02020603050405020304" pitchFamily="18" charset="0"/>
              </a:rPr>
              <a:t>4.   Phase and magnitude of the frequency spectrum numeric</a:t>
            </a:r>
          </a:p>
          <a:p>
            <a:pPr lvl="2" algn="just"/>
            <a:r>
              <a:rPr lang="en-US" sz="2400" dirty="0">
                <a:latin typeface="Times New Roman" panose="02020603050405020304" pitchFamily="18" charset="0"/>
                <a:cs typeface="Times New Roman" panose="02020603050405020304" pitchFamily="18" charset="0"/>
              </a:rPr>
              <a:t>      data concerning time variations are fed into the CNN.</a:t>
            </a:r>
          </a:p>
          <a:p>
            <a:pPr algn="just"/>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D2D7CA4-013A-084F-0E9C-B72189852EC6}"/>
              </a:ext>
            </a:extLst>
          </p:cNvPr>
          <p:cNvSpPr txBox="1"/>
          <p:nvPr/>
        </p:nvSpPr>
        <p:spPr>
          <a:xfrm>
            <a:off x="0" y="0"/>
            <a:ext cx="12192000" cy="830997"/>
          </a:xfrm>
          <a:prstGeom prst="rect">
            <a:avLst/>
          </a:prstGeom>
          <a:noFill/>
        </p:spPr>
        <p:txBody>
          <a:bodyPr wrap="square" rtlCol="0">
            <a:spAutoFit/>
          </a:bodyPr>
          <a:lstStyle/>
          <a:p>
            <a:pPr algn="ctr"/>
            <a:r>
              <a:rPr lang="en-US" sz="4800" b="1" u="sng" dirty="0">
                <a:solidFill>
                  <a:srgbClr val="00B0F0"/>
                </a:solidFill>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266352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E1FD9-AFF4-0472-72E0-73C434C942ED}"/>
              </a:ext>
            </a:extLst>
          </p:cNvPr>
          <p:cNvSpPr>
            <a:spLocks noGrp="1"/>
          </p:cNvSpPr>
          <p:nvPr>
            <p:ph type="sldNum" sz="quarter" idx="12"/>
          </p:nvPr>
        </p:nvSpPr>
        <p:spPr>
          <a:xfrm>
            <a:off x="8642873" y="6367107"/>
            <a:ext cx="2743200" cy="365125"/>
          </a:xfrm>
        </p:spPr>
        <p:txBody>
          <a:bodyPr/>
          <a:lstStyle/>
          <a:p>
            <a:fld id="{288AC417-6CD0-4387-B0C9-0AAAB2F59DD9}" type="slidenum">
              <a:rPr lang="en-US" smtClean="0"/>
              <a:t>9</a:t>
            </a:fld>
            <a:endParaRPr lang="en-US" dirty="0"/>
          </a:p>
        </p:txBody>
      </p:sp>
      <p:sp>
        <p:nvSpPr>
          <p:cNvPr id="7" name="TextBox 6">
            <a:extLst>
              <a:ext uri="{FF2B5EF4-FFF2-40B4-BE49-F238E27FC236}">
                <a16:creationId xmlns:a16="http://schemas.microsoft.com/office/drawing/2014/main" id="{7A5CAE65-CD93-339E-B8C7-D982488A4BBE}"/>
              </a:ext>
            </a:extLst>
          </p:cNvPr>
          <p:cNvSpPr txBox="1"/>
          <p:nvPr/>
        </p:nvSpPr>
        <p:spPr>
          <a:xfrm>
            <a:off x="4369626" y="6325038"/>
            <a:ext cx="345274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3: Flowchart of  Proposed IDT .</a:t>
            </a:r>
          </a:p>
        </p:txBody>
      </p:sp>
      <p:sp>
        <p:nvSpPr>
          <p:cNvPr id="8" name="Title 1">
            <a:extLst>
              <a:ext uri="{FF2B5EF4-FFF2-40B4-BE49-F238E27FC236}">
                <a16:creationId xmlns:a16="http://schemas.microsoft.com/office/drawing/2014/main" id="{56B2EB82-C82C-627C-D8AD-471FC702718D}"/>
              </a:ext>
            </a:extLst>
          </p:cNvPr>
          <p:cNvSpPr>
            <a:spLocks noGrp="1"/>
          </p:cNvSpPr>
          <p:nvPr>
            <p:ph type="ctrTitle"/>
          </p:nvPr>
        </p:nvSpPr>
        <p:spPr>
          <a:xfrm>
            <a:off x="0" y="0"/>
            <a:ext cx="3349127" cy="539827"/>
          </a:xfrm>
        </p:spPr>
        <p:txBody>
          <a:bodyPr>
            <a:normAutofit/>
          </a:bodyPr>
          <a:lstStyle/>
          <a:p>
            <a:r>
              <a:rPr lang="en-US" sz="3200" b="1" u="sng" dirty="0">
                <a:solidFill>
                  <a:srgbClr val="00B0F0"/>
                </a:solidFill>
                <a:latin typeface="Times New Roman" panose="02020603050405020304" pitchFamily="18" charset="0"/>
                <a:cs typeface="Times New Roman" panose="02020603050405020304" pitchFamily="18" charset="0"/>
              </a:rPr>
              <a:t>Continued....</a:t>
            </a:r>
          </a:p>
        </p:txBody>
      </p:sp>
      <p:pic>
        <p:nvPicPr>
          <p:cNvPr id="5" name="Picture 4">
            <a:extLst>
              <a:ext uri="{FF2B5EF4-FFF2-40B4-BE49-F238E27FC236}">
                <a16:creationId xmlns:a16="http://schemas.microsoft.com/office/drawing/2014/main" id="{916F076F-B2A5-2488-287F-56C01A40D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224" y="1047321"/>
            <a:ext cx="10213325" cy="4763357"/>
          </a:xfrm>
          <a:prstGeom prst="rect">
            <a:avLst/>
          </a:prstGeom>
        </p:spPr>
      </p:pic>
    </p:spTree>
    <p:extLst>
      <p:ext uri="{BB962C8B-B14F-4D97-AF65-F5344CB8AC3E}">
        <p14:creationId xmlns:p14="http://schemas.microsoft.com/office/powerpoint/2010/main" val="6469076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DE_PRESENTER" val="1"/>
</p:tagLst>
</file>

<file path=ppt/tags/tag2.xml><?xml version="1.0" encoding="utf-8"?>
<p:tagLst xmlns:a="http://schemas.openxmlformats.org/drawingml/2006/main" xmlns:r="http://schemas.openxmlformats.org/officeDocument/2006/relationships" xmlns:p="http://schemas.openxmlformats.org/presentationml/2006/main">
  <p:tag name="CODE_PRESENTER" val="1"/>
</p:tagLst>
</file>

<file path=ppt/tags/tag3.xml><?xml version="1.0" encoding="utf-8"?>
<p:tagLst xmlns:a="http://schemas.openxmlformats.org/drawingml/2006/main" xmlns:r="http://schemas.openxmlformats.org/officeDocument/2006/relationships" xmlns:p="http://schemas.openxmlformats.org/presentationml/2006/main">
  <p:tag name="CODE_PRESENTER"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952</TotalTime>
  <Words>2013</Words>
  <Application>Microsoft Office PowerPoint</Application>
  <PresentationFormat>Widescreen</PresentationFormat>
  <Paragraphs>265</Paragraphs>
  <Slides>26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Arial</vt:lpstr>
      <vt:lpstr>Calibri</vt:lpstr>
      <vt:lpstr>Calibri Light</vt:lpstr>
      <vt:lpstr>Consolas</vt:lpstr>
      <vt:lpstr>Courier New</vt:lpstr>
      <vt:lpstr>Symbol</vt:lpstr>
      <vt:lpstr>Times New Roman</vt:lpstr>
      <vt:lpstr>Wingdings</vt:lpstr>
      <vt:lpstr>Office Theme</vt:lpstr>
      <vt:lpstr>Document</vt:lpstr>
      <vt:lpstr>PowerPoint Presentation</vt:lpstr>
      <vt:lpstr>Introduction</vt:lpstr>
      <vt:lpstr>Continued....</vt:lpstr>
      <vt:lpstr>PowerPoint Presentation</vt:lpstr>
      <vt:lpstr>PowerPoint Presentation</vt:lpstr>
      <vt:lpstr>PowerPoint Presentation</vt:lpstr>
      <vt:lpstr>Continued....</vt:lpstr>
      <vt:lpstr>PowerPoint Presentation</vt:lpstr>
      <vt:lpstr>Continued....</vt:lpstr>
      <vt:lpstr>Continued....</vt:lpstr>
      <vt:lpstr>Continued....</vt:lpstr>
      <vt:lpstr>TASKS PERFORMED</vt:lpstr>
      <vt:lpstr>Continued....</vt:lpstr>
      <vt:lpstr>Continued....</vt:lpstr>
      <vt:lpstr>Continued....</vt:lpstr>
      <vt:lpstr>PowerPoint Presentation</vt:lpstr>
      <vt:lpstr>Continued....</vt:lpstr>
      <vt:lpstr>Continued....</vt:lpstr>
      <vt:lpstr>CONCLUSION</vt:lpstr>
      <vt:lpstr>References</vt:lpstr>
      <vt:lpstr>References</vt:lpstr>
      <vt:lpstr>Appendix -I</vt:lpstr>
      <vt:lpstr>Appendix -I</vt:lpstr>
      <vt:lpstr>Appendix -I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Aging Energy Infrastructure</dc:title>
  <dc:creator>Basant Raj Tiwari</dc:creator>
  <cp:lastModifiedBy>Basant Raj Tiwari</cp:lastModifiedBy>
  <cp:revision>52</cp:revision>
  <dcterms:created xsi:type="dcterms:W3CDTF">2024-01-18T06:52:43Z</dcterms:created>
  <dcterms:modified xsi:type="dcterms:W3CDTF">2024-09-14T16:08:09Z</dcterms:modified>
</cp:coreProperties>
</file>