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66" r:id="rId4"/>
    <p:sldId id="278" r:id="rId5"/>
    <p:sldId id="272" r:id="rId6"/>
    <p:sldId id="273" r:id="rId7"/>
    <p:sldId id="277" r:id="rId8"/>
    <p:sldId id="274" r:id="rId9"/>
    <p:sldId id="275" r:id="rId10"/>
    <p:sldId id="27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65"/>
    <a:srgbClr val="F0272D"/>
    <a:srgbClr val="D1262B"/>
    <a:srgbClr val="9EFBFF"/>
    <a:srgbClr val="FF7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71"/>
  </p:normalViewPr>
  <p:slideViewPr>
    <p:cSldViewPr snapToGrid="0" snapToObjects="1">
      <p:cViewPr varScale="1">
        <p:scale>
          <a:sx n="82" d="100"/>
          <a:sy n="8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0E2BF-6EB7-2247-B584-CE5E7260DD4C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D5500-052E-A640-8200-4EA38695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7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6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5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3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83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3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3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0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9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9527-1E95-E34A-9BF3-A249A3348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78CC7-17F5-E948-9734-9842B91C3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C260-E272-6E4C-9DF6-05C436C9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1560-8AD8-C84A-BE2C-7F35849E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72EE-B3D3-8142-8986-009B7087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87FE-EA3A-CE4D-BDEC-9657CC55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C99F3-0354-564D-BC80-269A3A4E7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AD4C1-C978-694B-86DE-99D6DF41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55BE-2AD7-E541-8867-F15CB2C7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E9CA7-492C-114F-9A25-6CA70556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ED722-811F-2349-81D8-C35AD5D9B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ED1FC-5105-8540-AB78-40E780DFD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867E-20AA-5444-A62A-0B370D3B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A13BD-82D6-6143-919D-23604B72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CA603-62E5-E947-8EA3-BABF3A97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297-F791-1B45-B917-D1836121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BF96-E1D7-3046-8B07-E6884A77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118B7-CBD7-8A4C-9E3A-4913011B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430B-1B93-5441-BA7E-D8AF71BD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D9960-E03E-3C4A-8C14-B955BC86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6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D4D4-7228-7549-BCB7-480D2D2F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B426-DA47-D449-9C2D-213C6BA0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D32A-FBF2-4348-ABFB-3977E741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7EE5-B87F-544D-8DBD-CE85FD4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5571-3AD9-4246-A2CD-936F7D20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7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5FE0-2712-E94B-81E8-443E6B0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D327-86BB-F748-BC51-668A57526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9B6B7-E09C-0249-87B5-040533389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8448C-8ECF-5442-80F7-A5568C16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4656-EC21-F44F-891A-CACB862C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D69EC-6BED-C948-9072-7DE1DAAC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9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0F43-9AEF-A04C-90A8-803A6D79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66F8-A35F-BE46-9CE1-CC85494EB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035FC-B2AA-7F4F-A46D-8E1EEABE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385AF-976A-954B-9DE3-FFA5CB5E1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18144-56C9-C04C-B921-2EB6C9006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8D844-4EC3-544C-8DBD-D1B5FE35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23BB4-339B-6540-86AF-A87E19A9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74F75-69DF-6141-8968-963453F1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1D1B-803A-254F-81FB-A3D5B901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A71DE-3FBB-B14D-A524-87BA8CD9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A6975-20BC-184A-B201-844FACE6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56E04-E30F-CF41-ADED-BF28BA75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1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CBA49-D9E3-924B-8B1A-BAA2B3DB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484A4-6135-F54F-9FEA-81382264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FD256-7357-6142-A82E-E22252CC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7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87C3-C070-5C46-807E-9B88442F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F698-8133-9140-B78A-FC87BAA5C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04196-91BB-EB48-A4AD-64E447D14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3451D-D10F-EA4A-9F04-08FA5942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A3FB8-D0CA-3145-9A45-619ADB06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C41AE-6096-0249-AC9D-EC2BE287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25B0-412F-5547-B4C9-A7A2F343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3B59C-5A79-114D-B671-677E76608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26B91-14E2-644A-B056-9F8694D86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1AFCD-6A19-B541-A975-646CC3A1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E219-B265-DB4D-8B28-6219D138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D0CB-F85D-7949-906B-3E4E879D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4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E00E1-AEDC-AE43-9C1A-EC3E4353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9A6EF-65C2-6E40-9C7C-A562D374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2DAD-6412-3844-B0B9-3D3634CE5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9B59-54F3-BA45-B4DB-BA8713EED6A6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21530-CDAB-A141-928C-D544ADD0C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349B7-D16A-EA4E-800B-EF2CA52FF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75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FBC2A72-6D5F-C947-9677-13EBA860FC7D}"/>
              </a:ext>
            </a:extLst>
          </p:cNvPr>
          <p:cNvGrpSpPr/>
          <p:nvPr/>
        </p:nvGrpSpPr>
        <p:grpSpPr>
          <a:xfrm>
            <a:off x="37071" y="78885"/>
            <a:ext cx="12053485" cy="6730784"/>
            <a:chOff x="37071" y="78885"/>
            <a:chExt cx="12053485" cy="67307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E94367-3DB6-9C4D-852E-4D110F592950}"/>
                </a:ext>
              </a:extLst>
            </p:cNvPr>
            <p:cNvSpPr txBox="1"/>
            <p:nvPr/>
          </p:nvSpPr>
          <p:spPr>
            <a:xfrm>
              <a:off x="137895" y="1229500"/>
              <a:ext cx="5016117" cy="630942"/>
            </a:xfrm>
            <a:prstGeom prst="rect">
              <a:avLst/>
            </a:prstGeom>
            <a:solidFill>
              <a:schemeClr val="bg1">
                <a:lumMod val="75000"/>
                <a:alpha val="69000"/>
              </a:schemeClr>
            </a:solidFill>
            <a:ln w="38100">
              <a:solidFill>
                <a:srgbClr val="F0272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500" b="1" i="1" dirty="0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Best Bars in New York City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226777-8129-B945-AAD8-7337C9E6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" y="78885"/>
              <a:ext cx="12053485" cy="7584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BE8A42-B7D6-C940-9797-EEABD9907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9000"/>
            </a:blip>
            <a:stretch>
              <a:fillRect/>
            </a:stretch>
          </p:blipFill>
          <p:spPr>
            <a:xfrm>
              <a:off x="1562100" y="1790191"/>
              <a:ext cx="8394700" cy="4419562"/>
            </a:xfrm>
            <a:prstGeom prst="rect">
              <a:avLst/>
            </a:prstGeom>
            <a:effectLst>
              <a:outerShdw blurRad="647700" dist="50800" dir="5400000" algn="ctr" rotWithShape="0">
                <a:srgbClr val="000000">
                  <a:alpha val="43137"/>
                </a:srgbClr>
              </a:outerShdw>
              <a:softEdge rad="457200"/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7AF340-80C4-8141-8FC2-7555A2FB48B1}"/>
                </a:ext>
              </a:extLst>
            </p:cNvPr>
            <p:cNvSpPr txBox="1"/>
            <p:nvPr/>
          </p:nvSpPr>
          <p:spPr>
            <a:xfrm>
              <a:off x="7440395" y="6178727"/>
              <a:ext cx="2803973" cy="630942"/>
            </a:xfrm>
            <a:prstGeom prst="rect">
              <a:avLst/>
            </a:prstGeom>
            <a:solidFill>
              <a:schemeClr val="bg1">
                <a:lumMod val="75000"/>
                <a:alpha val="69000"/>
              </a:schemeClr>
            </a:solidFill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500" b="1" i="1" dirty="0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Basant  </a:t>
              </a:r>
              <a:r>
                <a:rPr lang="en-US" sz="3500" b="1" i="1" dirty="0" err="1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Dhital</a:t>
              </a:r>
              <a:endParaRPr lang="en-US" sz="3500" b="1" i="1" dirty="0">
                <a:latin typeface="Bodoni 72 Smallcaps Book" pitchFamily="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9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606B48-B62E-F442-A4B8-F38A697473BA}"/>
              </a:ext>
            </a:extLst>
          </p:cNvPr>
          <p:cNvSpPr txBox="1"/>
          <p:nvPr/>
        </p:nvSpPr>
        <p:spPr>
          <a:xfrm>
            <a:off x="0" y="852411"/>
            <a:ext cx="24400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Conclusion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538E2-8237-3145-8832-FAB50230C489}"/>
              </a:ext>
            </a:extLst>
          </p:cNvPr>
          <p:cNvSpPr txBox="1"/>
          <p:nvPr/>
        </p:nvSpPr>
        <p:spPr>
          <a:xfrm>
            <a:off x="92989" y="1467407"/>
            <a:ext cx="114713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These are the bar information to chose your best bars in New York City</a:t>
            </a:r>
          </a:p>
          <a:p>
            <a:endParaRPr lang="en-US" sz="2500" dirty="0"/>
          </a:p>
          <a:p>
            <a:r>
              <a:rPr lang="en-US" sz="2500" dirty="0"/>
              <a:t>From business point of view, this project provides area to improve such as bar parking, </a:t>
            </a:r>
          </a:p>
          <a:p>
            <a:r>
              <a:rPr lang="en-US" sz="2500" dirty="0"/>
              <a:t>bar dancing in order to have best bars in New York 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7117-EB82-EC46-9361-B6B5AF830CBB}"/>
              </a:ext>
            </a:extLst>
          </p:cNvPr>
          <p:cNvSpPr txBox="1"/>
          <p:nvPr/>
        </p:nvSpPr>
        <p:spPr>
          <a:xfrm>
            <a:off x="0" y="3207086"/>
            <a:ext cx="334527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Future Direction: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5551-535A-CE45-B562-B0BB834F709F}"/>
              </a:ext>
            </a:extLst>
          </p:cNvPr>
          <p:cNvSpPr txBox="1"/>
          <p:nvPr/>
        </p:nvSpPr>
        <p:spPr>
          <a:xfrm>
            <a:off x="95922" y="3883831"/>
            <a:ext cx="11996617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I would like to have more information about male to female ratio by scraping the individual</a:t>
            </a:r>
          </a:p>
          <a:p>
            <a:r>
              <a:rPr lang="en-US" sz="2500" dirty="0"/>
              <a:t>reviewer which I left for future</a:t>
            </a:r>
          </a:p>
          <a:p>
            <a:endParaRPr lang="en-US" sz="2500" dirty="0"/>
          </a:p>
          <a:p>
            <a:r>
              <a:rPr lang="en-US" sz="2500" dirty="0"/>
              <a:t>Finding zones of popular drinking site (may be using heat map) might provider driving </a:t>
            </a:r>
          </a:p>
          <a:p>
            <a:r>
              <a:rPr lang="en-US" sz="2500" dirty="0"/>
              <a:t>Industry new area to focus to expand their business </a:t>
            </a:r>
          </a:p>
        </p:txBody>
      </p:sp>
    </p:spTree>
    <p:extLst>
      <p:ext uri="{BB962C8B-B14F-4D97-AF65-F5344CB8AC3E}">
        <p14:creationId xmlns:p14="http://schemas.microsoft.com/office/powerpoint/2010/main" val="390633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1A8125-C071-2941-AC08-C4D710C8AD27}"/>
              </a:ext>
            </a:extLst>
          </p:cNvPr>
          <p:cNvSpPr txBox="1"/>
          <p:nvPr/>
        </p:nvSpPr>
        <p:spPr>
          <a:xfrm>
            <a:off x="1965702" y="2120686"/>
            <a:ext cx="9053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i="1" dirty="0">
                <a:solidFill>
                  <a:srgbClr val="FF0000"/>
                </a:solidFill>
              </a:rPr>
              <a:t>Questions please…………………….</a:t>
            </a:r>
          </a:p>
          <a:p>
            <a:r>
              <a:rPr lang="en-US" sz="5000" i="1" dirty="0">
                <a:solidFill>
                  <a:srgbClr val="FF0000"/>
                </a:solidFill>
              </a:rPr>
              <a:t>                            if any…………………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76717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DDE6E0-FFB1-4A40-851A-56DCC9B2E483}"/>
              </a:ext>
            </a:extLst>
          </p:cNvPr>
          <p:cNvGrpSpPr/>
          <p:nvPr/>
        </p:nvGrpSpPr>
        <p:grpSpPr>
          <a:xfrm>
            <a:off x="49428" y="78885"/>
            <a:ext cx="12053485" cy="6111251"/>
            <a:chOff x="49428" y="78885"/>
            <a:chExt cx="12053485" cy="611125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226777-8129-B945-AAD8-7337C9E6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28" y="78885"/>
              <a:ext cx="12053485" cy="75847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4E7E968-F7C0-484F-BA60-C7D3D4F800FA}"/>
                </a:ext>
              </a:extLst>
            </p:cNvPr>
            <p:cNvSpPr txBox="1"/>
            <p:nvPr/>
          </p:nvSpPr>
          <p:spPr>
            <a:xfrm>
              <a:off x="86490" y="1062672"/>
              <a:ext cx="311591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dirty="0"/>
                <a:t>Project Outline: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4190AC-1888-B74F-BCD0-829151463C0B}"/>
                </a:ext>
              </a:extLst>
            </p:cNvPr>
            <p:cNvSpPr txBox="1"/>
            <p:nvPr/>
          </p:nvSpPr>
          <p:spPr>
            <a:xfrm>
              <a:off x="753767" y="1865875"/>
              <a:ext cx="11207578" cy="432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#  Why I decided to do this project?</a:t>
              </a:r>
            </a:p>
            <a:p>
              <a:endParaRPr lang="en-US" sz="2500" dirty="0"/>
            </a:p>
            <a:p>
              <a:r>
                <a:rPr lang="en-US" sz="2500" dirty="0"/>
                <a:t>#  What  are the questions that would like to get answer after with this project?</a:t>
              </a:r>
            </a:p>
            <a:p>
              <a:endParaRPr lang="en-US" sz="2500" dirty="0"/>
            </a:p>
            <a:p>
              <a:r>
                <a:rPr lang="en-US" sz="2500" dirty="0"/>
                <a:t>#  Challenges for that I went through while collecting and cleaning data</a:t>
              </a:r>
            </a:p>
            <a:p>
              <a:endParaRPr lang="en-US" sz="2500" dirty="0"/>
            </a:p>
            <a:p>
              <a:r>
                <a:rPr lang="en-US" sz="2500" dirty="0"/>
                <a:t>#  Data analysis</a:t>
              </a:r>
            </a:p>
            <a:p>
              <a:endParaRPr lang="en-US" sz="2500" dirty="0"/>
            </a:p>
            <a:p>
              <a:r>
                <a:rPr lang="en-US" sz="2500" dirty="0"/>
                <a:t>#  Conclusion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89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D329BC-94F2-A147-931A-BDA6EB5757A9}"/>
              </a:ext>
            </a:extLst>
          </p:cNvPr>
          <p:cNvSpPr txBox="1"/>
          <p:nvPr/>
        </p:nvSpPr>
        <p:spPr>
          <a:xfrm>
            <a:off x="1517742" y="1720312"/>
            <a:ext cx="901266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500" dirty="0"/>
              <a:t>Which</a:t>
            </a:r>
            <a:r>
              <a:rPr lang="en-US" sz="2300" dirty="0"/>
              <a:t> is Neighborhood in New York City has the most active night life?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Which are the best bars in New York city? 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Which day of the week is best and worst to go to bars?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What percentage of bars are wheel chair accessible?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What percentage of bars have happy hours and bar TV?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endParaRPr lang="en-US" sz="23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80911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A72A800-5ABC-E049-BC52-03433E10A387}"/>
              </a:ext>
            </a:extLst>
          </p:cNvPr>
          <p:cNvGrpSpPr/>
          <p:nvPr/>
        </p:nvGrpSpPr>
        <p:grpSpPr>
          <a:xfrm>
            <a:off x="0" y="883855"/>
            <a:ext cx="12339791" cy="5974145"/>
            <a:chOff x="0" y="883855"/>
            <a:chExt cx="12339791" cy="59741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E297E0-EA98-BB49-A017-3D64658B0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883855"/>
              <a:ext cx="7811146" cy="597414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8C58CD-2A9E-614E-AAE0-A78E7DBD053B}"/>
                </a:ext>
              </a:extLst>
            </p:cNvPr>
            <p:cNvSpPr txBox="1"/>
            <p:nvPr/>
          </p:nvSpPr>
          <p:spPr>
            <a:xfrm>
              <a:off x="8694549" y="883855"/>
              <a:ext cx="230864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dirty="0"/>
                <a:t>Challenges: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BA2C90-9D4D-B24F-8D67-94A051ECD253}"/>
                </a:ext>
              </a:extLst>
            </p:cNvPr>
            <p:cNvSpPr txBox="1"/>
            <p:nvPr/>
          </p:nvSpPr>
          <p:spPr>
            <a:xfrm>
              <a:off x="6309694" y="2065055"/>
              <a:ext cx="603009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Finding correct x-path for each attributes as </a:t>
              </a:r>
            </a:p>
            <a:p>
              <a:r>
                <a:rPr lang="en-US" sz="2500" dirty="0"/>
                <a:t>description and attributes were embedded</a:t>
              </a:r>
            </a:p>
            <a:p>
              <a:r>
                <a:rPr lang="en-US" sz="2500" dirty="0"/>
                <a:t>under same class</a:t>
              </a:r>
            </a:p>
            <a:p>
              <a:endParaRPr lang="en-US" sz="2500" dirty="0"/>
            </a:p>
            <a:p>
              <a:r>
                <a:rPr lang="en-US" sz="2500" dirty="0"/>
                <a:t>Choosing neighborhood in New York City bars from scraping yelp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23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7349191-A2C9-6642-A36D-E1C250D53B01}"/>
              </a:ext>
            </a:extLst>
          </p:cNvPr>
          <p:cNvGrpSpPr/>
          <p:nvPr/>
        </p:nvGrpSpPr>
        <p:grpSpPr>
          <a:xfrm>
            <a:off x="86487" y="911905"/>
            <a:ext cx="11989255" cy="5884310"/>
            <a:chOff x="86487" y="911905"/>
            <a:chExt cx="11989255" cy="588431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F46F8C-1E19-434A-8723-37152678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87" y="911905"/>
              <a:ext cx="6939493" cy="588431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2A369D-31EB-0446-9E7D-E49D73890F43}"/>
                </a:ext>
              </a:extLst>
            </p:cNvPr>
            <p:cNvSpPr txBox="1"/>
            <p:nvPr/>
          </p:nvSpPr>
          <p:spPr>
            <a:xfrm>
              <a:off x="7389331" y="1853517"/>
              <a:ext cx="4686411" cy="3554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Top Five neighborhood with Active</a:t>
              </a:r>
            </a:p>
            <a:p>
              <a:r>
                <a:rPr lang="en-US" sz="2500" dirty="0"/>
                <a:t>Night life: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Mid town West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Mid town East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East Village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Upper East Side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West Village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03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6A6E48-7F63-2648-9261-7AE75FD016BC}"/>
              </a:ext>
            </a:extLst>
          </p:cNvPr>
          <p:cNvSpPr txBox="1"/>
          <p:nvPr/>
        </p:nvSpPr>
        <p:spPr>
          <a:xfrm>
            <a:off x="81012" y="1071306"/>
            <a:ext cx="56688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Best bars on the basis of popularity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A81E3-20FE-F04F-B47D-21DDCBA60CB0}"/>
              </a:ext>
            </a:extLst>
          </p:cNvPr>
          <p:cNvSpPr txBox="1"/>
          <p:nvPr/>
        </p:nvSpPr>
        <p:spPr>
          <a:xfrm>
            <a:off x="6076170" y="3138615"/>
            <a:ext cx="5832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Popularity index =  (Number of reviews )/ ratings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D76A24-70D7-7343-AC00-E6988C61D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38808"/>
              </p:ext>
            </p:extLst>
          </p:nvPr>
        </p:nvGraphicFramePr>
        <p:xfrm>
          <a:off x="126918" y="1782305"/>
          <a:ext cx="5731440" cy="493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2362">
                  <a:extLst>
                    <a:ext uri="{9D8B030D-6E8A-4147-A177-3AD203B41FA5}">
                      <a16:colId xmlns:a16="http://schemas.microsoft.com/office/drawing/2014/main" val="34575587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01875087"/>
                    </a:ext>
                  </a:extLst>
                </a:gridCol>
                <a:gridCol w="2030278">
                  <a:extLst>
                    <a:ext uri="{9D8B030D-6E8A-4147-A177-3AD203B41FA5}">
                      <a16:colId xmlns:a16="http://schemas.microsoft.com/office/drawing/2014/main" val="3500287938"/>
                    </a:ext>
                  </a:extLst>
                </a:gridCol>
              </a:tblGrid>
              <a:tr h="6328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Popularity</a:t>
                      </a:r>
                    </a:p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99759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565.33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21294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41165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Bea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553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Angel’s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6108"/>
                  </a:ext>
                </a:extLst>
              </a:tr>
              <a:tr h="632848">
                <a:tc>
                  <a:txBody>
                    <a:bodyPr/>
                    <a:lstStyle/>
                    <a:p>
                      <a:r>
                        <a:rPr lang="en-US" dirty="0"/>
                        <a:t>Please Don’t</a:t>
                      </a:r>
                    </a:p>
                    <a:p>
                      <a:r>
                        <a:rPr lang="en-US" dirty="0"/>
                        <a:t>Tell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397.75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992653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393.71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24705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Frying 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442363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Death &amp; 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841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Employees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47101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Verlaine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333.75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02503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Apothèke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70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2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6AD67-6029-2E48-9C8B-889D9E946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833" y="1191694"/>
            <a:ext cx="7817819" cy="534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9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EC82E6-DB65-0940-9869-A406ADBD9A29}"/>
              </a:ext>
            </a:extLst>
          </p:cNvPr>
          <p:cNvSpPr txBox="1"/>
          <p:nvPr/>
        </p:nvSpPr>
        <p:spPr>
          <a:xfrm>
            <a:off x="186819" y="1181776"/>
            <a:ext cx="64030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Which is the best and worst night to go bars in </a:t>
            </a:r>
          </a:p>
          <a:p>
            <a:r>
              <a:rPr lang="en-US" sz="2500" b="1" dirty="0"/>
              <a:t>New York city  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CD8531-0D65-5A4B-9745-3F311E3FC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07622"/>
              </p:ext>
            </p:extLst>
          </p:nvPr>
        </p:nvGraphicFramePr>
        <p:xfrm>
          <a:off x="7144088" y="1147715"/>
          <a:ext cx="4355653" cy="517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661">
                  <a:extLst>
                    <a:ext uri="{9D8B030D-6E8A-4147-A177-3AD203B41FA5}">
                      <a16:colId xmlns:a16="http://schemas.microsoft.com/office/drawing/2014/main" val="1619078275"/>
                    </a:ext>
                  </a:extLst>
                </a:gridCol>
                <a:gridCol w="1644496">
                  <a:extLst>
                    <a:ext uri="{9D8B030D-6E8A-4147-A177-3AD203B41FA5}">
                      <a16:colId xmlns:a16="http://schemas.microsoft.com/office/drawing/2014/main" val="1604199074"/>
                    </a:ext>
                  </a:extLst>
                </a:gridCol>
                <a:gridCol w="1644496">
                  <a:extLst>
                    <a:ext uri="{9D8B030D-6E8A-4147-A177-3AD203B41FA5}">
                      <a16:colId xmlns:a16="http://schemas.microsoft.com/office/drawing/2014/main" val="144306272"/>
                    </a:ext>
                  </a:extLst>
                </a:gridCol>
              </a:tblGrid>
              <a:tr h="1100681">
                <a:tc>
                  <a:txBody>
                    <a:bodyPr/>
                    <a:lstStyle/>
                    <a:p>
                      <a:r>
                        <a:rPr lang="en-US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popularity index by a 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Normalized </a:t>
                      </a:r>
                    </a:p>
                    <a:p>
                      <a:r>
                        <a:rPr lang="en-US" dirty="0"/>
                        <a:t>Pop.</a:t>
                      </a:r>
                    </a:p>
                    <a:p>
                      <a:r>
                        <a:rPr lang="en-US" dirty="0"/>
                        <a:t>Index for each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32983"/>
                  </a:ext>
                </a:extLst>
              </a:tr>
              <a:tr h="462781"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4783.85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285420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87735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78947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16025.03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32573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25381.67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66542"/>
                  </a:ext>
                </a:extLst>
              </a:tr>
              <a:tr h="462781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30632.43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3822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29120.72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22.62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541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739137B-5215-E74B-A87E-D7120967087A}"/>
              </a:ext>
            </a:extLst>
          </p:cNvPr>
          <p:cNvSpPr txBox="1"/>
          <p:nvPr/>
        </p:nvSpPr>
        <p:spPr>
          <a:xfrm>
            <a:off x="1177871" y="2867187"/>
            <a:ext cx="4293031" cy="240065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500" b="1" dirty="0"/>
              <a:t>Best night:</a:t>
            </a:r>
          </a:p>
          <a:p>
            <a:r>
              <a:rPr lang="en-US" sz="2500" b="1" dirty="0"/>
              <a:t>Friday</a:t>
            </a:r>
          </a:p>
          <a:p>
            <a:endParaRPr lang="en-US" sz="2500" b="1" dirty="0"/>
          </a:p>
          <a:p>
            <a:endParaRPr lang="en-US" sz="2500" b="1" dirty="0"/>
          </a:p>
          <a:p>
            <a:r>
              <a:rPr lang="en-US" sz="2500" b="1" dirty="0"/>
              <a:t>Worst night:</a:t>
            </a:r>
          </a:p>
          <a:p>
            <a:r>
              <a:rPr lang="en-US" sz="2500" b="1" dirty="0"/>
              <a:t>Monday</a:t>
            </a:r>
          </a:p>
        </p:txBody>
      </p:sp>
    </p:spTree>
    <p:extLst>
      <p:ext uri="{BB962C8B-B14F-4D97-AF65-F5344CB8AC3E}">
        <p14:creationId xmlns:p14="http://schemas.microsoft.com/office/powerpoint/2010/main" val="254790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F6F61F-6C98-CD4D-8E03-5387B94B9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40" y="1565328"/>
            <a:ext cx="5058844" cy="431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33B6FB-944F-3541-A804-A4F0F7C75BF3}"/>
              </a:ext>
            </a:extLst>
          </p:cNvPr>
          <p:cNvSpPr txBox="1"/>
          <p:nvPr/>
        </p:nvSpPr>
        <p:spPr>
          <a:xfrm>
            <a:off x="6199323" y="1751308"/>
            <a:ext cx="5470902" cy="240065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highlight>
                  <a:srgbClr val="F3FF65"/>
                </a:highlight>
              </a:rPr>
              <a:t>Wheel-chair accessible bars        30.01 %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 dancing                                    8.15 %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TV                                               51.23 %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Reservation                              53.56 %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Parking------garage                  9.44 %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Happy Hour                              53.04%</a:t>
            </a:r>
          </a:p>
        </p:txBody>
      </p:sp>
    </p:spTree>
    <p:extLst>
      <p:ext uri="{BB962C8B-B14F-4D97-AF65-F5344CB8AC3E}">
        <p14:creationId xmlns:p14="http://schemas.microsoft.com/office/powerpoint/2010/main" val="422788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424</Words>
  <Application>Microsoft Macintosh PowerPoint</Application>
  <PresentationFormat>Widescreen</PresentationFormat>
  <Paragraphs>138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Brush Script MT</vt:lpstr>
      <vt:lpstr>Arial</vt:lpstr>
      <vt:lpstr>Bodoni 72 Smallcaps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 Dhital</dc:creator>
  <cp:lastModifiedBy>Basant Dhital</cp:lastModifiedBy>
  <cp:revision>60</cp:revision>
  <cp:lastPrinted>2018-10-18T11:12:58Z</cp:lastPrinted>
  <dcterms:created xsi:type="dcterms:W3CDTF">2018-10-17T17:11:21Z</dcterms:created>
  <dcterms:modified xsi:type="dcterms:W3CDTF">2018-10-18T11:20:03Z</dcterms:modified>
</cp:coreProperties>
</file>