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1" r:id="rId3"/>
    <p:sldId id="266" r:id="rId4"/>
    <p:sldId id="278" r:id="rId5"/>
    <p:sldId id="272" r:id="rId6"/>
    <p:sldId id="273" r:id="rId7"/>
    <p:sldId id="277" r:id="rId8"/>
    <p:sldId id="274" r:id="rId9"/>
    <p:sldId id="275" r:id="rId10"/>
    <p:sldId id="276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F65"/>
    <a:srgbClr val="F0272D"/>
    <a:srgbClr val="D1262B"/>
    <a:srgbClr val="9EFBFF"/>
    <a:srgbClr val="FF7C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73"/>
  </p:normalViewPr>
  <p:slideViewPr>
    <p:cSldViewPr snapToGrid="0" snapToObjects="1">
      <p:cViewPr varScale="1">
        <p:scale>
          <a:sx n="116" d="100"/>
          <a:sy n="116" d="100"/>
        </p:scale>
        <p:origin x="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0E2BF-6EB7-2247-B584-CE5E7260DD4C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D5500-052E-A640-8200-4EA38695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71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61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45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8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36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20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83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23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37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02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91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D5500-052E-A640-8200-4EA386954F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73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99527-1E95-E34A-9BF3-A249A3348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78CC7-17F5-E948-9734-9842B91C3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FC260-E272-6E4C-9DF6-05C436C9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F1560-8AD8-C84A-BE2C-7F35849EA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272EE-B3D3-8142-8986-009B7087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1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87FE-EA3A-CE4D-BDEC-9657CC55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C99F3-0354-564D-BC80-269A3A4E7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AD4C1-C978-694B-86DE-99D6DF41E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155BE-2AD7-E541-8867-F15CB2C70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E9CA7-492C-114F-9A25-6CA70556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BED722-811F-2349-81D8-C35AD5D9B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ED1FC-5105-8540-AB78-40E780DFD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F867E-20AA-5444-A62A-0B370D3B3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A13BD-82D6-6143-919D-23604B723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CA603-62E5-E947-8EA3-BABF3A97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F297-F791-1B45-B917-D1836121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4BF96-E1D7-3046-8B07-E6884A772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118B7-CBD7-8A4C-9E3A-4913011B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D430B-1B93-5441-BA7E-D8AF71BD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D9960-E03E-3C4A-8C14-B955BC86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6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D4D4-7228-7549-BCB7-480D2D2FC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9B426-DA47-D449-9C2D-213C6BA05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0D32A-FBF2-4348-ABFB-3977E741F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27EE5-B87F-544D-8DBD-CE85FD4E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85571-3AD9-4246-A2CD-936F7D200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7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5FE0-2712-E94B-81E8-443E6B0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DD327-86BB-F748-BC51-668A57526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9B6B7-E09C-0249-87B5-040533389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8448C-8ECF-5442-80F7-A5568C168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24656-EC21-F44F-891A-CACB862C1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D69EC-6BED-C948-9072-7DE1DAAC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9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0F43-9AEF-A04C-90A8-803A6D79F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166F8-A35F-BE46-9CE1-CC85494EB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035FC-B2AA-7F4F-A46D-8E1EEABE5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D385AF-976A-954B-9DE3-FFA5CB5E1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B18144-56C9-C04C-B921-2EB6C9006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E8D844-4EC3-544C-8DBD-D1B5FE359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23BB4-339B-6540-86AF-A87E19A9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374F75-69DF-6141-8968-963453F1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7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1D1B-803A-254F-81FB-A3D5B901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A71DE-3FBB-B14D-A524-87BA8CD9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A6975-20BC-184A-B201-844FACE6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56E04-E30F-CF41-ADED-BF28BA75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1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BCBA49-D9E3-924B-8B1A-BAA2B3DB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484A4-6135-F54F-9FEA-813822642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FD256-7357-6142-A82E-E22252CC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7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087C3-C070-5C46-807E-9B88442F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7F698-8133-9140-B78A-FC87BAA5C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04196-91BB-EB48-A4AD-64E447D14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3451D-D10F-EA4A-9F04-08FA5942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A3FB8-D0CA-3145-9A45-619ADB068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C41AE-6096-0249-AC9D-EC2BE287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1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A25B0-412F-5547-B4C9-A7A2F343F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B3B59C-5A79-114D-B671-677E76608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26B91-14E2-644A-B056-9F8694D86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1AFCD-6A19-B541-A975-646CC3A1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4E219-B265-DB4D-8B28-6219D138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6D0CB-F85D-7949-906B-3E4E879D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4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AE00E1-AEDC-AE43-9C1A-EC3E43531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9A6EF-65C2-6E40-9C7C-A562D3748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32DAD-6412-3844-B0B9-3D3634CE5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99B59-54F3-BA45-B4DB-BA8713EED6A6}" type="datetimeFigureOut">
              <a:rPr lang="en-US" smtClean="0"/>
              <a:t>10/18/18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21530-CDAB-A141-928C-D544ADD0C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349B7-D16A-EA4E-800B-EF2CA52FF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F53A2-C435-FE4C-8028-1DC47CA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4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>
            <a:lumMod val="75000"/>
            <a:alpha val="3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7FBC2A72-6D5F-C947-9677-13EBA860FC7D}"/>
              </a:ext>
            </a:extLst>
          </p:cNvPr>
          <p:cNvGrpSpPr/>
          <p:nvPr/>
        </p:nvGrpSpPr>
        <p:grpSpPr>
          <a:xfrm>
            <a:off x="37071" y="78885"/>
            <a:ext cx="12053485" cy="6730784"/>
            <a:chOff x="37071" y="78885"/>
            <a:chExt cx="12053485" cy="673078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E94367-3DB6-9C4D-852E-4D110F592950}"/>
                </a:ext>
              </a:extLst>
            </p:cNvPr>
            <p:cNvSpPr txBox="1"/>
            <p:nvPr/>
          </p:nvSpPr>
          <p:spPr>
            <a:xfrm>
              <a:off x="137895" y="1229500"/>
              <a:ext cx="5016117" cy="630942"/>
            </a:xfrm>
            <a:prstGeom prst="rect">
              <a:avLst/>
            </a:prstGeom>
            <a:solidFill>
              <a:schemeClr val="bg1">
                <a:lumMod val="75000"/>
                <a:alpha val="69000"/>
              </a:schemeClr>
            </a:solidFill>
            <a:ln w="38100">
              <a:solidFill>
                <a:srgbClr val="F0272D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500" b="1" i="1" dirty="0">
                  <a:latin typeface="Bodoni 72 Smallcaps Book" pitchFamily="2" charset="0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Best Bars in New York City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9226777-8129-B945-AAD8-7337C9E6A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71" y="78885"/>
              <a:ext cx="12053485" cy="75847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FBE8A42-B7D6-C940-9797-EEABD9907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9000"/>
            </a:blip>
            <a:stretch>
              <a:fillRect/>
            </a:stretch>
          </p:blipFill>
          <p:spPr>
            <a:xfrm>
              <a:off x="1562100" y="1790191"/>
              <a:ext cx="8394700" cy="4419562"/>
            </a:xfrm>
            <a:prstGeom prst="rect">
              <a:avLst/>
            </a:prstGeom>
            <a:effectLst>
              <a:outerShdw blurRad="647700" dist="50800" dir="5400000" algn="ctr" rotWithShape="0">
                <a:srgbClr val="000000">
                  <a:alpha val="43137"/>
                </a:srgbClr>
              </a:outerShdw>
              <a:softEdge rad="457200"/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C7AF340-80C4-8141-8FC2-7555A2FB48B1}"/>
                </a:ext>
              </a:extLst>
            </p:cNvPr>
            <p:cNvSpPr txBox="1"/>
            <p:nvPr/>
          </p:nvSpPr>
          <p:spPr>
            <a:xfrm>
              <a:off x="7440395" y="6178727"/>
              <a:ext cx="2803973" cy="630942"/>
            </a:xfrm>
            <a:prstGeom prst="rect">
              <a:avLst/>
            </a:prstGeom>
            <a:solidFill>
              <a:schemeClr val="bg1">
                <a:lumMod val="75000"/>
                <a:alpha val="69000"/>
              </a:schemeClr>
            </a:solidFill>
            <a:ln w="381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500" b="1" i="1" dirty="0">
                  <a:latin typeface="Bodoni 72 Smallcaps Book" pitchFamily="2" charset="0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Basant  </a:t>
              </a:r>
              <a:r>
                <a:rPr lang="en-US" sz="3500" b="1" i="1" dirty="0" err="1">
                  <a:latin typeface="Bodoni 72 Smallcaps Book" pitchFamily="2" charset="0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Dhital</a:t>
              </a:r>
              <a:endParaRPr lang="en-US" sz="3500" b="1" i="1" dirty="0">
                <a:latin typeface="Bodoni 72 Smallcaps Book" pitchFamily="2" charset="0"/>
                <a:ea typeface="Brush Script MT" panose="03060802040406070304" pitchFamily="66" charset="-122"/>
                <a:cs typeface="Brush Script MT" panose="03060802040406070304" pitchFamily="66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792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606B48-B62E-F442-A4B8-F38A697473BA}"/>
              </a:ext>
            </a:extLst>
          </p:cNvPr>
          <p:cNvSpPr txBox="1"/>
          <p:nvPr/>
        </p:nvSpPr>
        <p:spPr>
          <a:xfrm>
            <a:off x="0" y="852411"/>
            <a:ext cx="244009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Conclusion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0538E2-8237-3145-8832-FAB50230C489}"/>
              </a:ext>
            </a:extLst>
          </p:cNvPr>
          <p:cNvSpPr txBox="1"/>
          <p:nvPr/>
        </p:nvSpPr>
        <p:spPr>
          <a:xfrm>
            <a:off x="92989" y="1467407"/>
            <a:ext cx="1147134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These are the bar information to chose your best bars in New York City</a:t>
            </a:r>
          </a:p>
          <a:p>
            <a:endParaRPr lang="en-US" sz="2500" dirty="0"/>
          </a:p>
          <a:p>
            <a:r>
              <a:rPr lang="en-US" sz="2500" dirty="0"/>
              <a:t>From business point of view, this project provides area to improve such as bar parking, </a:t>
            </a:r>
          </a:p>
          <a:p>
            <a:r>
              <a:rPr lang="en-US" sz="2500" dirty="0"/>
              <a:t>bar dancing in order to have best bars in New York city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9B7117-EB82-EC46-9361-B6B5AF830CBB}"/>
              </a:ext>
            </a:extLst>
          </p:cNvPr>
          <p:cNvSpPr txBox="1"/>
          <p:nvPr/>
        </p:nvSpPr>
        <p:spPr>
          <a:xfrm>
            <a:off x="0" y="3207086"/>
            <a:ext cx="334527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Future Direction: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F25551-535A-CE45-B562-B0BB834F709F}"/>
              </a:ext>
            </a:extLst>
          </p:cNvPr>
          <p:cNvSpPr txBox="1"/>
          <p:nvPr/>
        </p:nvSpPr>
        <p:spPr>
          <a:xfrm>
            <a:off x="95922" y="3883831"/>
            <a:ext cx="11996617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I would like to have more information about male to female ratio by scraping the individual</a:t>
            </a:r>
          </a:p>
          <a:p>
            <a:r>
              <a:rPr lang="en-US" sz="2500" dirty="0"/>
              <a:t>reviewer which I left for future</a:t>
            </a:r>
          </a:p>
          <a:p>
            <a:endParaRPr lang="en-US" sz="2500" dirty="0"/>
          </a:p>
          <a:p>
            <a:r>
              <a:rPr lang="en-US" sz="2500" dirty="0"/>
              <a:t>Finding zones of popular drinking site (may be using heat map) might provider driving </a:t>
            </a:r>
          </a:p>
          <a:p>
            <a:r>
              <a:rPr lang="en-US" sz="2500" dirty="0"/>
              <a:t>Industry new area to focus to expand their business </a:t>
            </a:r>
          </a:p>
        </p:txBody>
      </p:sp>
    </p:spTree>
    <p:extLst>
      <p:ext uri="{BB962C8B-B14F-4D97-AF65-F5344CB8AC3E}">
        <p14:creationId xmlns:p14="http://schemas.microsoft.com/office/powerpoint/2010/main" val="3906335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1A8125-C071-2941-AC08-C4D710C8AD27}"/>
              </a:ext>
            </a:extLst>
          </p:cNvPr>
          <p:cNvSpPr txBox="1"/>
          <p:nvPr/>
        </p:nvSpPr>
        <p:spPr>
          <a:xfrm>
            <a:off x="1965702" y="2120686"/>
            <a:ext cx="90535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i="1" dirty="0">
                <a:solidFill>
                  <a:srgbClr val="FF0000"/>
                </a:solidFill>
              </a:rPr>
              <a:t>Questions please…………………….</a:t>
            </a:r>
          </a:p>
          <a:p>
            <a:r>
              <a:rPr lang="en-US" sz="5000" i="1" dirty="0">
                <a:solidFill>
                  <a:srgbClr val="FF0000"/>
                </a:solidFill>
              </a:rPr>
              <a:t>                            if any…………………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76717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EDDE6E0-FFB1-4A40-851A-56DCC9B2E483}"/>
              </a:ext>
            </a:extLst>
          </p:cNvPr>
          <p:cNvGrpSpPr/>
          <p:nvPr/>
        </p:nvGrpSpPr>
        <p:grpSpPr>
          <a:xfrm>
            <a:off x="49428" y="78885"/>
            <a:ext cx="12053485" cy="6111251"/>
            <a:chOff x="49428" y="78885"/>
            <a:chExt cx="12053485" cy="611125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9226777-8129-B945-AAD8-7337C9E6A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28" y="78885"/>
              <a:ext cx="12053485" cy="75847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4E7E968-F7C0-484F-BA60-C7D3D4F800FA}"/>
                </a:ext>
              </a:extLst>
            </p:cNvPr>
            <p:cNvSpPr txBox="1"/>
            <p:nvPr/>
          </p:nvSpPr>
          <p:spPr>
            <a:xfrm>
              <a:off x="86490" y="1062672"/>
              <a:ext cx="311591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b="1" dirty="0"/>
                <a:t>Project Outline: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4190AC-1888-B74F-BCD0-829151463C0B}"/>
                </a:ext>
              </a:extLst>
            </p:cNvPr>
            <p:cNvSpPr txBox="1"/>
            <p:nvPr/>
          </p:nvSpPr>
          <p:spPr>
            <a:xfrm>
              <a:off x="753767" y="1865875"/>
              <a:ext cx="11207578" cy="4324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/>
                <a:t>#  Why I decided to do this project?</a:t>
              </a:r>
            </a:p>
            <a:p>
              <a:endParaRPr lang="en-US" sz="2500" dirty="0"/>
            </a:p>
            <a:p>
              <a:r>
                <a:rPr lang="en-US" sz="2500" dirty="0"/>
                <a:t>#  What  are the questions that would like to get answer after with this project?</a:t>
              </a:r>
            </a:p>
            <a:p>
              <a:endParaRPr lang="en-US" sz="2500" dirty="0"/>
            </a:p>
            <a:p>
              <a:r>
                <a:rPr lang="en-US" sz="2500" dirty="0"/>
                <a:t>#  Challenges for that I went through while collecting and cleaning data</a:t>
              </a:r>
            </a:p>
            <a:p>
              <a:endParaRPr lang="en-US" sz="2500" dirty="0"/>
            </a:p>
            <a:p>
              <a:r>
                <a:rPr lang="en-US" sz="2500" dirty="0"/>
                <a:t>#  Data analysis</a:t>
              </a:r>
            </a:p>
            <a:p>
              <a:endParaRPr lang="en-US" sz="2500" dirty="0"/>
            </a:p>
            <a:p>
              <a:r>
                <a:rPr lang="en-US" sz="2500" dirty="0"/>
                <a:t>#  Conclusion</a:t>
              </a:r>
            </a:p>
            <a:p>
              <a:endParaRPr lang="en-US" sz="2500" dirty="0"/>
            </a:p>
            <a:p>
              <a:endParaRPr lang="en-US" sz="2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889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D329BC-94F2-A147-931A-BDA6EB5757A9}"/>
              </a:ext>
            </a:extLst>
          </p:cNvPr>
          <p:cNvSpPr txBox="1"/>
          <p:nvPr/>
        </p:nvSpPr>
        <p:spPr>
          <a:xfrm>
            <a:off x="1517742" y="1720312"/>
            <a:ext cx="9012660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500" dirty="0"/>
              <a:t>Which</a:t>
            </a:r>
            <a:r>
              <a:rPr lang="en-US" sz="2300" dirty="0"/>
              <a:t> is Neighborhood in New York City has the most active night life?</a:t>
            </a:r>
          </a:p>
          <a:p>
            <a:pPr marL="342900" indent="-342900">
              <a:buAutoNum type="arabicPeriod"/>
            </a:pPr>
            <a:endParaRPr lang="en-US" sz="2300" dirty="0"/>
          </a:p>
          <a:p>
            <a:pPr marL="342900" indent="-342900">
              <a:buAutoNum type="arabicPeriod"/>
            </a:pPr>
            <a:r>
              <a:rPr lang="en-US" sz="2300" dirty="0"/>
              <a:t>Which are the best bars in New York city? </a:t>
            </a:r>
          </a:p>
          <a:p>
            <a:pPr marL="342900" indent="-342900">
              <a:buAutoNum type="arabicPeriod"/>
            </a:pPr>
            <a:endParaRPr lang="en-US" sz="2300" dirty="0"/>
          </a:p>
          <a:p>
            <a:pPr marL="342900" indent="-342900">
              <a:buAutoNum type="arabicPeriod"/>
            </a:pPr>
            <a:r>
              <a:rPr lang="en-US" sz="2300" dirty="0"/>
              <a:t>Which day of the week is best and worst to go to bars?</a:t>
            </a:r>
          </a:p>
          <a:p>
            <a:pPr marL="342900" indent="-342900">
              <a:buAutoNum type="arabicPeriod"/>
            </a:pPr>
            <a:endParaRPr lang="en-US" sz="2300" dirty="0"/>
          </a:p>
          <a:p>
            <a:pPr marL="342900" indent="-342900">
              <a:buAutoNum type="arabicPeriod"/>
            </a:pPr>
            <a:r>
              <a:rPr lang="en-US" sz="2300" dirty="0"/>
              <a:t>What percentage of bars are wheel chair accessible?</a:t>
            </a:r>
          </a:p>
          <a:p>
            <a:pPr marL="342900" indent="-342900">
              <a:buAutoNum type="arabicPeriod"/>
            </a:pPr>
            <a:endParaRPr lang="en-US" sz="2300" dirty="0"/>
          </a:p>
          <a:p>
            <a:pPr marL="342900" indent="-342900">
              <a:buAutoNum type="arabicPeriod"/>
            </a:pPr>
            <a:r>
              <a:rPr lang="en-US" sz="2300" dirty="0"/>
              <a:t>What percentage of bars have happy hours and bar TV?</a:t>
            </a:r>
          </a:p>
          <a:p>
            <a:pPr marL="342900" indent="-342900">
              <a:buAutoNum type="arabicPeriod"/>
            </a:pPr>
            <a:endParaRPr lang="en-US" sz="2300" dirty="0"/>
          </a:p>
          <a:p>
            <a:pPr marL="342900" indent="-342900">
              <a:buAutoNum type="arabicPeriod"/>
            </a:pPr>
            <a:endParaRPr lang="en-US" sz="2300" dirty="0"/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809114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A72A800-5ABC-E049-BC52-03433E10A387}"/>
              </a:ext>
            </a:extLst>
          </p:cNvPr>
          <p:cNvGrpSpPr/>
          <p:nvPr/>
        </p:nvGrpSpPr>
        <p:grpSpPr>
          <a:xfrm>
            <a:off x="0" y="883855"/>
            <a:ext cx="12339791" cy="5974145"/>
            <a:chOff x="0" y="883855"/>
            <a:chExt cx="12339791" cy="597414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7E297E0-EA98-BB49-A017-3D64658B0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883855"/>
              <a:ext cx="7811146" cy="597414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28C58CD-2A9E-614E-AAE0-A78E7DBD053B}"/>
                </a:ext>
              </a:extLst>
            </p:cNvPr>
            <p:cNvSpPr txBox="1"/>
            <p:nvPr/>
          </p:nvSpPr>
          <p:spPr>
            <a:xfrm>
              <a:off x="8694549" y="883855"/>
              <a:ext cx="2308645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b="1" dirty="0"/>
                <a:t>Challenges: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BA2C90-9D4D-B24F-8D67-94A051ECD253}"/>
                </a:ext>
              </a:extLst>
            </p:cNvPr>
            <p:cNvSpPr txBox="1"/>
            <p:nvPr/>
          </p:nvSpPr>
          <p:spPr>
            <a:xfrm>
              <a:off x="6309694" y="2065055"/>
              <a:ext cx="6030097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/>
                <a:t>Finding correct x-path for each attributes as </a:t>
              </a:r>
            </a:p>
            <a:p>
              <a:r>
                <a:rPr lang="en-US" sz="2500" dirty="0"/>
                <a:t>description and attributes were embedded</a:t>
              </a:r>
            </a:p>
            <a:p>
              <a:r>
                <a:rPr lang="en-US" sz="2500" dirty="0"/>
                <a:t>under same class</a:t>
              </a:r>
            </a:p>
            <a:p>
              <a:endParaRPr lang="en-US" sz="2500" dirty="0"/>
            </a:p>
            <a:p>
              <a:r>
                <a:rPr lang="en-US" sz="2500" dirty="0"/>
                <a:t>Choosing neighborhood in New York City bars from scraping yelp</a:t>
              </a:r>
            </a:p>
            <a:p>
              <a:endParaRPr lang="en-US" sz="2500" dirty="0"/>
            </a:p>
            <a:p>
              <a:endParaRPr lang="en-US" sz="25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223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7349191-A2C9-6642-A36D-E1C250D53B01}"/>
              </a:ext>
            </a:extLst>
          </p:cNvPr>
          <p:cNvGrpSpPr/>
          <p:nvPr/>
        </p:nvGrpSpPr>
        <p:grpSpPr>
          <a:xfrm>
            <a:off x="86487" y="911905"/>
            <a:ext cx="11989255" cy="5884310"/>
            <a:chOff x="86487" y="911905"/>
            <a:chExt cx="11989255" cy="588431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4F46F8C-1E19-434A-8723-37152678F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487" y="911905"/>
              <a:ext cx="6939493" cy="588431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52A369D-31EB-0446-9E7D-E49D73890F43}"/>
                </a:ext>
              </a:extLst>
            </p:cNvPr>
            <p:cNvSpPr txBox="1"/>
            <p:nvPr/>
          </p:nvSpPr>
          <p:spPr>
            <a:xfrm>
              <a:off x="7389331" y="1853517"/>
              <a:ext cx="4686411" cy="35548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Top Five neighborhood with Active</a:t>
              </a:r>
            </a:p>
            <a:p>
              <a:r>
                <a:rPr lang="en-US" sz="2500" dirty="0"/>
                <a:t>Night life:</a:t>
              </a:r>
            </a:p>
            <a:p>
              <a:pPr marL="342900" indent="-342900">
                <a:buAutoNum type="arabicPeriod"/>
              </a:pPr>
              <a:r>
                <a:rPr lang="en-US" sz="2500" dirty="0"/>
                <a:t>Mid town West</a:t>
              </a:r>
            </a:p>
            <a:p>
              <a:pPr marL="342900" indent="-342900">
                <a:buAutoNum type="arabicPeriod"/>
              </a:pPr>
              <a:r>
                <a:rPr lang="en-US" sz="2500" dirty="0"/>
                <a:t>Mid town East</a:t>
              </a:r>
            </a:p>
            <a:p>
              <a:pPr marL="342900" indent="-342900">
                <a:buAutoNum type="arabicPeriod"/>
              </a:pPr>
              <a:r>
                <a:rPr lang="en-US" sz="2500" dirty="0"/>
                <a:t>East Village</a:t>
              </a:r>
            </a:p>
            <a:p>
              <a:pPr marL="342900" indent="-342900">
                <a:buAutoNum type="arabicPeriod"/>
              </a:pPr>
              <a:r>
                <a:rPr lang="en-US" sz="2500" dirty="0"/>
                <a:t>Upper East Side</a:t>
              </a:r>
            </a:p>
            <a:p>
              <a:pPr marL="342900" indent="-342900">
                <a:buAutoNum type="arabicPeriod"/>
              </a:pPr>
              <a:r>
                <a:rPr lang="en-US" sz="2500" dirty="0"/>
                <a:t>West Village</a:t>
              </a:r>
            </a:p>
            <a:p>
              <a:endParaRPr lang="en-US" sz="2500" dirty="0"/>
            </a:p>
            <a:p>
              <a:endParaRPr lang="en-US" sz="2500" dirty="0"/>
            </a:p>
          </p:txBody>
        </p:sp>
      </p:grpSp>
    </p:spTree>
    <p:extLst>
      <p:ext uri="{BB962C8B-B14F-4D97-AF65-F5344CB8AC3E}">
        <p14:creationId xmlns:p14="http://schemas.microsoft.com/office/powerpoint/2010/main" val="5003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6A6E48-7F63-2648-9261-7AE75FD016BC}"/>
              </a:ext>
            </a:extLst>
          </p:cNvPr>
          <p:cNvSpPr txBox="1"/>
          <p:nvPr/>
        </p:nvSpPr>
        <p:spPr>
          <a:xfrm>
            <a:off x="81012" y="1071306"/>
            <a:ext cx="566886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Best bars on the basis of popularity index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A81E3-20FE-F04F-B47D-21DDCBA60CB0}"/>
              </a:ext>
            </a:extLst>
          </p:cNvPr>
          <p:cNvSpPr txBox="1"/>
          <p:nvPr/>
        </p:nvSpPr>
        <p:spPr>
          <a:xfrm>
            <a:off x="6076170" y="3138615"/>
            <a:ext cx="5832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Popularity index =  (Number of reviews )/ ratings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0D76A24-70D7-7343-AC00-E6988C61D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186836"/>
              </p:ext>
            </p:extLst>
          </p:nvPr>
        </p:nvGraphicFramePr>
        <p:xfrm>
          <a:off x="126918" y="1782305"/>
          <a:ext cx="5547670" cy="4572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88592">
                  <a:extLst>
                    <a:ext uri="{9D8B030D-6E8A-4147-A177-3AD203B41FA5}">
                      <a16:colId xmlns:a16="http://schemas.microsoft.com/office/drawing/2014/main" val="34575587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201875087"/>
                    </a:ext>
                  </a:extLst>
                </a:gridCol>
                <a:gridCol w="2030278">
                  <a:extLst>
                    <a:ext uri="{9D8B030D-6E8A-4147-A177-3AD203B41FA5}">
                      <a16:colId xmlns:a16="http://schemas.microsoft.com/office/drawing/2014/main" val="3500287938"/>
                    </a:ext>
                  </a:extLst>
                </a:gridCol>
              </a:tblGrid>
              <a:tr h="632848">
                <a:tc>
                  <a:txBody>
                    <a:bodyPr/>
                    <a:lstStyle/>
                    <a:p>
                      <a:r>
                        <a:rPr lang="en-US" dirty="0"/>
                        <a:t>Bar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Popularity</a:t>
                      </a:r>
                    </a:p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199759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The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565.33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021294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The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534.25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411650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Bea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665530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Angel’s 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431.77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286108"/>
                  </a:ext>
                </a:extLst>
              </a:tr>
              <a:tr h="632848">
                <a:tc>
                  <a:txBody>
                    <a:bodyPr/>
                    <a:lstStyle/>
                    <a:p>
                      <a:r>
                        <a:rPr lang="en-US" dirty="0"/>
                        <a:t>Please Don’t</a:t>
                      </a:r>
                    </a:p>
                    <a:p>
                      <a:r>
                        <a:rPr lang="en-US" dirty="0"/>
                        <a:t>Tell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397.75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992653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The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393.71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924705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Frying 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347.00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442363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Death &amp; 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341.75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8410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Employees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336.50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347101"/>
                  </a:ext>
                </a:extLst>
              </a:tr>
              <a:tr h="361627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Verlaine  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333.75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002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925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C6AD67-6029-2E48-9C8B-889D9E946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8833" y="1191694"/>
            <a:ext cx="7817819" cy="534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99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EC82E6-DB65-0940-9869-A406ADBD9A29}"/>
              </a:ext>
            </a:extLst>
          </p:cNvPr>
          <p:cNvSpPr txBox="1"/>
          <p:nvPr/>
        </p:nvSpPr>
        <p:spPr>
          <a:xfrm>
            <a:off x="186819" y="1181776"/>
            <a:ext cx="640303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Which is the best and worst night to go bars in </a:t>
            </a:r>
          </a:p>
          <a:p>
            <a:r>
              <a:rPr lang="en-US" sz="2500" b="1" dirty="0"/>
              <a:t>New York city  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CD8531-0D65-5A4B-9745-3F311E3FC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307622"/>
              </p:ext>
            </p:extLst>
          </p:nvPr>
        </p:nvGraphicFramePr>
        <p:xfrm>
          <a:off x="7144088" y="1147715"/>
          <a:ext cx="4355653" cy="5172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661">
                  <a:extLst>
                    <a:ext uri="{9D8B030D-6E8A-4147-A177-3AD203B41FA5}">
                      <a16:colId xmlns:a16="http://schemas.microsoft.com/office/drawing/2014/main" val="1619078275"/>
                    </a:ext>
                  </a:extLst>
                </a:gridCol>
                <a:gridCol w="1644496">
                  <a:extLst>
                    <a:ext uri="{9D8B030D-6E8A-4147-A177-3AD203B41FA5}">
                      <a16:colId xmlns:a16="http://schemas.microsoft.com/office/drawing/2014/main" val="1604199074"/>
                    </a:ext>
                  </a:extLst>
                </a:gridCol>
                <a:gridCol w="1644496">
                  <a:extLst>
                    <a:ext uri="{9D8B030D-6E8A-4147-A177-3AD203B41FA5}">
                      <a16:colId xmlns:a16="http://schemas.microsoft.com/office/drawing/2014/main" val="144306272"/>
                    </a:ext>
                  </a:extLst>
                </a:gridCol>
              </a:tblGrid>
              <a:tr h="1100681">
                <a:tc>
                  <a:txBody>
                    <a:bodyPr/>
                    <a:lstStyle/>
                    <a:p>
                      <a:r>
                        <a:rPr lang="en-US" dirty="0"/>
                        <a:t>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popularity index by a day of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Normalized </a:t>
                      </a:r>
                    </a:p>
                    <a:p>
                      <a:r>
                        <a:rPr lang="en-US" dirty="0"/>
                        <a:t>Pop.</a:t>
                      </a:r>
                    </a:p>
                    <a:p>
                      <a:r>
                        <a:rPr lang="en-US" dirty="0"/>
                        <a:t>Index for each 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132983"/>
                  </a:ext>
                </a:extLst>
              </a:tr>
              <a:tr h="462781">
                <a:tc>
                  <a:txBody>
                    <a:bodyPr/>
                    <a:lstStyle/>
                    <a:p>
                      <a:r>
                        <a:rPr lang="en-US" dirty="0"/>
                        <a:t>Sunday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4783.85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285420"/>
                  </a:ext>
                </a:extLst>
              </a:tr>
              <a:tr h="592674"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1287.31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087735"/>
                  </a:ext>
                </a:extLst>
              </a:tr>
              <a:tr h="592674">
                <a:tc>
                  <a:txBody>
                    <a:bodyPr/>
                    <a:lstStyle/>
                    <a:p>
                      <a:r>
                        <a:rPr lang="en-US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3250.44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278947"/>
                  </a:ext>
                </a:extLst>
              </a:tr>
              <a:tr h="592674">
                <a:tc>
                  <a:txBody>
                    <a:bodyPr/>
                    <a:lstStyle/>
                    <a:p>
                      <a:r>
                        <a:rPr lang="en-US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16025.03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232573"/>
                  </a:ext>
                </a:extLst>
              </a:tr>
              <a:tr h="592674">
                <a:tc>
                  <a:txBody>
                    <a:bodyPr/>
                    <a:lstStyle/>
                    <a:p>
                      <a:r>
                        <a:rPr lang="en-US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25381.67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066542"/>
                  </a:ext>
                </a:extLst>
              </a:tr>
              <a:tr h="462781"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30632.43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53822"/>
                  </a:ext>
                </a:extLst>
              </a:tr>
              <a:tr h="592674">
                <a:tc>
                  <a:txBody>
                    <a:bodyPr/>
                    <a:lstStyle/>
                    <a:p>
                      <a:r>
                        <a:rPr lang="en-US" dirty="0"/>
                        <a:t>Saturday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29120.72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22.62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95419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739137B-5215-E74B-A87E-D7120967087A}"/>
              </a:ext>
            </a:extLst>
          </p:cNvPr>
          <p:cNvSpPr txBox="1"/>
          <p:nvPr/>
        </p:nvSpPr>
        <p:spPr>
          <a:xfrm>
            <a:off x="1177871" y="2867187"/>
            <a:ext cx="4293031" cy="240065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500" b="1" dirty="0"/>
              <a:t>Best night:</a:t>
            </a:r>
          </a:p>
          <a:p>
            <a:r>
              <a:rPr lang="en-US" sz="2500" b="1" dirty="0"/>
              <a:t>Friday</a:t>
            </a:r>
          </a:p>
          <a:p>
            <a:endParaRPr lang="en-US" sz="2500" b="1" dirty="0"/>
          </a:p>
          <a:p>
            <a:endParaRPr lang="en-US" sz="2500" b="1" dirty="0"/>
          </a:p>
          <a:p>
            <a:r>
              <a:rPr lang="en-US" sz="2500" b="1" dirty="0"/>
              <a:t>Worst night:</a:t>
            </a:r>
          </a:p>
          <a:p>
            <a:r>
              <a:rPr lang="en-US" sz="2500" b="1" dirty="0"/>
              <a:t>Monday</a:t>
            </a:r>
          </a:p>
        </p:txBody>
      </p:sp>
    </p:spTree>
    <p:extLst>
      <p:ext uri="{BB962C8B-B14F-4D97-AF65-F5344CB8AC3E}">
        <p14:creationId xmlns:p14="http://schemas.microsoft.com/office/powerpoint/2010/main" val="2547904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C2A6AD-7E0D-B648-917E-F5AF63ED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9" y="32391"/>
            <a:ext cx="12053485" cy="75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226777-8129-B945-AAD8-7337C9E6A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" y="78885"/>
            <a:ext cx="12053485" cy="7584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F6F61F-6C98-CD4D-8E03-5387B94B9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40" y="1565328"/>
            <a:ext cx="5058844" cy="4311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33B6FB-944F-3541-A804-A4F0F7C75BF3}"/>
              </a:ext>
            </a:extLst>
          </p:cNvPr>
          <p:cNvSpPr txBox="1"/>
          <p:nvPr/>
        </p:nvSpPr>
        <p:spPr>
          <a:xfrm>
            <a:off x="6199323" y="1751308"/>
            <a:ext cx="5470902" cy="240065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500" b="1" dirty="0">
                <a:highlight>
                  <a:srgbClr val="F3FF65"/>
                </a:highlight>
              </a:rPr>
              <a:t>Wheel-chair accessible bars        30.01 %</a:t>
            </a:r>
          </a:p>
          <a:p>
            <a:r>
              <a:rPr lang="en-US" sz="2500" b="1" dirty="0">
                <a:highlight>
                  <a:srgbClr val="F3FF65"/>
                </a:highlight>
              </a:rPr>
              <a:t>Bar  dancing                                    8.15 %</a:t>
            </a:r>
          </a:p>
          <a:p>
            <a:r>
              <a:rPr lang="en-US" sz="2500" b="1" dirty="0">
                <a:highlight>
                  <a:srgbClr val="F3FF65"/>
                </a:highlight>
              </a:rPr>
              <a:t>Bar TV                                               51.23 %</a:t>
            </a:r>
          </a:p>
          <a:p>
            <a:r>
              <a:rPr lang="en-US" sz="2500" b="1" dirty="0">
                <a:highlight>
                  <a:srgbClr val="F3FF65"/>
                </a:highlight>
              </a:rPr>
              <a:t>Bar Reservation                              53.56 %</a:t>
            </a:r>
          </a:p>
          <a:p>
            <a:r>
              <a:rPr lang="en-US" sz="2500" b="1" dirty="0">
                <a:highlight>
                  <a:srgbClr val="F3FF65"/>
                </a:highlight>
              </a:rPr>
              <a:t>Bar Parking------garage                  9.44 %</a:t>
            </a:r>
          </a:p>
          <a:p>
            <a:r>
              <a:rPr lang="en-US" sz="2500" b="1" dirty="0">
                <a:highlight>
                  <a:srgbClr val="F3FF65"/>
                </a:highlight>
              </a:rPr>
              <a:t>Bar Happy </a:t>
            </a:r>
            <a:r>
              <a:rPr lang="en-US" sz="2500" b="1">
                <a:highlight>
                  <a:srgbClr val="F3FF65"/>
                </a:highlight>
              </a:rPr>
              <a:t>Hour                              53.04 %</a:t>
            </a:r>
            <a:endParaRPr lang="en-US" sz="2500" b="1" dirty="0">
              <a:highlight>
                <a:srgbClr val="F3FF65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27883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423</Words>
  <Application>Microsoft Macintosh PowerPoint</Application>
  <PresentationFormat>Widescreen</PresentationFormat>
  <Paragraphs>136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Brush Script MT</vt:lpstr>
      <vt:lpstr>Arial</vt:lpstr>
      <vt:lpstr>Bodoni 72 Smallcaps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Basant Dhital</dc:creator>
  <cp:lastModifiedBy>Basant Dhital</cp:lastModifiedBy>
  <cp:revision>63</cp:revision>
  <cp:lastPrinted>2018-10-18T11:12:58Z</cp:lastPrinted>
  <dcterms:created xsi:type="dcterms:W3CDTF">2018-10-17T17:11:21Z</dcterms:created>
  <dcterms:modified xsi:type="dcterms:W3CDTF">2018-10-18T13:48:28Z</dcterms:modified>
</cp:coreProperties>
</file>