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1" r:id="rId1"/>
  </p:sldMasterIdLst>
  <p:sldIdLst>
    <p:sldId id="256" r:id="rId2"/>
    <p:sldId id="266" r:id="rId3"/>
    <p:sldId id="260" r:id="rId4"/>
    <p:sldId id="264" r:id="rId5"/>
    <p:sldId id="261" r:id="rId6"/>
    <p:sldId id="262" r:id="rId7"/>
    <p:sldId id="257" r:id="rId8"/>
    <p:sldId id="258" r:id="rId9"/>
    <p:sldId id="263" r:id="rId10"/>
    <p:sldId id="259" r:id="rId11"/>
    <p:sldId id="267" r:id="rId12"/>
    <p:sldId id="268" r:id="rId13"/>
    <p:sldId id="269"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3" d="100"/>
          <a:sy n="83" d="100"/>
        </p:scale>
        <p:origin x="11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E2C03EE-CCBE-489C-896A-1AE055E21951}" type="datetimeFigureOut">
              <a:rPr lang="tr-TR" smtClean="0"/>
              <a:t>6.01.2022</a:t>
            </a:fld>
            <a:endParaRPr lang="tr-TR"/>
          </a:p>
        </p:txBody>
      </p:sp>
      <p:sp>
        <p:nvSpPr>
          <p:cNvPr id="5" name="Footer Placeholder 4"/>
          <p:cNvSpPr>
            <a:spLocks noGrp="1"/>
          </p:cNvSpPr>
          <p:nvPr>
            <p:ph type="ftr" sz="quarter" idx="11"/>
          </p:nvPr>
        </p:nvSpPr>
        <p:spPr/>
        <p:txBody>
          <a:bodyPr/>
          <a:lstStyle/>
          <a:p>
            <a:endParaRPr lang="tr-TR"/>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FD7D75DC-195E-4D09-9F25-59C9966C4BB6}" type="slidenum">
              <a:rPr lang="tr-TR" smtClean="0"/>
              <a:t>‹#›</a:t>
            </a:fld>
            <a:endParaRPr lang="tr-TR"/>
          </a:p>
        </p:txBody>
      </p:sp>
    </p:spTree>
    <p:extLst>
      <p:ext uri="{BB962C8B-B14F-4D97-AF65-F5344CB8AC3E}">
        <p14:creationId xmlns:p14="http://schemas.microsoft.com/office/powerpoint/2010/main" val="21596579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E2C03EE-CCBE-489C-896A-1AE055E21951}" type="datetimeFigureOut">
              <a:rPr lang="tr-TR" smtClean="0"/>
              <a:t>6.01.2022</a:t>
            </a:fld>
            <a:endParaRPr lang="tr-TR"/>
          </a:p>
        </p:txBody>
      </p:sp>
      <p:sp>
        <p:nvSpPr>
          <p:cNvPr id="5" name="Footer Placeholder 4"/>
          <p:cNvSpPr>
            <a:spLocks noGrp="1"/>
          </p:cNvSpPr>
          <p:nvPr>
            <p:ph type="ftr" sz="quarter" idx="11"/>
          </p:nvPr>
        </p:nvSpPr>
        <p:spPr/>
        <p:txBody>
          <a:bodyPr/>
          <a:lstStyle/>
          <a:p>
            <a:endParaRPr lang="tr-T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D7D75DC-195E-4D09-9F25-59C9966C4BB6}" type="slidenum">
              <a:rPr lang="tr-TR" smtClean="0"/>
              <a:t>‹#›</a:t>
            </a:fld>
            <a:endParaRPr lang="tr-TR"/>
          </a:p>
        </p:txBody>
      </p:sp>
    </p:spTree>
    <p:extLst>
      <p:ext uri="{BB962C8B-B14F-4D97-AF65-F5344CB8AC3E}">
        <p14:creationId xmlns:p14="http://schemas.microsoft.com/office/powerpoint/2010/main" val="41070335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E2C03EE-CCBE-489C-896A-1AE055E21951}" type="datetimeFigureOut">
              <a:rPr lang="tr-TR" smtClean="0"/>
              <a:t>6.01.2022</a:t>
            </a:fld>
            <a:endParaRPr lang="tr-TR"/>
          </a:p>
        </p:txBody>
      </p:sp>
      <p:sp>
        <p:nvSpPr>
          <p:cNvPr id="5" name="Footer Placeholder 4"/>
          <p:cNvSpPr>
            <a:spLocks noGrp="1"/>
          </p:cNvSpPr>
          <p:nvPr>
            <p:ph type="ftr" sz="quarter" idx="11"/>
          </p:nvPr>
        </p:nvSpPr>
        <p:spPr/>
        <p:txBody>
          <a:bodyPr/>
          <a:lstStyle/>
          <a:p>
            <a:endParaRPr lang="tr-TR"/>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D7D75DC-195E-4D09-9F25-59C9966C4BB6}" type="slidenum">
              <a:rPr lang="tr-TR" smtClean="0"/>
              <a:t>‹#›</a:t>
            </a:fld>
            <a:endParaRPr lang="tr-TR"/>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8346114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AE2C03EE-CCBE-489C-896A-1AE055E21951}" type="datetimeFigureOut">
              <a:rPr lang="tr-TR" smtClean="0"/>
              <a:t>6.01.2022</a:t>
            </a:fld>
            <a:endParaRPr lang="tr-TR"/>
          </a:p>
        </p:txBody>
      </p:sp>
      <p:sp>
        <p:nvSpPr>
          <p:cNvPr id="6" name="Footer Placeholder 5"/>
          <p:cNvSpPr>
            <a:spLocks noGrp="1"/>
          </p:cNvSpPr>
          <p:nvPr>
            <p:ph type="ftr" sz="quarter" idx="11"/>
          </p:nvPr>
        </p:nvSpPr>
        <p:spPr/>
        <p:txBody>
          <a:bodyPr/>
          <a:lstStyle/>
          <a:p>
            <a:endParaRPr lang="tr-T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D7D75DC-195E-4D09-9F25-59C9966C4BB6}" type="slidenum">
              <a:rPr lang="tr-TR" smtClean="0"/>
              <a:t>‹#›</a:t>
            </a:fld>
            <a:endParaRPr lang="tr-TR"/>
          </a:p>
        </p:txBody>
      </p:sp>
    </p:spTree>
    <p:extLst>
      <p:ext uri="{BB962C8B-B14F-4D97-AF65-F5344CB8AC3E}">
        <p14:creationId xmlns:p14="http://schemas.microsoft.com/office/powerpoint/2010/main" val="20334975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AE2C03EE-CCBE-489C-896A-1AE055E21951}" type="datetimeFigureOut">
              <a:rPr lang="tr-TR" smtClean="0"/>
              <a:t>6.01.2022</a:t>
            </a:fld>
            <a:endParaRPr lang="tr-TR"/>
          </a:p>
        </p:txBody>
      </p:sp>
      <p:sp>
        <p:nvSpPr>
          <p:cNvPr id="6" name="Footer Placeholder 5"/>
          <p:cNvSpPr>
            <a:spLocks noGrp="1"/>
          </p:cNvSpPr>
          <p:nvPr>
            <p:ph type="ftr" sz="quarter" idx="11"/>
          </p:nvPr>
        </p:nvSpPr>
        <p:spPr/>
        <p:txBody>
          <a:bodyPr/>
          <a:lstStyle/>
          <a:p>
            <a:endParaRPr lang="tr-TR"/>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D7D75DC-195E-4D09-9F25-59C9966C4BB6}" type="slidenum">
              <a:rPr lang="tr-TR" smtClean="0"/>
              <a:t>‹#›</a:t>
            </a:fld>
            <a:endParaRPr lang="tr-TR"/>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8955144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AE2C03EE-CCBE-489C-896A-1AE055E21951}" type="datetimeFigureOut">
              <a:rPr lang="tr-TR" smtClean="0"/>
              <a:t>6.01.2022</a:t>
            </a:fld>
            <a:endParaRPr lang="tr-TR"/>
          </a:p>
        </p:txBody>
      </p:sp>
      <p:sp>
        <p:nvSpPr>
          <p:cNvPr id="6" name="Footer Placeholder 5"/>
          <p:cNvSpPr>
            <a:spLocks noGrp="1"/>
          </p:cNvSpPr>
          <p:nvPr>
            <p:ph type="ftr" sz="quarter" idx="11"/>
          </p:nvPr>
        </p:nvSpPr>
        <p:spPr/>
        <p:txBody>
          <a:bodyPr/>
          <a:lstStyle/>
          <a:p>
            <a:endParaRPr lang="tr-T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D7D75DC-195E-4D09-9F25-59C9966C4BB6}" type="slidenum">
              <a:rPr lang="tr-TR" smtClean="0"/>
              <a:t>‹#›</a:t>
            </a:fld>
            <a:endParaRPr lang="tr-TR"/>
          </a:p>
        </p:txBody>
      </p:sp>
    </p:spTree>
    <p:extLst>
      <p:ext uri="{BB962C8B-B14F-4D97-AF65-F5344CB8AC3E}">
        <p14:creationId xmlns:p14="http://schemas.microsoft.com/office/powerpoint/2010/main" val="20936099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E2C03EE-CCBE-489C-896A-1AE055E21951}" type="datetimeFigureOut">
              <a:rPr lang="tr-TR" smtClean="0"/>
              <a:t>6.01.2022</a:t>
            </a:fld>
            <a:endParaRPr lang="tr-TR"/>
          </a:p>
        </p:txBody>
      </p:sp>
      <p:sp>
        <p:nvSpPr>
          <p:cNvPr id="5" name="Footer Placeholder 4"/>
          <p:cNvSpPr>
            <a:spLocks noGrp="1"/>
          </p:cNvSpPr>
          <p:nvPr>
            <p:ph type="ftr" sz="quarter" idx="11"/>
          </p:nvPr>
        </p:nvSpPr>
        <p:spPr/>
        <p:txBody>
          <a:bodyPr/>
          <a:lstStyle/>
          <a:p>
            <a:endParaRPr lang="tr-T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D7D75DC-195E-4D09-9F25-59C9966C4BB6}" type="slidenum">
              <a:rPr lang="tr-TR" smtClean="0"/>
              <a:t>‹#›</a:t>
            </a:fld>
            <a:endParaRPr lang="tr-TR"/>
          </a:p>
        </p:txBody>
      </p:sp>
    </p:spTree>
    <p:extLst>
      <p:ext uri="{BB962C8B-B14F-4D97-AF65-F5344CB8AC3E}">
        <p14:creationId xmlns:p14="http://schemas.microsoft.com/office/powerpoint/2010/main" val="20911883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E2C03EE-CCBE-489C-896A-1AE055E21951}" type="datetimeFigureOut">
              <a:rPr lang="tr-TR" smtClean="0"/>
              <a:t>6.01.2022</a:t>
            </a:fld>
            <a:endParaRPr lang="tr-TR"/>
          </a:p>
        </p:txBody>
      </p:sp>
      <p:sp>
        <p:nvSpPr>
          <p:cNvPr id="5" name="Footer Placeholder 4"/>
          <p:cNvSpPr>
            <a:spLocks noGrp="1"/>
          </p:cNvSpPr>
          <p:nvPr>
            <p:ph type="ftr" sz="quarter" idx="11"/>
          </p:nvPr>
        </p:nvSpPr>
        <p:spPr/>
        <p:txBody>
          <a:bodyPr/>
          <a:lstStyle/>
          <a:p>
            <a:endParaRPr lang="tr-T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D7D75DC-195E-4D09-9F25-59C9966C4BB6}" type="slidenum">
              <a:rPr lang="tr-TR" smtClean="0"/>
              <a:t>‹#›</a:t>
            </a:fld>
            <a:endParaRPr lang="tr-TR"/>
          </a:p>
        </p:txBody>
      </p:sp>
    </p:spTree>
    <p:extLst>
      <p:ext uri="{BB962C8B-B14F-4D97-AF65-F5344CB8AC3E}">
        <p14:creationId xmlns:p14="http://schemas.microsoft.com/office/powerpoint/2010/main" val="28227851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E2C03EE-CCBE-489C-896A-1AE055E21951}" type="datetimeFigureOut">
              <a:rPr lang="tr-TR" smtClean="0"/>
              <a:t>6.01.2022</a:t>
            </a:fld>
            <a:endParaRPr lang="tr-TR"/>
          </a:p>
        </p:txBody>
      </p:sp>
      <p:sp>
        <p:nvSpPr>
          <p:cNvPr id="5" name="Footer Placeholder 4"/>
          <p:cNvSpPr>
            <a:spLocks noGrp="1"/>
          </p:cNvSpPr>
          <p:nvPr>
            <p:ph type="ftr" sz="quarter" idx="11"/>
          </p:nvPr>
        </p:nvSpPr>
        <p:spPr/>
        <p:txBody>
          <a:bodyPr/>
          <a:lstStyle/>
          <a:p>
            <a:endParaRPr lang="tr-T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D7D75DC-195E-4D09-9F25-59C9966C4BB6}" type="slidenum">
              <a:rPr lang="tr-TR" smtClean="0"/>
              <a:t>‹#›</a:t>
            </a:fld>
            <a:endParaRPr lang="tr-TR"/>
          </a:p>
        </p:txBody>
      </p:sp>
    </p:spTree>
    <p:extLst>
      <p:ext uri="{BB962C8B-B14F-4D97-AF65-F5344CB8AC3E}">
        <p14:creationId xmlns:p14="http://schemas.microsoft.com/office/powerpoint/2010/main" val="19356344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E2C03EE-CCBE-489C-896A-1AE055E21951}" type="datetimeFigureOut">
              <a:rPr lang="tr-TR" smtClean="0"/>
              <a:t>6.01.2022</a:t>
            </a:fld>
            <a:endParaRPr lang="tr-TR"/>
          </a:p>
        </p:txBody>
      </p:sp>
      <p:sp>
        <p:nvSpPr>
          <p:cNvPr id="5" name="Footer Placeholder 4"/>
          <p:cNvSpPr>
            <a:spLocks noGrp="1"/>
          </p:cNvSpPr>
          <p:nvPr>
            <p:ph type="ftr" sz="quarter" idx="11"/>
          </p:nvPr>
        </p:nvSpPr>
        <p:spPr/>
        <p:txBody>
          <a:bodyPr/>
          <a:lstStyle/>
          <a:p>
            <a:endParaRPr lang="tr-T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D7D75DC-195E-4D09-9F25-59C9966C4BB6}" type="slidenum">
              <a:rPr lang="tr-TR" smtClean="0"/>
              <a:t>‹#›</a:t>
            </a:fld>
            <a:endParaRPr lang="tr-TR"/>
          </a:p>
        </p:txBody>
      </p:sp>
    </p:spTree>
    <p:extLst>
      <p:ext uri="{BB962C8B-B14F-4D97-AF65-F5344CB8AC3E}">
        <p14:creationId xmlns:p14="http://schemas.microsoft.com/office/powerpoint/2010/main" val="34893654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E2C03EE-CCBE-489C-896A-1AE055E21951}" type="datetimeFigureOut">
              <a:rPr lang="tr-TR" smtClean="0"/>
              <a:t>6.01.2022</a:t>
            </a:fld>
            <a:endParaRPr lang="tr-TR"/>
          </a:p>
        </p:txBody>
      </p:sp>
      <p:sp>
        <p:nvSpPr>
          <p:cNvPr id="6" name="Footer Placeholder 5"/>
          <p:cNvSpPr>
            <a:spLocks noGrp="1"/>
          </p:cNvSpPr>
          <p:nvPr>
            <p:ph type="ftr" sz="quarter" idx="11"/>
          </p:nvPr>
        </p:nvSpPr>
        <p:spPr/>
        <p:txBody>
          <a:bodyPr/>
          <a:lstStyle/>
          <a:p>
            <a:endParaRPr lang="tr-TR"/>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FD7D75DC-195E-4D09-9F25-59C9966C4BB6}" type="slidenum">
              <a:rPr lang="tr-TR" smtClean="0"/>
              <a:t>‹#›</a:t>
            </a:fld>
            <a:endParaRPr lang="tr-TR"/>
          </a:p>
        </p:txBody>
      </p:sp>
    </p:spTree>
    <p:extLst>
      <p:ext uri="{BB962C8B-B14F-4D97-AF65-F5344CB8AC3E}">
        <p14:creationId xmlns:p14="http://schemas.microsoft.com/office/powerpoint/2010/main" val="21198437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E2C03EE-CCBE-489C-896A-1AE055E21951}" type="datetimeFigureOut">
              <a:rPr lang="tr-TR" smtClean="0"/>
              <a:t>6.01.2022</a:t>
            </a:fld>
            <a:endParaRPr lang="tr-TR"/>
          </a:p>
        </p:txBody>
      </p:sp>
      <p:sp>
        <p:nvSpPr>
          <p:cNvPr id="8" name="Footer Placeholder 7"/>
          <p:cNvSpPr>
            <a:spLocks noGrp="1"/>
          </p:cNvSpPr>
          <p:nvPr>
            <p:ph type="ftr" sz="quarter" idx="11"/>
          </p:nvPr>
        </p:nvSpPr>
        <p:spPr/>
        <p:txBody>
          <a:bodyPr/>
          <a:lstStyle/>
          <a:p>
            <a:endParaRPr lang="tr-TR"/>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FD7D75DC-195E-4D09-9F25-59C9966C4BB6}" type="slidenum">
              <a:rPr lang="tr-TR" smtClean="0"/>
              <a:t>‹#›</a:t>
            </a:fld>
            <a:endParaRPr lang="tr-TR"/>
          </a:p>
        </p:txBody>
      </p:sp>
    </p:spTree>
    <p:extLst>
      <p:ext uri="{BB962C8B-B14F-4D97-AF65-F5344CB8AC3E}">
        <p14:creationId xmlns:p14="http://schemas.microsoft.com/office/powerpoint/2010/main" val="15753863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E2C03EE-CCBE-489C-896A-1AE055E21951}" type="datetimeFigureOut">
              <a:rPr lang="tr-TR" smtClean="0"/>
              <a:t>6.01.2022</a:t>
            </a:fld>
            <a:endParaRPr lang="tr-TR"/>
          </a:p>
        </p:txBody>
      </p:sp>
      <p:sp>
        <p:nvSpPr>
          <p:cNvPr id="4" name="Footer Placeholder 3"/>
          <p:cNvSpPr>
            <a:spLocks noGrp="1"/>
          </p:cNvSpPr>
          <p:nvPr>
            <p:ph type="ftr" sz="quarter" idx="11"/>
          </p:nvPr>
        </p:nvSpPr>
        <p:spPr/>
        <p:txBody>
          <a:bodyPr/>
          <a:lstStyle/>
          <a:p>
            <a:endParaRPr lang="tr-TR"/>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FD7D75DC-195E-4D09-9F25-59C9966C4BB6}" type="slidenum">
              <a:rPr lang="tr-TR" smtClean="0"/>
              <a:t>‹#›</a:t>
            </a:fld>
            <a:endParaRPr lang="tr-TR"/>
          </a:p>
        </p:txBody>
      </p:sp>
    </p:spTree>
    <p:extLst>
      <p:ext uri="{BB962C8B-B14F-4D97-AF65-F5344CB8AC3E}">
        <p14:creationId xmlns:p14="http://schemas.microsoft.com/office/powerpoint/2010/main" val="32285362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2C03EE-CCBE-489C-896A-1AE055E21951}" type="datetimeFigureOut">
              <a:rPr lang="tr-TR" smtClean="0"/>
              <a:t>6.01.2022</a:t>
            </a:fld>
            <a:endParaRPr lang="tr-TR"/>
          </a:p>
        </p:txBody>
      </p:sp>
      <p:sp>
        <p:nvSpPr>
          <p:cNvPr id="3" name="Footer Placeholder 2"/>
          <p:cNvSpPr>
            <a:spLocks noGrp="1"/>
          </p:cNvSpPr>
          <p:nvPr>
            <p:ph type="ftr" sz="quarter" idx="11"/>
          </p:nvPr>
        </p:nvSpPr>
        <p:spPr/>
        <p:txBody>
          <a:bodyPr/>
          <a:lstStyle/>
          <a:p>
            <a:endParaRPr lang="tr-TR"/>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FD7D75DC-195E-4D09-9F25-59C9966C4BB6}" type="slidenum">
              <a:rPr lang="tr-TR" smtClean="0"/>
              <a:t>‹#›</a:t>
            </a:fld>
            <a:endParaRPr lang="tr-TR"/>
          </a:p>
        </p:txBody>
      </p:sp>
    </p:spTree>
    <p:extLst>
      <p:ext uri="{BB962C8B-B14F-4D97-AF65-F5344CB8AC3E}">
        <p14:creationId xmlns:p14="http://schemas.microsoft.com/office/powerpoint/2010/main" val="13273492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E2C03EE-CCBE-489C-896A-1AE055E21951}" type="datetimeFigureOut">
              <a:rPr lang="tr-TR" smtClean="0"/>
              <a:t>6.01.2022</a:t>
            </a:fld>
            <a:endParaRPr lang="tr-TR"/>
          </a:p>
        </p:txBody>
      </p:sp>
      <p:sp>
        <p:nvSpPr>
          <p:cNvPr id="6" name="Footer Placeholder 5"/>
          <p:cNvSpPr>
            <a:spLocks noGrp="1"/>
          </p:cNvSpPr>
          <p:nvPr>
            <p:ph type="ftr" sz="quarter" idx="11"/>
          </p:nvPr>
        </p:nvSpPr>
        <p:spPr/>
        <p:txBody>
          <a:bodyPr/>
          <a:lstStyle/>
          <a:p>
            <a:endParaRPr lang="tr-TR"/>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FD7D75DC-195E-4D09-9F25-59C9966C4BB6}" type="slidenum">
              <a:rPr lang="tr-TR" smtClean="0"/>
              <a:t>‹#›</a:t>
            </a:fld>
            <a:endParaRPr lang="tr-TR"/>
          </a:p>
        </p:txBody>
      </p:sp>
    </p:spTree>
    <p:extLst>
      <p:ext uri="{BB962C8B-B14F-4D97-AF65-F5344CB8AC3E}">
        <p14:creationId xmlns:p14="http://schemas.microsoft.com/office/powerpoint/2010/main" val="10026598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E2C03EE-CCBE-489C-896A-1AE055E21951}" type="datetimeFigureOut">
              <a:rPr lang="tr-TR" smtClean="0"/>
              <a:t>6.01.2022</a:t>
            </a:fld>
            <a:endParaRPr lang="tr-TR"/>
          </a:p>
        </p:txBody>
      </p:sp>
      <p:sp>
        <p:nvSpPr>
          <p:cNvPr id="6" name="Footer Placeholder 5"/>
          <p:cNvSpPr>
            <a:spLocks noGrp="1"/>
          </p:cNvSpPr>
          <p:nvPr>
            <p:ph type="ftr" sz="quarter" idx="11"/>
          </p:nvPr>
        </p:nvSpPr>
        <p:spPr/>
        <p:txBody>
          <a:bodyPr/>
          <a:lstStyle/>
          <a:p>
            <a:endParaRPr lang="tr-T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D7D75DC-195E-4D09-9F25-59C9966C4BB6}" type="slidenum">
              <a:rPr lang="tr-TR" smtClean="0"/>
              <a:t>‹#›</a:t>
            </a:fld>
            <a:endParaRPr lang="tr-TR"/>
          </a:p>
        </p:txBody>
      </p:sp>
    </p:spTree>
    <p:extLst>
      <p:ext uri="{BB962C8B-B14F-4D97-AF65-F5344CB8AC3E}">
        <p14:creationId xmlns:p14="http://schemas.microsoft.com/office/powerpoint/2010/main" val="21618370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AE2C03EE-CCBE-489C-896A-1AE055E21951}" type="datetimeFigureOut">
              <a:rPr lang="tr-TR" smtClean="0"/>
              <a:t>6.01.2022</a:t>
            </a:fld>
            <a:endParaRPr lang="tr-TR"/>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tr-TR"/>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FD7D75DC-195E-4D09-9F25-59C9966C4BB6}" type="slidenum">
              <a:rPr lang="tr-TR" smtClean="0"/>
              <a:t>‹#›</a:t>
            </a:fld>
            <a:endParaRPr lang="tr-TR"/>
          </a:p>
        </p:txBody>
      </p:sp>
    </p:spTree>
    <p:extLst>
      <p:ext uri="{BB962C8B-B14F-4D97-AF65-F5344CB8AC3E}">
        <p14:creationId xmlns:p14="http://schemas.microsoft.com/office/powerpoint/2010/main" val="2715978304"/>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 id="2147483743" r:id="rId12"/>
    <p:sldLayoutId id="2147483744" r:id="rId13"/>
    <p:sldLayoutId id="2147483745" r:id="rId14"/>
    <p:sldLayoutId id="2147483746" r:id="rId15"/>
    <p:sldLayoutId id="2147483747"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78F2BE7-6645-439C-A5B3-D4B9D3AC8E00}"/>
              </a:ext>
            </a:extLst>
          </p:cNvPr>
          <p:cNvSpPr>
            <a:spLocks noGrp="1"/>
          </p:cNvSpPr>
          <p:nvPr>
            <p:ph type="ctrTitle"/>
          </p:nvPr>
        </p:nvSpPr>
        <p:spPr>
          <a:xfrm>
            <a:off x="563880" y="141462"/>
            <a:ext cx="11313622" cy="2497830"/>
          </a:xfrm>
        </p:spPr>
        <p:txBody>
          <a:bodyPr>
            <a:normAutofit/>
          </a:bodyPr>
          <a:lstStyle/>
          <a:p>
            <a:r>
              <a:rPr lang="tr-TR" sz="4400" dirty="0"/>
              <a:t>CMPE 313 Software Engineering Project</a:t>
            </a:r>
          </a:p>
        </p:txBody>
      </p:sp>
      <p:sp>
        <p:nvSpPr>
          <p:cNvPr id="3" name="Alt Başlık 2">
            <a:extLst>
              <a:ext uri="{FF2B5EF4-FFF2-40B4-BE49-F238E27FC236}">
                <a16:creationId xmlns:a16="http://schemas.microsoft.com/office/drawing/2014/main" id="{3FC30D7B-771C-4BC8-B7F5-C6D431F18328}"/>
              </a:ext>
            </a:extLst>
          </p:cNvPr>
          <p:cNvSpPr>
            <a:spLocks noGrp="1"/>
          </p:cNvSpPr>
          <p:nvPr>
            <p:ph type="subTitle" idx="1"/>
          </p:nvPr>
        </p:nvSpPr>
        <p:spPr>
          <a:xfrm>
            <a:off x="1956263" y="3429000"/>
            <a:ext cx="9144000" cy="1655762"/>
          </a:xfrm>
        </p:spPr>
        <p:txBody>
          <a:bodyPr>
            <a:normAutofit fontScale="92500" lnSpcReduction="10000"/>
          </a:bodyPr>
          <a:lstStyle/>
          <a:p>
            <a:r>
              <a:rPr lang="tr-TR" sz="3600" dirty="0"/>
              <a:t>Patient Management System</a:t>
            </a:r>
          </a:p>
          <a:p>
            <a:r>
              <a:rPr lang="tr-TR" dirty="0"/>
              <a:t>Ahmet Berat Akdoğan, Başar Aslan, Renas Barış Özkal, Gülden Ünal</a:t>
            </a:r>
          </a:p>
          <a:p>
            <a:r>
              <a:rPr lang="tr-TR" dirty="0" err="1"/>
              <a:t>Section</a:t>
            </a:r>
            <a:r>
              <a:rPr lang="tr-TR" dirty="0"/>
              <a:t> 04</a:t>
            </a:r>
            <a:endParaRPr lang="en-US" dirty="0"/>
          </a:p>
          <a:p>
            <a:r>
              <a:rPr lang="en-US" sz="1300" dirty="0"/>
              <a:t>Source Code : https://github.com/rbarisozkal/Patient-Management-system</a:t>
            </a:r>
          </a:p>
          <a:p>
            <a:endParaRPr lang="tr-TR" dirty="0"/>
          </a:p>
        </p:txBody>
      </p:sp>
    </p:spTree>
    <p:extLst>
      <p:ext uri="{BB962C8B-B14F-4D97-AF65-F5344CB8AC3E}">
        <p14:creationId xmlns:p14="http://schemas.microsoft.com/office/powerpoint/2010/main" val="9148224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E36A7CB-A8E3-4675-BE71-8DF259338AF8}"/>
              </a:ext>
            </a:extLst>
          </p:cNvPr>
          <p:cNvSpPr>
            <a:spLocks noGrp="1"/>
          </p:cNvSpPr>
          <p:nvPr>
            <p:ph type="title"/>
          </p:nvPr>
        </p:nvSpPr>
        <p:spPr>
          <a:xfrm>
            <a:off x="711431" y="215524"/>
            <a:ext cx="11854642" cy="1363922"/>
          </a:xfrm>
        </p:spPr>
        <p:txBody>
          <a:bodyPr>
            <a:normAutofit/>
          </a:bodyPr>
          <a:lstStyle/>
          <a:p>
            <a:r>
              <a:rPr lang="tr-TR" sz="2800" dirty="0"/>
              <a:t>Specific programming technologies we used/planned to use</a:t>
            </a:r>
            <a:endParaRPr lang="en-GB" sz="2800" dirty="0"/>
          </a:p>
        </p:txBody>
      </p:sp>
      <p:sp>
        <p:nvSpPr>
          <p:cNvPr id="3" name="İçerik Yer Tutucusu 2">
            <a:extLst>
              <a:ext uri="{FF2B5EF4-FFF2-40B4-BE49-F238E27FC236}">
                <a16:creationId xmlns:a16="http://schemas.microsoft.com/office/drawing/2014/main" id="{A8D95A00-B88F-4D4B-B397-C9765C713A00}"/>
              </a:ext>
            </a:extLst>
          </p:cNvPr>
          <p:cNvSpPr>
            <a:spLocks noGrp="1"/>
          </p:cNvSpPr>
          <p:nvPr>
            <p:ph idx="1"/>
          </p:nvPr>
        </p:nvSpPr>
        <p:spPr>
          <a:xfrm>
            <a:off x="606829" y="1729047"/>
            <a:ext cx="10746971" cy="4447916"/>
          </a:xfrm>
        </p:spPr>
        <p:txBody>
          <a:bodyPr>
            <a:normAutofit/>
          </a:bodyPr>
          <a:lstStyle/>
          <a:p>
            <a:pPr algn="just"/>
            <a:r>
              <a:rPr lang="en-GB" sz="2400" dirty="0">
                <a:latin typeface="Times New Roman" panose="02020603050405020304" pitchFamily="18" charset="0"/>
                <a:cs typeface="Times New Roman" panose="02020603050405020304" pitchFamily="18" charset="0"/>
              </a:rPr>
              <a:t>At the beginning of the Project, we planned to use a database system to hold specific information about patients, doctors, and hospitals in Turkey. However, since code interfaces and tools that provides the requirements is enough, we focused on fronted development of the project.</a:t>
            </a:r>
          </a:p>
          <a:p>
            <a:endParaRPr lang="tr-TR" sz="2400" dirty="0">
              <a:latin typeface="Times New Roman" panose="02020603050405020304" pitchFamily="18" charset="0"/>
              <a:cs typeface="Times New Roman" panose="02020603050405020304" pitchFamily="18" charset="0"/>
            </a:endParaRPr>
          </a:p>
          <a:p>
            <a:pPr algn="just"/>
            <a:r>
              <a:rPr lang="tr-TR" sz="2400" dirty="0">
                <a:latin typeface="Times New Roman" panose="02020603050405020304" pitchFamily="18" charset="0"/>
                <a:cs typeface="Times New Roman" panose="02020603050405020304" pitchFamily="18" charset="0"/>
              </a:rPr>
              <a:t>As a programming </a:t>
            </a:r>
            <a:r>
              <a:rPr lang="en-GB" sz="2400" dirty="0">
                <a:latin typeface="Times New Roman" panose="02020603050405020304" pitchFamily="18" charset="0"/>
                <a:cs typeface="Times New Roman" panose="02020603050405020304" pitchFamily="18" charset="0"/>
              </a:rPr>
              <a:t>techologies</a:t>
            </a:r>
            <a:r>
              <a:rPr lang="tr-TR" sz="2400" dirty="0">
                <a:latin typeface="Times New Roman" panose="02020603050405020304" pitchFamily="18" charset="0"/>
                <a:cs typeface="Times New Roman" panose="02020603050405020304" pitchFamily="18" charset="0"/>
              </a:rPr>
              <a:t>, we used </a:t>
            </a:r>
            <a:r>
              <a:rPr lang="fr-FR" sz="2400" dirty="0">
                <a:latin typeface="Times New Roman" panose="02020603050405020304" pitchFamily="18" charset="0"/>
                <a:cs typeface="Times New Roman" panose="02020603050405020304" pitchFamily="18" charset="0"/>
              </a:rPr>
              <a:t>vue js</a:t>
            </a:r>
            <a:r>
              <a:rPr lang="tr-TR" sz="2400" dirty="0">
                <a:latin typeface="Times New Roman" panose="02020603050405020304" pitchFamily="18" charset="0"/>
                <a:cs typeface="Times New Roman" panose="02020603050405020304" pitchFamily="18" charset="0"/>
              </a:rPr>
              <a:t>, </a:t>
            </a:r>
            <a:r>
              <a:rPr lang="fr-FR" sz="2400" dirty="0">
                <a:latin typeface="Times New Roman" panose="02020603050405020304" pitchFamily="18" charset="0"/>
                <a:cs typeface="Times New Roman" panose="02020603050405020304" pitchFamily="18" charset="0"/>
              </a:rPr>
              <a:t>javascript</a:t>
            </a:r>
            <a:r>
              <a:rPr lang="tr-TR" sz="2400" dirty="0">
                <a:latin typeface="Times New Roman" panose="02020603050405020304" pitchFamily="18" charset="0"/>
                <a:cs typeface="Times New Roman" panose="02020603050405020304" pitchFamily="18" charset="0"/>
              </a:rPr>
              <a:t>, </a:t>
            </a:r>
            <a:r>
              <a:rPr lang="fr-FR" sz="2400" dirty="0">
                <a:latin typeface="Times New Roman" panose="02020603050405020304" pitchFamily="18" charset="0"/>
                <a:cs typeface="Times New Roman" panose="02020603050405020304" pitchFamily="18" charset="0"/>
              </a:rPr>
              <a:t>html</a:t>
            </a:r>
            <a:r>
              <a:rPr lang="tr-TR" sz="2400" dirty="0">
                <a:latin typeface="Times New Roman" panose="02020603050405020304" pitchFamily="18" charset="0"/>
                <a:cs typeface="Times New Roman" panose="02020603050405020304" pitchFamily="18" charset="0"/>
              </a:rPr>
              <a:t>,</a:t>
            </a:r>
            <a:r>
              <a:rPr lang="fr-FR" sz="2400" dirty="0">
                <a:latin typeface="Times New Roman" panose="02020603050405020304" pitchFamily="18" charset="0"/>
                <a:cs typeface="Times New Roman" panose="02020603050405020304" pitchFamily="18" charset="0"/>
              </a:rPr>
              <a:t> </a:t>
            </a:r>
            <a:r>
              <a:rPr lang="tr-TR" sz="2400" dirty="0">
                <a:latin typeface="Times New Roman" panose="02020603050405020304" pitchFamily="18" charset="0"/>
                <a:cs typeface="Times New Roman" panose="02020603050405020304" pitchFamily="18" charset="0"/>
              </a:rPr>
              <a:t>and </a:t>
            </a:r>
            <a:r>
              <a:rPr lang="fr-FR" sz="2400" dirty="0">
                <a:latin typeface="Times New Roman" panose="02020603050405020304" pitchFamily="18" charset="0"/>
                <a:cs typeface="Times New Roman" panose="02020603050405020304" pitchFamily="18" charset="0"/>
              </a:rPr>
              <a:t>css</a:t>
            </a:r>
            <a:r>
              <a:rPr lang="tr-TR" sz="2400" dirty="0">
                <a:latin typeface="Times New Roman" panose="02020603050405020304" pitchFamily="18" charset="0"/>
                <a:cs typeface="Times New Roman" panose="02020603050405020304" pitchFamily="18" charset="0"/>
              </a:rPr>
              <a:t> </a:t>
            </a:r>
            <a:r>
              <a:rPr lang="tr-TR" sz="2400" dirty="0" err="1">
                <a:latin typeface="Times New Roman" panose="02020603050405020304" pitchFamily="18" charset="0"/>
                <a:cs typeface="Times New Roman" panose="02020603050405020304" pitchFamily="18" charset="0"/>
              </a:rPr>
              <a:t>by</a:t>
            </a:r>
            <a:r>
              <a:rPr lang="tr-TR" sz="2400" dirty="0">
                <a:latin typeface="Times New Roman" panose="02020603050405020304" pitchFamily="18" charset="0"/>
                <a:cs typeface="Times New Roman" panose="02020603050405020304" pitchFamily="18" charset="0"/>
              </a:rPr>
              <a:t> using Visual Studio Code environment.</a:t>
            </a:r>
            <a:endParaRPr lang="en-GB"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472763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E1A264-EBCC-4972-AE08-EE1C4C082A06}"/>
              </a:ext>
            </a:extLst>
          </p:cNvPr>
          <p:cNvSpPr>
            <a:spLocks noGrp="1"/>
          </p:cNvSpPr>
          <p:nvPr>
            <p:ph type="title"/>
          </p:nvPr>
        </p:nvSpPr>
        <p:spPr>
          <a:xfrm>
            <a:off x="1640156" y="549295"/>
            <a:ext cx="8911687" cy="1280890"/>
          </a:xfrm>
        </p:spPr>
        <p:txBody>
          <a:bodyPr/>
          <a:lstStyle/>
          <a:p>
            <a:r>
              <a:rPr lang="tr-TR" dirty="0"/>
              <a:t>Functional Requirements</a:t>
            </a:r>
            <a:endParaRPr lang="en-US" dirty="0"/>
          </a:p>
        </p:txBody>
      </p:sp>
      <p:sp>
        <p:nvSpPr>
          <p:cNvPr id="3" name="Content Placeholder 2">
            <a:extLst>
              <a:ext uri="{FF2B5EF4-FFF2-40B4-BE49-F238E27FC236}">
                <a16:creationId xmlns:a16="http://schemas.microsoft.com/office/drawing/2014/main" id="{706F34D6-C804-48E4-8EF2-2C315023AD0E}"/>
              </a:ext>
            </a:extLst>
          </p:cNvPr>
          <p:cNvSpPr>
            <a:spLocks noGrp="1"/>
          </p:cNvSpPr>
          <p:nvPr>
            <p:ph idx="1"/>
          </p:nvPr>
        </p:nvSpPr>
        <p:spPr>
          <a:xfrm>
            <a:off x="1640156" y="1554481"/>
            <a:ext cx="9787590" cy="4348429"/>
          </a:xfrm>
        </p:spPr>
        <p:txBody>
          <a:bodyPr/>
          <a:lstStyle/>
          <a:p>
            <a:endParaRPr lang="tr-TR" dirty="0"/>
          </a:p>
          <a:p>
            <a:pPr algn="just"/>
            <a:r>
              <a:rPr lang="tr-TR" dirty="0"/>
              <a:t>Our system provides an information about the diseases and symptoms to increase awareness of the patient before start processing of appointment.</a:t>
            </a:r>
          </a:p>
          <a:p>
            <a:pPr marL="0" indent="0">
              <a:buNone/>
            </a:pPr>
            <a:endParaRPr lang="tr-TR" dirty="0"/>
          </a:p>
          <a:p>
            <a:pPr algn="just"/>
            <a:r>
              <a:rPr lang="tr-TR" dirty="0"/>
              <a:t>Taking an appointment from the desired hospital, hour, and doctor.</a:t>
            </a:r>
          </a:p>
          <a:p>
            <a:endParaRPr lang="tr-TR" dirty="0"/>
          </a:p>
          <a:p>
            <a:pPr algn="just"/>
            <a:r>
              <a:rPr lang="tr-TR" dirty="0"/>
              <a:t>Our software provides a FAQ page which includes common and popular questions about the system for the people who have confusions and questions about the system.</a:t>
            </a:r>
          </a:p>
          <a:p>
            <a:endParaRPr lang="tr-TR" dirty="0"/>
          </a:p>
          <a:p>
            <a:pPr algn="just"/>
            <a:r>
              <a:rPr lang="tr-TR" dirty="0"/>
              <a:t>There should be an internet connection for any device that has access to the site. While accessing to the site, there is no limitation about web browser type.</a:t>
            </a:r>
          </a:p>
          <a:p>
            <a:endParaRPr lang="tr-TR" dirty="0"/>
          </a:p>
          <a:p>
            <a:endParaRPr lang="en-US" dirty="0"/>
          </a:p>
        </p:txBody>
      </p:sp>
    </p:spTree>
    <p:extLst>
      <p:ext uri="{BB962C8B-B14F-4D97-AF65-F5344CB8AC3E}">
        <p14:creationId xmlns:p14="http://schemas.microsoft.com/office/powerpoint/2010/main" val="19119771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25B86-3B07-49C0-87C5-87C213CF2935}"/>
              </a:ext>
            </a:extLst>
          </p:cNvPr>
          <p:cNvSpPr>
            <a:spLocks noGrp="1"/>
          </p:cNvSpPr>
          <p:nvPr>
            <p:ph type="title"/>
          </p:nvPr>
        </p:nvSpPr>
        <p:spPr/>
        <p:txBody>
          <a:bodyPr/>
          <a:lstStyle/>
          <a:p>
            <a:r>
              <a:rPr lang="tr-TR" dirty="0"/>
              <a:t>Non-Functional Requirements</a:t>
            </a:r>
            <a:endParaRPr lang="en-US" dirty="0"/>
          </a:p>
        </p:txBody>
      </p:sp>
      <p:sp>
        <p:nvSpPr>
          <p:cNvPr id="3" name="Content Placeholder 2">
            <a:extLst>
              <a:ext uri="{FF2B5EF4-FFF2-40B4-BE49-F238E27FC236}">
                <a16:creationId xmlns:a16="http://schemas.microsoft.com/office/drawing/2014/main" id="{45B04341-8BCC-4902-9B5B-E86C9DF65030}"/>
              </a:ext>
            </a:extLst>
          </p:cNvPr>
          <p:cNvSpPr>
            <a:spLocks noGrp="1"/>
          </p:cNvSpPr>
          <p:nvPr>
            <p:ph idx="1"/>
          </p:nvPr>
        </p:nvSpPr>
        <p:spPr>
          <a:xfrm>
            <a:off x="1030778" y="1425888"/>
            <a:ext cx="10473834" cy="4908409"/>
          </a:xfrm>
        </p:spPr>
        <p:txBody>
          <a:bodyPr>
            <a:normAutofit/>
          </a:bodyPr>
          <a:lstStyle/>
          <a:p>
            <a:r>
              <a:rPr lang="tr-TR" dirty="0">
                <a:latin typeface="Times New Roman" panose="02020603050405020304" pitchFamily="18" charset="0"/>
                <a:cs typeface="Times New Roman" panose="02020603050405020304" pitchFamily="18" charset="0"/>
              </a:rPr>
              <a:t>Performance Requirements:</a:t>
            </a:r>
          </a:p>
          <a:p>
            <a:pPr marL="0" indent="0" algn="just">
              <a:buNone/>
            </a:pPr>
            <a:r>
              <a:rPr lang="tr-TR" dirty="0">
                <a:latin typeface="Times New Roman" panose="02020603050405020304" pitchFamily="18" charset="0"/>
                <a:cs typeface="Times New Roman" panose="02020603050405020304" pitchFamily="18" charset="0"/>
              </a:rPr>
              <a:t>For </a:t>
            </a:r>
            <a:r>
              <a:rPr lang="tr-TR" b="1" u="sng" dirty="0">
                <a:latin typeface="Times New Roman" panose="02020603050405020304" pitchFamily="18" charset="0"/>
                <a:cs typeface="Times New Roman" panose="02020603050405020304" pitchFamily="18" charset="0"/>
              </a:rPr>
              <a:t>Response Time</a:t>
            </a:r>
            <a:r>
              <a:rPr lang="tr-TR" dirty="0">
                <a:latin typeface="Times New Roman" panose="02020603050405020304" pitchFamily="18" charset="0"/>
                <a:cs typeface="Times New Roman" panose="02020603050405020304" pitchFamily="18" charset="0"/>
              </a:rPr>
              <a:t>, our system gives a response time to the user between 0 and 1 second for any request. For instance, pressing log-in, get appointment and FAQ button.</a:t>
            </a:r>
          </a:p>
          <a:p>
            <a:pPr marL="0" indent="0" algn="just">
              <a:buNone/>
            </a:pPr>
            <a:r>
              <a:rPr lang="tr-TR" dirty="0">
                <a:latin typeface="Times New Roman" panose="02020603050405020304" pitchFamily="18" charset="0"/>
                <a:cs typeface="Times New Roman" panose="02020603050405020304" pitchFamily="18" charset="0"/>
              </a:rPr>
              <a:t>For </a:t>
            </a:r>
            <a:r>
              <a:rPr lang="tr-TR" b="1" u="sng" dirty="0">
                <a:latin typeface="Times New Roman" panose="02020603050405020304" pitchFamily="18" charset="0"/>
                <a:cs typeface="Times New Roman" panose="02020603050405020304" pitchFamily="18" charset="0"/>
              </a:rPr>
              <a:t>Capacity</a:t>
            </a:r>
            <a:r>
              <a:rPr lang="tr-TR" dirty="0">
                <a:latin typeface="Times New Roman" panose="02020603050405020304" pitchFamily="18" charset="0"/>
                <a:cs typeface="Times New Roman" panose="02020603050405020304" pitchFamily="18" charset="0"/>
              </a:rPr>
              <a:t>, our software supports multi appontment. That means, more than one patients can get an appointment at the same time. In the appointment page of our interface, as a result, more than person’s information (doctor name, hospital name, appropriate hour) about appointment is printed.</a:t>
            </a:r>
          </a:p>
          <a:p>
            <a:pPr marL="0" indent="0" algn="just">
              <a:buNone/>
            </a:pPr>
            <a:endParaRPr lang="tr-TR" dirty="0">
              <a:latin typeface="Times New Roman" panose="02020603050405020304" pitchFamily="18" charset="0"/>
              <a:cs typeface="Times New Roman" panose="02020603050405020304" pitchFamily="18" charset="0"/>
            </a:endParaRPr>
          </a:p>
          <a:p>
            <a:r>
              <a:rPr lang="tr-TR" dirty="0">
                <a:latin typeface="Times New Roman" panose="02020603050405020304" pitchFamily="18" charset="0"/>
                <a:cs typeface="Times New Roman" panose="02020603050405020304" pitchFamily="18" charset="0"/>
              </a:rPr>
              <a:t>Safety and Security Requirements:</a:t>
            </a:r>
          </a:p>
          <a:p>
            <a:pPr marL="0" indent="0" algn="just">
              <a:buNone/>
            </a:pPr>
            <a:r>
              <a:rPr lang="tr-TR" dirty="0">
                <a:latin typeface="Times New Roman" panose="02020603050405020304" pitchFamily="18" charset="0"/>
                <a:cs typeface="Times New Roman" panose="02020603050405020304" pitchFamily="18" charset="0"/>
              </a:rPr>
              <a:t>When patients try to log-in into site, their password is blurred, so that its invisibility provides </a:t>
            </a:r>
            <a:r>
              <a:rPr lang="tr-TR" b="1" u="sng" dirty="0">
                <a:latin typeface="Times New Roman" panose="02020603050405020304" pitchFamily="18" charset="0"/>
                <a:cs typeface="Times New Roman" panose="02020603050405020304" pitchFamily="18" charset="0"/>
              </a:rPr>
              <a:t>safety and security</a:t>
            </a:r>
            <a:r>
              <a:rPr lang="tr-TR" dirty="0">
                <a:latin typeface="Times New Roman" panose="02020603050405020304" pitchFamily="18" charset="0"/>
                <a:cs typeface="Times New Roman" panose="02020603050405020304" pitchFamily="18" charset="0"/>
              </a:rPr>
              <a:t>. </a:t>
            </a:r>
          </a:p>
          <a:p>
            <a:pPr marL="0" indent="0" algn="just">
              <a:buNone/>
            </a:pPr>
            <a:r>
              <a:rPr lang="tr-TR" dirty="0">
                <a:latin typeface="Times New Roman" panose="02020603050405020304" pitchFamily="18" charset="0"/>
                <a:cs typeface="Times New Roman" panose="02020603050405020304" pitchFamily="18" charset="0"/>
              </a:rPr>
              <a:t>After the appointment is taken, our software interface does not print ID Number of the patient which is a required data for log-in. By this way, after we take the information about ID Number, we do not include an ID Number in the list of appointments of patients to provide both </a:t>
            </a:r>
            <a:r>
              <a:rPr lang="tr-TR" b="1" u="sng" dirty="0">
                <a:latin typeface="Times New Roman" panose="02020603050405020304" pitchFamily="18" charset="0"/>
                <a:cs typeface="Times New Roman" panose="02020603050405020304" pitchFamily="18" charset="0"/>
              </a:rPr>
              <a:t>security and safety.</a:t>
            </a:r>
          </a:p>
          <a:p>
            <a:pPr marL="0" indent="0" algn="just">
              <a:buNone/>
            </a:pPr>
            <a:endParaRPr lang="tr-TR" b="1" u="sng" dirty="0"/>
          </a:p>
          <a:p>
            <a:pPr marL="0" indent="0" algn="just">
              <a:buNone/>
            </a:pPr>
            <a:endParaRPr lang="tr-TR" dirty="0"/>
          </a:p>
          <a:p>
            <a:pPr marL="0" indent="0">
              <a:buNone/>
            </a:pPr>
            <a:endParaRPr lang="en-US" dirty="0"/>
          </a:p>
        </p:txBody>
      </p:sp>
    </p:spTree>
    <p:extLst>
      <p:ext uri="{BB962C8B-B14F-4D97-AF65-F5344CB8AC3E}">
        <p14:creationId xmlns:p14="http://schemas.microsoft.com/office/powerpoint/2010/main" val="37050845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3A3C2D7E-3F2E-404E-9B30-CB12DC972D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F1F7FD00-BF97-4325-B7C2-E451F20840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06695"/>
          </a:xfrm>
          <a:prstGeom prst="rect">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Freeform 11">
            <a:extLst>
              <a:ext uri="{FF2B5EF4-FFF2-40B4-BE49-F238E27FC236}">
                <a16:creationId xmlns:a16="http://schemas.microsoft.com/office/drawing/2014/main" id="{179B5294-DA4E-4926-B14A-DD6E07A12F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3" name="Content Placeholder 2">
            <a:extLst>
              <a:ext uri="{FF2B5EF4-FFF2-40B4-BE49-F238E27FC236}">
                <a16:creationId xmlns:a16="http://schemas.microsoft.com/office/drawing/2014/main" id="{CF2B4783-05D8-40F6-86B6-17E02FE41647}"/>
              </a:ext>
            </a:extLst>
          </p:cNvPr>
          <p:cNvSpPr>
            <a:spLocks noGrp="1"/>
          </p:cNvSpPr>
          <p:nvPr>
            <p:ph idx="1"/>
          </p:nvPr>
        </p:nvSpPr>
        <p:spPr>
          <a:xfrm>
            <a:off x="2202025" y="3429000"/>
            <a:ext cx="9407331" cy="1173629"/>
          </a:xfrm>
        </p:spPr>
        <p:txBody>
          <a:bodyPr>
            <a:normAutofit/>
          </a:bodyPr>
          <a:lstStyle/>
          <a:p>
            <a:r>
              <a:rPr lang="tr-TR" sz="4000" dirty="0"/>
              <a:t>Thank you for listening us.</a:t>
            </a:r>
            <a:endParaRPr lang="en-US" sz="4000" dirty="0"/>
          </a:p>
        </p:txBody>
      </p:sp>
    </p:spTree>
    <p:extLst>
      <p:ext uri="{BB962C8B-B14F-4D97-AF65-F5344CB8AC3E}">
        <p14:creationId xmlns:p14="http://schemas.microsoft.com/office/powerpoint/2010/main" val="42755955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AC8D8-DF31-42EF-BEC1-98F3AC4BF71F}"/>
              </a:ext>
            </a:extLst>
          </p:cNvPr>
          <p:cNvSpPr>
            <a:spLocks noGrp="1"/>
          </p:cNvSpPr>
          <p:nvPr>
            <p:ph type="title"/>
          </p:nvPr>
        </p:nvSpPr>
        <p:spPr>
          <a:xfrm>
            <a:off x="1762298" y="665674"/>
            <a:ext cx="9226925" cy="1280890"/>
          </a:xfrm>
        </p:spPr>
        <p:txBody>
          <a:bodyPr/>
          <a:lstStyle/>
          <a:p>
            <a:r>
              <a:rPr lang="tr-TR" dirty="0"/>
              <a:t>What are we aiming at with this Project?</a:t>
            </a:r>
            <a:endParaRPr lang="en-US" dirty="0"/>
          </a:p>
        </p:txBody>
      </p:sp>
      <p:sp>
        <p:nvSpPr>
          <p:cNvPr id="3" name="Content Placeholder 2">
            <a:extLst>
              <a:ext uri="{FF2B5EF4-FFF2-40B4-BE49-F238E27FC236}">
                <a16:creationId xmlns:a16="http://schemas.microsoft.com/office/drawing/2014/main" id="{5CE2DD4D-F0E2-4F6C-BBF2-E999D07E56FF}"/>
              </a:ext>
            </a:extLst>
          </p:cNvPr>
          <p:cNvSpPr>
            <a:spLocks noGrp="1"/>
          </p:cNvSpPr>
          <p:nvPr>
            <p:ph idx="1"/>
          </p:nvPr>
        </p:nvSpPr>
        <p:spPr>
          <a:xfrm>
            <a:off x="1512916" y="2166850"/>
            <a:ext cx="8915400" cy="3777622"/>
          </a:xfrm>
        </p:spPr>
        <p:txBody>
          <a:bodyPr/>
          <a:lstStyle/>
          <a:p>
            <a:pPr algn="just"/>
            <a:r>
              <a:rPr lang="en-US" sz="1800" b="0" i="0" u="none" strike="noStrike" baseline="0" dirty="0">
                <a:solidFill>
                  <a:srgbClr val="000000"/>
                </a:solidFill>
                <a:latin typeface="Times New Roman" panose="02020603050405020304" pitchFamily="18" charset="0"/>
                <a:cs typeface="Times New Roman" panose="02020603050405020304" pitchFamily="18" charset="0"/>
              </a:rPr>
              <a:t>The purpose of the project is to help patients to get an appointment from a website instead of going to the hospital physically. This brings a benefit especially for elders to make their appointment easily. </a:t>
            </a:r>
            <a:r>
              <a:rPr lang="tr-TR" sz="1800" b="0" i="0" u="none" strike="noStrike" baseline="0" dirty="0">
                <a:solidFill>
                  <a:srgbClr val="000000"/>
                </a:solidFill>
                <a:latin typeface="Times New Roman" panose="02020603050405020304" pitchFamily="18" charset="0"/>
                <a:cs typeface="Times New Roman" panose="02020603050405020304" pitchFamily="18" charset="0"/>
              </a:rPr>
              <a:t>Therefore</a:t>
            </a:r>
            <a:r>
              <a:rPr lang="tr-TR" dirty="0">
                <a:solidFill>
                  <a:srgbClr val="000000"/>
                </a:solidFill>
                <a:latin typeface="Times New Roman" panose="02020603050405020304" pitchFamily="18" charset="0"/>
                <a:cs typeface="Times New Roman" panose="02020603050405020304" pitchFamily="18" charset="0"/>
              </a:rPr>
              <a:t>, our scope </a:t>
            </a:r>
            <a:r>
              <a:rPr lang="en-US" sz="1800" b="0" i="0" u="none" strike="noStrike" baseline="0" dirty="0">
                <a:solidFill>
                  <a:srgbClr val="000000"/>
                </a:solidFill>
                <a:latin typeface="Times New Roman" panose="02020603050405020304" pitchFamily="18" charset="0"/>
                <a:cs typeface="Times New Roman" panose="02020603050405020304" pitchFamily="18" charset="0"/>
              </a:rPr>
              <a:t>of the project consists of all people who need an appointment and have access to the internet</a:t>
            </a:r>
            <a:r>
              <a:rPr lang="tr-TR" dirty="0">
                <a:solidFill>
                  <a:srgbClr val="000000"/>
                </a:solidFill>
                <a:latin typeface="Times New Roman" panose="02020603050405020304" pitchFamily="18" charset="0"/>
                <a:cs typeface="Times New Roman" panose="02020603050405020304" pitchFamily="18" charset="0"/>
              </a:rPr>
              <a:t>.</a:t>
            </a:r>
          </a:p>
          <a:p>
            <a:pPr marL="0" indent="0" algn="just">
              <a:buNone/>
            </a:pPr>
            <a:endParaRPr lang="tr-TR" dirty="0">
              <a:solidFill>
                <a:srgbClr val="000000"/>
              </a:solidFill>
              <a:latin typeface="Times New Roman" panose="02020603050405020304" pitchFamily="18" charset="0"/>
              <a:cs typeface="Times New Roman" panose="02020603050405020304" pitchFamily="18" charset="0"/>
            </a:endParaRPr>
          </a:p>
          <a:p>
            <a:pPr algn="just"/>
            <a:r>
              <a:rPr lang="tr-TR" dirty="0">
                <a:solidFill>
                  <a:srgbClr val="000000"/>
                </a:solidFill>
                <a:latin typeface="Times New Roman" panose="02020603050405020304" pitchFamily="18" charset="0"/>
                <a:cs typeface="Times New Roman" panose="02020603050405020304" pitchFamily="18" charset="0"/>
              </a:rPr>
              <a:t>We are providing here a web-site that consists with an interface for customers (patients) to log-in, see the symptoms and get an appointment according to this information.</a:t>
            </a:r>
          </a:p>
          <a:p>
            <a:pPr algn="just"/>
            <a:endParaRPr lang="tr-TR" dirty="0">
              <a:solidFill>
                <a:srgbClr val="000000"/>
              </a:solidFill>
              <a:latin typeface="Times New Roman" panose="02020603050405020304" pitchFamily="18" charset="0"/>
              <a:cs typeface="Times New Roman" panose="02020603050405020304" pitchFamily="18" charset="0"/>
            </a:endParaRPr>
          </a:p>
          <a:p>
            <a:pPr algn="just"/>
            <a:r>
              <a:rPr lang="tr-TR" dirty="0">
                <a:solidFill>
                  <a:srgbClr val="000000"/>
                </a:solidFill>
                <a:latin typeface="Times New Roman" panose="02020603050405020304" pitchFamily="18" charset="0"/>
                <a:cs typeface="Times New Roman" panose="02020603050405020304" pitchFamily="18" charset="0"/>
              </a:rPr>
              <a:t>We use agile development approach for our software and conducted several Scrum Meetings. With the help of our Scrum Master who is Renas Barış Özkal, we finished our software project with 3 </a:t>
            </a:r>
            <a:r>
              <a:rPr lang="tr-TR" dirty="0" err="1">
                <a:solidFill>
                  <a:srgbClr val="000000"/>
                </a:solidFill>
                <a:latin typeface="Times New Roman" panose="02020603050405020304" pitchFamily="18" charset="0"/>
                <a:cs typeface="Times New Roman" panose="02020603050405020304" pitchFamily="18" charset="0"/>
              </a:rPr>
              <a:t>sprints</a:t>
            </a:r>
            <a:r>
              <a:rPr lang="tr-TR" dirty="0">
                <a:solidFill>
                  <a:srgbClr val="000000"/>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9711789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64DA63E-402B-4BE4-9AF2-01A552ACE73C}"/>
              </a:ext>
            </a:extLst>
          </p:cNvPr>
          <p:cNvSpPr>
            <a:spLocks noGrp="1"/>
          </p:cNvSpPr>
          <p:nvPr>
            <p:ph type="title"/>
          </p:nvPr>
        </p:nvSpPr>
        <p:spPr>
          <a:xfrm>
            <a:off x="2110787" y="632422"/>
            <a:ext cx="8911687" cy="1280890"/>
          </a:xfrm>
        </p:spPr>
        <p:txBody>
          <a:bodyPr/>
          <a:lstStyle/>
          <a:p>
            <a:r>
              <a:rPr lang="tr-TR" dirty="0"/>
              <a:t>High level architecture of our software</a:t>
            </a:r>
            <a:endParaRPr lang="en-GB" dirty="0"/>
          </a:p>
        </p:txBody>
      </p:sp>
      <p:sp>
        <p:nvSpPr>
          <p:cNvPr id="3" name="İçerik Yer Tutucusu 2">
            <a:extLst>
              <a:ext uri="{FF2B5EF4-FFF2-40B4-BE49-F238E27FC236}">
                <a16:creationId xmlns:a16="http://schemas.microsoft.com/office/drawing/2014/main" id="{ABCC88A9-5347-48AE-8882-215377F41049}"/>
              </a:ext>
            </a:extLst>
          </p:cNvPr>
          <p:cNvSpPr>
            <a:spLocks noGrp="1"/>
          </p:cNvSpPr>
          <p:nvPr>
            <p:ph idx="1"/>
          </p:nvPr>
        </p:nvSpPr>
        <p:spPr>
          <a:xfrm>
            <a:off x="1169526" y="1895475"/>
            <a:ext cx="10515600" cy="4962525"/>
          </a:xfrm>
        </p:spPr>
        <p:txBody>
          <a:bodyPr>
            <a:normAutofit/>
          </a:bodyPr>
          <a:lstStyle/>
          <a:p>
            <a:pPr marL="0" indent="0">
              <a:buNone/>
            </a:pPr>
            <a:r>
              <a:rPr lang="tr-TR" sz="2400" b="1" dirty="0">
                <a:latin typeface="Times New Roman" panose="02020603050405020304" pitchFamily="18" charset="0"/>
                <a:cs typeface="Times New Roman" panose="02020603050405020304" pitchFamily="18" charset="0"/>
              </a:rPr>
              <a:t>Model-View Controller Architectural Pattern (MVC)</a:t>
            </a:r>
          </a:p>
          <a:p>
            <a:pPr marL="0" indent="0" algn="just">
              <a:buNone/>
            </a:pPr>
            <a:r>
              <a:rPr lang="en-US" sz="2400" dirty="0">
                <a:latin typeface="Times New Roman" panose="02020603050405020304" pitchFamily="18" charset="0"/>
                <a:cs typeface="Times New Roman" panose="02020603050405020304" pitchFamily="18" charset="0"/>
              </a:rPr>
              <a:t>MVC is widely used to develop model </a:t>
            </a:r>
            <a:r>
              <a:rPr lang="tr-TR" sz="2400" dirty="0">
                <a:latin typeface="Times New Roman" panose="02020603050405020304" pitchFamily="18" charset="0"/>
                <a:cs typeface="Times New Roman" panose="02020603050405020304" pitchFamily="18" charset="0"/>
              </a:rPr>
              <a:t>user interfaces</a:t>
            </a:r>
            <a:r>
              <a:rPr lang="en-US" sz="2400" dirty="0">
                <a:latin typeface="Times New Roman" panose="02020603050405020304" pitchFamily="18" charset="0"/>
                <a:cs typeface="Times New Roman" panose="02020603050405020304" pitchFamily="18" charset="0"/>
              </a:rPr>
              <a:t>. Since we also design a web</a:t>
            </a:r>
            <a:r>
              <a:rPr lang="tr-TR" sz="2400" dirty="0">
                <a:latin typeface="Times New Roman" panose="02020603050405020304" pitchFamily="18" charset="0"/>
                <a:cs typeface="Times New Roman" panose="02020603050405020304" pitchFamily="18" charset="0"/>
              </a:rPr>
              <a:t> project</a:t>
            </a:r>
            <a:r>
              <a:rPr lang="en-US" sz="2400" dirty="0">
                <a:latin typeface="Times New Roman" panose="02020603050405020304" pitchFamily="18" charset="0"/>
                <a:cs typeface="Times New Roman" panose="02020603050405020304" pitchFamily="18" charset="0"/>
              </a:rPr>
              <a:t>, the MVC model provides us with a structure suitable for our system. </a:t>
            </a:r>
            <a:r>
              <a:rPr lang="tr-TR" sz="2400" dirty="0">
                <a:latin typeface="Times New Roman" panose="02020603050405020304" pitchFamily="18" charset="0"/>
                <a:cs typeface="Times New Roman" panose="02020603050405020304" pitchFamily="18" charset="0"/>
              </a:rPr>
              <a:t>We can define components of MVC in detail:</a:t>
            </a:r>
          </a:p>
          <a:p>
            <a:pPr marL="0" indent="0">
              <a:buNone/>
            </a:pPr>
            <a:endParaRPr lang="tr-TR" sz="2400" dirty="0">
              <a:latin typeface="Times New Roman" panose="02020603050405020304" pitchFamily="18" charset="0"/>
              <a:cs typeface="Times New Roman" panose="02020603050405020304" pitchFamily="18" charset="0"/>
            </a:endParaRPr>
          </a:p>
          <a:p>
            <a:pPr marL="0" indent="0" algn="just">
              <a:buNone/>
            </a:pPr>
            <a:r>
              <a:rPr lang="tr-TR" sz="2400" b="1" dirty="0">
                <a:latin typeface="Times New Roman" panose="02020603050405020304" pitchFamily="18" charset="0"/>
                <a:cs typeface="Times New Roman" panose="02020603050405020304" pitchFamily="18" charset="0"/>
              </a:rPr>
              <a:t>Model:</a:t>
            </a:r>
            <a:r>
              <a:rPr lang="tr-TR" sz="2400" dirty="0">
                <a:latin typeface="Times New Roman" panose="02020603050405020304" pitchFamily="18" charset="0"/>
                <a:cs typeface="Times New Roman" panose="02020603050405020304" pitchFamily="18" charset="0"/>
              </a:rPr>
              <a:t> The model can consist of multiple layers </a:t>
            </a:r>
            <a:r>
              <a:rPr lang="tr-TR" sz="2400" dirty="0" err="1">
                <a:latin typeface="Times New Roman" panose="02020603050405020304" pitchFamily="18" charset="0"/>
                <a:cs typeface="Times New Roman" panose="02020603050405020304" pitchFamily="18" charset="0"/>
              </a:rPr>
              <a:t>by</a:t>
            </a:r>
            <a:r>
              <a:rPr lang="tr-TR" sz="2400" dirty="0">
                <a:latin typeface="Times New Roman" panose="02020603050405020304" pitchFamily="18" charset="0"/>
                <a:cs typeface="Times New Roman" panose="02020603050405020304" pitchFamily="18" charset="0"/>
              </a:rPr>
              <a:t> the preferences of the project members. Division into multiple parts is useful in the management of the Project. In the Patient Management system, we created different modules such as component and view to manage the system and associated data.</a:t>
            </a:r>
          </a:p>
          <a:p>
            <a:pPr marL="0" indent="0">
              <a:buNone/>
            </a:pPr>
            <a:endParaRPr lang="tr-TR" dirty="0"/>
          </a:p>
        </p:txBody>
      </p:sp>
    </p:spTree>
    <p:extLst>
      <p:ext uri="{BB962C8B-B14F-4D97-AF65-F5344CB8AC3E}">
        <p14:creationId xmlns:p14="http://schemas.microsoft.com/office/powerpoint/2010/main" val="16406287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7DA1BF4-1094-4FAA-8EDF-CEC87A970EE7}"/>
              </a:ext>
            </a:extLst>
          </p:cNvPr>
          <p:cNvSpPr>
            <a:spLocks noGrp="1"/>
          </p:cNvSpPr>
          <p:nvPr>
            <p:ph idx="1"/>
          </p:nvPr>
        </p:nvSpPr>
        <p:spPr>
          <a:xfrm>
            <a:off x="979517" y="1451552"/>
            <a:ext cx="10515600" cy="4351338"/>
          </a:xfrm>
        </p:spPr>
        <p:txBody>
          <a:bodyPr>
            <a:normAutofit fontScale="92500" lnSpcReduction="10000"/>
          </a:bodyPr>
          <a:lstStyle/>
          <a:p>
            <a:pPr marL="0" indent="0" algn="just">
              <a:buNone/>
            </a:pPr>
            <a:r>
              <a:rPr lang="tr-TR" sz="2400" b="1" dirty="0"/>
              <a:t>View: </a:t>
            </a:r>
            <a:r>
              <a:rPr lang="tr-TR" sz="2400" dirty="0"/>
              <a:t>This is the part we created our interfaces that is going to be presented to the user. We include HTML files and other required files that is about JavaScript, CSS, etc. In our project, we divided parts of the project into components (foldering). By making this, we keep our code understandable, readable and organized.</a:t>
            </a:r>
          </a:p>
          <a:p>
            <a:pPr marL="0" indent="0" algn="just">
              <a:buNone/>
            </a:pPr>
            <a:endParaRPr lang="tr-TR" sz="2400" dirty="0"/>
          </a:p>
          <a:p>
            <a:pPr marL="0" indent="0">
              <a:buNone/>
            </a:pPr>
            <a:r>
              <a:rPr lang="tr-TR" sz="2400" dirty="0"/>
              <a:t> </a:t>
            </a:r>
          </a:p>
          <a:p>
            <a:pPr marL="0" indent="0">
              <a:buNone/>
            </a:pPr>
            <a:r>
              <a:rPr lang="tr-TR" sz="2400" b="1" dirty="0"/>
              <a:t>Controller: </a:t>
            </a:r>
            <a:r>
              <a:rPr lang="tr-TR" sz="2400" dirty="0"/>
              <a:t>It evaluates requests of the user and specifies which operation is going to be done and view that returns to the user.  For instance, when our patient log-in the system to make an appointment (request), controller assesses the request of the patients and enables them the interface of appointment page (response).</a:t>
            </a:r>
            <a:endParaRPr lang="en-GB" sz="2400" dirty="0"/>
          </a:p>
          <a:p>
            <a:pPr marL="0" indent="0">
              <a:buNone/>
            </a:pPr>
            <a:endParaRPr lang="tr-TR" sz="2400" dirty="0"/>
          </a:p>
          <a:p>
            <a:pPr marL="0" indent="0">
              <a:buNone/>
            </a:pPr>
            <a:endParaRPr lang="tr-TR" sz="2400" dirty="0"/>
          </a:p>
          <a:p>
            <a:endParaRPr lang="en-US" dirty="0"/>
          </a:p>
        </p:txBody>
      </p:sp>
    </p:spTree>
    <p:extLst>
      <p:ext uri="{BB962C8B-B14F-4D97-AF65-F5344CB8AC3E}">
        <p14:creationId xmlns:p14="http://schemas.microsoft.com/office/powerpoint/2010/main" val="25648666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17D8157-A7A1-4BB2-8C5C-950559AC490C}"/>
              </a:ext>
            </a:extLst>
          </p:cNvPr>
          <p:cNvSpPr>
            <a:spLocks noGrp="1"/>
          </p:cNvSpPr>
          <p:nvPr>
            <p:ph type="title"/>
          </p:nvPr>
        </p:nvSpPr>
        <p:spPr/>
        <p:txBody>
          <a:bodyPr/>
          <a:lstStyle/>
          <a:p>
            <a:r>
              <a:rPr lang="tr-TR" dirty="0"/>
              <a:t>Why we decided MVC</a:t>
            </a:r>
            <a:endParaRPr lang="en-GB" dirty="0"/>
          </a:p>
        </p:txBody>
      </p:sp>
      <p:sp>
        <p:nvSpPr>
          <p:cNvPr id="3" name="İçerik Yer Tutucusu 2">
            <a:extLst>
              <a:ext uri="{FF2B5EF4-FFF2-40B4-BE49-F238E27FC236}">
                <a16:creationId xmlns:a16="http://schemas.microsoft.com/office/drawing/2014/main" id="{F52D3D67-59F2-4DA0-A7D3-188EDA1852ED}"/>
              </a:ext>
            </a:extLst>
          </p:cNvPr>
          <p:cNvSpPr>
            <a:spLocks noGrp="1"/>
          </p:cNvSpPr>
          <p:nvPr>
            <p:ph idx="1"/>
          </p:nvPr>
        </p:nvSpPr>
        <p:spPr>
          <a:xfrm>
            <a:off x="1172095" y="1540189"/>
            <a:ext cx="9093920" cy="4968676"/>
          </a:xfrm>
        </p:spPr>
        <p:txBody>
          <a:bodyPr>
            <a:noAutofit/>
          </a:bodyPr>
          <a:lstStyle/>
          <a:p>
            <a:pPr algn="just"/>
            <a:r>
              <a:rPr lang="tr-TR" sz="2400" dirty="0">
                <a:latin typeface="Times New Roman" panose="02020603050405020304" pitchFamily="18" charset="0"/>
                <a:cs typeface="Times New Roman" panose="02020603050405020304" pitchFamily="18" charset="0"/>
              </a:rPr>
              <a:t>Compatible with web - development projects.</a:t>
            </a:r>
          </a:p>
          <a:p>
            <a:pPr algn="just"/>
            <a:endParaRPr lang="tr-TR" sz="2400" dirty="0">
              <a:latin typeface="Times New Roman" panose="02020603050405020304" pitchFamily="18" charset="0"/>
              <a:cs typeface="Times New Roman" panose="02020603050405020304" pitchFamily="18" charset="0"/>
            </a:endParaRPr>
          </a:p>
          <a:p>
            <a:pPr algn="just"/>
            <a:r>
              <a:rPr lang="tr-TR" sz="2400" dirty="0">
                <a:latin typeface="Times New Roman" panose="02020603050405020304" pitchFamily="18" charset="0"/>
                <a:cs typeface="Times New Roman" panose="02020603050405020304" pitchFamily="18" charset="0"/>
              </a:rPr>
              <a:t>Easy to change </a:t>
            </a:r>
            <a:r>
              <a:rPr lang="tr-TR" sz="2400" dirty="0" err="1">
                <a:latin typeface="Times New Roman" panose="02020603050405020304" pitchFamily="18" charset="0"/>
                <a:cs typeface="Times New Roman" panose="02020603050405020304" pitchFamily="18" charset="0"/>
              </a:rPr>
              <a:t>while</a:t>
            </a:r>
            <a:r>
              <a:rPr lang="tr-TR" sz="2400" dirty="0">
                <a:latin typeface="Times New Roman" panose="02020603050405020304" pitchFamily="18" charset="0"/>
                <a:cs typeface="Times New Roman" panose="02020603050405020304" pitchFamily="18" charset="0"/>
              </a:rPr>
              <a:t> focusing on specific part of the project. Modification in the project does not require dependency at all.</a:t>
            </a:r>
          </a:p>
          <a:p>
            <a:pPr algn="just"/>
            <a:endParaRPr lang="tr-TR" sz="2400" dirty="0">
              <a:latin typeface="Times New Roman" panose="02020603050405020304" pitchFamily="18" charset="0"/>
              <a:cs typeface="Times New Roman" panose="02020603050405020304" pitchFamily="18" charset="0"/>
            </a:endParaRPr>
          </a:p>
          <a:p>
            <a:pPr algn="just"/>
            <a:r>
              <a:rPr lang="tr-TR" sz="2400" dirty="0">
                <a:latin typeface="Times New Roman" panose="02020603050405020304" pitchFamily="18" charset="0"/>
                <a:cs typeface="Times New Roman" panose="02020603050405020304" pitchFamily="18" charset="0"/>
              </a:rPr>
              <a:t>Useful since we try to create a small web page that consist of interface.</a:t>
            </a:r>
          </a:p>
          <a:p>
            <a:pPr algn="just"/>
            <a:endParaRPr lang="tr-TR" sz="2400" dirty="0">
              <a:latin typeface="Times New Roman" panose="02020603050405020304" pitchFamily="18" charset="0"/>
              <a:cs typeface="Times New Roman" panose="02020603050405020304" pitchFamily="18" charset="0"/>
            </a:endParaRPr>
          </a:p>
          <a:p>
            <a:pPr algn="just"/>
            <a:r>
              <a:rPr lang="tr-TR" sz="2400" dirty="0">
                <a:latin typeface="Times New Roman" panose="02020603050405020304" pitchFamily="18" charset="0"/>
                <a:cs typeface="Times New Roman" panose="02020603050405020304" pitchFamily="18" charset="0"/>
              </a:rPr>
              <a:t>A compatible architecture pattern which enables multiple project members to cooperate easily.</a:t>
            </a:r>
          </a:p>
        </p:txBody>
      </p:sp>
    </p:spTree>
    <p:extLst>
      <p:ext uri="{BB962C8B-B14F-4D97-AF65-F5344CB8AC3E}">
        <p14:creationId xmlns:p14="http://schemas.microsoft.com/office/powerpoint/2010/main" val="9658353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5" name="Rectangle 15">
            <a:extLst>
              <a:ext uri="{FF2B5EF4-FFF2-40B4-BE49-F238E27FC236}">
                <a16:creationId xmlns:a16="http://schemas.microsoft.com/office/drawing/2014/main" id="{3F4C104D-5F30-4811-9376-566B26E47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15A3405E-073D-4BF5-8775-A9E2FD6AA3DE}"/>
              </a:ext>
            </a:extLst>
          </p:cNvPr>
          <p:cNvSpPr>
            <a:spLocks noGrp="1"/>
          </p:cNvSpPr>
          <p:nvPr>
            <p:ph type="title"/>
          </p:nvPr>
        </p:nvSpPr>
        <p:spPr>
          <a:xfrm>
            <a:off x="649224" y="645106"/>
            <a:ext cx="6768613" cy="1259894"/>
          </a:xfrm>
        </p:spPr>
        <p:txBody>
          <a:bodyPr>
            <a:normAutofit/>
          </a:bodyPr>
          <a:lstStyle/>
          <a:p>
            <a:pPr>
              <a:lnSpc>
                <a:spcPct val="90000"/>
              </a:lnSpc>
            </a:pPr>
            <a:r>
              <a:rPr lang="tr-TR" sz="3100" dirty="0"/>
              <a:t>Architectural view of the project</a:t>
            </a:r>
            <a:endParaRPr lang="en-GB" sz="3100" dirty="0"/>
          </a:p>
        </p:txBody>
      </p:sp>
      <p:sp>
        <p:nvSpPr>
          <p:cNvPr id="18" name="Rectangle 17">
            <a:extLst>
              <a:ext uri="{FF2B5EF4-FFF2-40B4-BE49-F238E27FC236}">
                <a16:creationId xmlns:a16="http://schemas.microsoft.com/office/drawing/2014/main" id="{0815E34B-5D02-4E01-A936-E8E1C0AB6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3" name="İçerik Yer Tutucusu 2">
            <a:extLst>
              <a:ext uri="{FF2B5EF4-FFF2-40B4-BE49-F238E27FC236}">
                <a16:creationId xmlns:a16="http://schemas.microsoft.com/office/drawing/2014/main" id="{FE6AC014-FF98-4838-8B8D-773B82CE5449}"/>
              </a:ext>
            </a:extLst>
          </p:cNvPr>
          <p:cNvSpPr>
            <a:spLocks noGrp="1"/>
          </p:cNvSpPr>
          <p:nvPr>
            <p:ph idx="1"/>
          </p:nvPr>
        </p:nvSpPr>
        <p:spPr>
          <a:xfrm>
            <a:off x="649224" y="1546606"/>
            <a:ext cx="3650278" cy="3759253"/>
          </a:xfrm>
        </p:spPr>
        <p:txBody>
          <a:bodyPr>
            <a:normAutofit/>
          </a:bodyPr>
          <a:lstStyle/>
          <a:p>
            <a:r>
              <a:rPr lang="tr-TR" b="1" dirty="0">
                <a:latin typeface="Times New Roman" panose="02020603050405020304" pitchFamily="18" charset="0"/>
                <a:ea typeface="Tahoma" panose="020B0604030504040204" pitchFamily="34" charset="0"/>
                <a:cs typeface="Times New Roman" panose="02020603050405020304" pitchFamily="18" charset="0"/>
              </a:rPr>
              <a:t>Logical view: </a:t>
            </a:r>
            <a:r>
              <a:rPr lang="en-US" b="0" i="0" dirty="0">
                <a:effectLst/>
                <a:latin typeface="Times New Roman" panose="02020603050405020304" pitchFamily="18" charset="0"/>
                <a:ea typeface="Tahoma" panose="020B0604030504040204" pitchFamily="34" charset="0"/>
                <a:cs typeface="Times New Roman" panose="02020603050405020304" pitchFamily="18" charset="0"/>
              </a:rPr>
              <a:t>key abstractions in the system as objects or object classes</a:t>
            </a:r>
            <a:r>
              <a:rPr lang="tr-TR" b="0" i="0" dirty="0">
                <a:effectLst/>
                <a:latin typeface="Times New Roman" panose="02020603050405020304" pitchFamily="18" charset="0"/>
                <a:ea typeface="Tahoma" panose="020B0604030504040204" pitchFamily="34" charset="0"/>
                <a:cs typeface="Times New Roman" panose="02020603050405020304" pitchFamily="18" charset="0"/>
              </a:rPr>
              <a:t>.</a:t>
            </a:r>
            <a:endParaRPr lang="tr-TR" dirty="0">
              <a:latin typeface="Times New Roman" panose="02020603050405020304" pitchFamily="18" charset="0"/>
              <a:ea typeface="Tahoma" panose="020B0604030504040204" pitchFamily="34" charset="0"/>
              <a:cs typeface="Times New Roman" panose="02020603050405020304" pitchFamily="18" charset="0"/>
            </a:endParaRPr>
          </a:p>
          <a:p>
            <a:pPr marL="0" indent="0">
              <a:buNone/>
            </a:pPr>
            <a:endParaRPr lang="tr-TR" dirty="0"/>
          </a:p>
          <a:p>
            <a:pPr marL="0" indent="0">
              <a:buNone/>
            </a:pPr>
            <a:endParaRPr lang="tr-TR" dirty="0"/>
          </a:p>
        </p:txBody>
      </p:sp>
      <p:pic>
        <p:nvPicPr>
          <p:cNvPr id="4" name="Picture 2">
            <a:extLst>
              <a:ext uri="{FF2B5EF4-FFF2-40B4-BE49-F238E27FC236}">
                <a16:creationId xmlns:a16="http://schemas.microsoft.com/office/drawing/2014/main" id="{178E9273-281C-4278-A2F4-08CB1D81AC8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22847" y="2550892"/>
            <a:ext cx="10734216" cy="3864318"/>
          </a:xfrm>
          <a:prstGeom prst="rect">
            <a:avLst/>
          </a:prstGeom>
          <a:noFill/>
          <a:extLst>
            <a:ext uri="{909E8E84-426E-40DD-AFC4-6F175D3DCCD1}">
              <a14:hiddenFill xmlns:a14="http://schemas.microsoft.com/office/drawing/2010/main">
                <a:solidFill>
                  <a:srgbClr val="FFFFFF"/>
                </a:solidFill>
              </a14:hiddenFill>
            </a:ext>
          </a:extLst>
        </p:spPr>
      </p:pic>
      <p:sp>
        <p:nvSpPr>
          <p:cNvPr id="17" name="Freeform 11">
            <a:extLst>
              <a:ext uri="{FF2B5EF4-FFF2-40B4-BE49-F238E27FC236}">
                <a16:creationId xmlns:a16="http://schemas.microsoft.com/office/drawing/2014/main" id="{7DE3414B-B032-4710-A468-D3285E38C5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090588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64B407E-AE05-4F70-832A-A1201FEE6696}"/>
              </a:ext>
            </a:extLst>
          </p:cNvPr>
          <p:cNvSpPr>
            <a:spLocks noGrp="1"/>
          </p:cNvSpPr>
          <p:nvPr>
            <p:ph type="title"/>
          </p:nvPr>
        </p:nvSpPr>
        <p:spPr>
          <a:xfrm>
            <a:off x="1561407" y="500062"/>
            <a:ext cx="10515600" cy="1325563"/>
          </a:xfrm>
        </p:spPr>
        <p:txBody>
          <a:bodyPr/>
          <a:lstStyle/>
          <a:p>
            <a:r>
              <a:rPr lang="tr-TR" dirty="0"/>
              <a:t>Low level architectural decisons</a:t>
            </a:r>
          </a:p>
        </p:txBody>
      </p:sp>
      <p:sp>
        <p:nvSpPr>
          <p:cNvPr id="3" name="İçerik Yer Tutucusu 2">
            <a:extLst>
              <a:ext uri="{FF2B5EF4-FFF2-40B4-BE49-F238E27FC236}">
                <a16:creationId xmlns:a16="http://schemas.microsoft.com/office/drawing/2014/main" id="{0EF81EEB-72C8-4AD9-B871-39B34BBAD56B}"/>
              </a:ext>
            </a:extLst>
          </p:cNvPr>
          <p:cNvSpPr>
            <a:spLocks noGrp="1"/>
          </p:cNvSpPr>
          <p:nvPr>
            <p:ph idx="1"/>
          </p:nvPr>
        </p:nvSpPr>
        <p:spPr>
          <a:xfrm>
            <a:off x="704850" y="1825625"/>
            <a:ext cx="10648950" cy="4351338"/>
          </a:xfrm>
        </p:spPr>
        <p:txBody>
          <a:bodyPr>
            <a:normAutofit/>
          </a:bodyPr>
          <a:lstStyle/>
          <a:p>
            <a:pPr marL="0" indent="0">
              <a:buNone/>
            </a:pPr>
            <a:r>
              <a:rPr lang="tr-TR" dirty="0">
                <a:latin typeface="Times New Roman" panose="02020603050405020304" pitchFamily="18" charset="0"/>
                <a:cs typeface="Times New Roman" panose="02020603050405020304" pitchFamily="18" charset="0"/>
              </a:rPr>
              <a:t>  Software Design Patterns we used,</a:t>
            </a:r>
          </a:p>
          <a:p>
            <a:pPr marL="0" indent="0">
              <a:buNone/>
            </a:pPr>
            <a:endParaRPr lang="tr-TR" dirty="0"/>
          </a:p>
          <a:p>
            <a:pPr algn="just"/>
            <a:r>
              <a:rPr lang="en-GB" sz="2400" b="1" u="sng" dirty="0">
                <a:latin typeface="Times New Roman" panose="02020603050405020304" pitchFamily="18" charset="0"/>
                <a:cs typeface="Times New Roman" panose="02020603050405020304" pitchFamily="18" charset="0"/>
              </a:rPr>
              <a:t>Factory Method</a:t>
            </a:r>
            <a:r>
              <a:rPr lang="en-GB" sz="2400" dirty="0">
                <a:latin typeface="Times New Roman" panose="02020603050405020304" pitchFamily="18" charset="0"/>
                <a:cs typeface="Times New Roman" panose="02020603050405020304" pitchFamily="18" charset="0"/>
              </a:rPr>
              <a:t>: creational design pattern that allows different components to create objects for providing an interface. For example, in our project, we have views and components that can divide into sub-parts. For instance, in components, we hold patient list and illnesses that creates objects to contribute main component. Similarly, in the view, we have appointment, home and login </a:t>
            </a:r>
            <a:r>
              <a:rPr lang="tr-TR" sz="2400" dirty="0">
                <a:latin typeface="Times New Roman" panose="02020603050405020304" pitchFamily="18" charset="0"/>
                <a:cs typeface="Times New Roman" panose="02020603050405020304" pitchFamily="18" charset="0"/>
              </a:rPr>
              <a:t>and FAQ </a:t>
            </a:r>
            <a:r>
              <a:rPr lang="en-GB" sz="2400" dirty="0">
                <a:latin typeface="Times New Roman" panose="02020603050405020304" pitchFamily="18" charset="0"/>
                <a:cs typeface="Times New Roman" panose="02020603050405020304" pitchFamily="18" charset="0"/>
              </a:rPr>
              <a:t>parts that are  different parts that benefits the overall system. Component and view are dependent together and, by cooperating together, they occur just as a factory.</a:t>
            </a:r>
          </a:p>
          <a:p>
            <a:pPr marL="0" indent="0" algn="just">
              <a:buNone/>
            </a:pPr>
            <a:endParaRPr lang="tr-TR" dirty="0"/>
          </a:p>
          <a:p>
            <a:pPr marL="0" indent="0">
              <a:buNone/>
            </a:pPr>
            <a:endParaRPr lang="tr-TR" dirty="0"/>
          </a:p>
        </p:txBody>
      </p:sp>
    </p:spTree>
    <p:extLst>
      <p:ext uri="{BB962C8B-B14F-4D97-AF65-F5344CB8AC3E}">
        <p14:creationId xmlns:p14="http://schemas.microsoft.com/office/powerpoint/2010/main" val="5811973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68C74F2-AFF8-4CC0-B1A1-8D0248567200}"/>
              </a:ext>
            </a:extLst>
          </p:cNvPr>
          <p:cNvSpPr>
            <a:spLocks noGrp="1"/>
          </p:cNvSpPr>
          <p:nvPr>
            <p:ph type="title"/>
          </p:nvPr>
        </p:nvSpPr>
        <p:spPr>
          <a:xfrm>
            <a:off x="1676400" y="500466"/>
            <a:ext cx="10515600" cy="1325563"/>
          </a:xfrm>
        </p:spPr>
        <p:txBody>
          <a:bodyPr/>
          <a:lstStyle/>
          <a:p>
            <a:r>
              <a:rPr lang="tr-TR" dirty="0"/>
              <a:t>Low level architectural decisons</a:t>
            </a:r>
          </a:p>
        </p:txBody>
      </p:sp>
      <p:sp>
        <p:nvSpPr>
          <p:cNvPr id="3" name="İçerik Yer Tutucusu 2">
            <a:extLst>
              <a:ext uri="{FF2B5EF4-FFF2-40B4-BE49-F238E27FC236}">
                <a16:creationId xmlns:a16="http://schemas.microsoft.com/office/drawing/2014/main" id="{BE6266F8-6BC7-476D-B482-414501711AB1}"/>
              </a:ext>
            </a:extLst>
          </p:cNvPr>
          <p:cNvSpPr>
            <a:spLocks noGrp="1"/>
          </p:cNvSpPr>
          <p:nvPr>
            <p:ph idx="1"/>
          </p:nvPr>
        </p:nvSpPr>
        <p:spPr>
          <a:xfrm>
            <a:off x="993168" y="1826029"/>
            <a:ext cx="10727778" cy="4051070"/>
          </a:xfrm>
        </p:spPr>
        <p:txBody>
          <a:bodyPr>
            <a:normAutofit/>
          </a:bodyPr>
          <a:lstStyle/>
          <a:p>
            <a:pPr marL="0" indent="0">
              <a:buNone/>
            </a:pPr>
            <a:r>
              <a:rPr lang="tr-TR" sz="2200" dirty="0"/>
              <a:t>  </a:t>
            </a:r>
            <a:r>
              <a:rPr lang="tr-TR" sz="2200" dirty="0">
                <a:latin typeface="Times New Roman" panose="02020603050405020304" pitchFamily="18" charset="0"/>
                <a:cs typeface="Times New Roman" panose="02020603050405020304" pitchFamily="18" charset="0"/>
              </a:rPr>
              <a:t>Software Design Patterns we used;</a:t>
            </a:r>
          </a:p>
          <a:p>
            <a:pPr marL="0" indent="0">
              <a:buNone/>
            </a:pPr>
            <a:endParaRPr lang="tr-TR" dirty="0">
              <a:latin typeface="Times New Roman" panose="02020603050405020304" pitchFamily="18" charset="0"/>
              <a:cs typeface="Times New Roman" panose="02020603050405020304" pitchFamily="18" charset="0"/>
            </a:endParaRPr>
          </a:p>
          <a:p>
            <a:pPr algn="just"/>
            <a:r>
              <a:rPr lang="en-GB" sz="2600" b="1" u="sng" dirty="0">
                <a:latin typeface="Times New Roman" panose="02020603050405020304" pitchFamily="18" charset="0"/>
                <a:cs typeface="Times New Roman" panose="02020603050405020304" pitchFamily="18" charset="0"/>
              </a:rPr>
              <a:t>Adapter: </a:t>
            </a:r>
            <a:r>
              <a:rPr lang="en-GB" sz="2600" dirty="0">
                <a:latin typeface="Times New Roman" panose="02020603050405020304" pitchFamily="18" charset="0"/>
                <a:cs typeface="Times New Roman" panose="02020603050405020304" pitchFamily="18" charset="0"/>
              </a:rPr>
              <a:t>structural design pattern that enables objects to allow two different (not compatible among them) interfaces to work together. In our project, when we make an appointment in the system, we save this appointment such as patient data to our database. However, we can not apply this patient object in SQL and in the JavaScript files similarly. Therefore, we used adapter pattern that includes JSON to implement our patient objects for SQL operations in the development file</a:t>
            </a:r>
            <a:r>
              <a:rPr lang="tr-TR" sz="2600" dirty="0">
                <a:latin typeface="Times New Roman" panose="02020603050405020304" pitchFamily="18" charset="0"/>
                <a:cs typeface="Times New Roman" panose="02020603050405020304" pitchFamily="18" charset="0"/>
              </a:rPr>
              <a:t>.</a:t>
            </a:r>
            <a:endParaRPr lang="en-GB"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653477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EB49B85-0A8E-4A87-ADCA-8E16CBBFDD68}"/>
              </a:ext>
            </a:extLst>
          </p:cNvPr>
          <p:cNvSpPr>
            <a:spLocks noGrp="1"/>
          </p:cNvSpPr>
          <p:nvPr>
            <p:ph type="title"/>
          </p:nvPr>
        </p:nvSpPr>
        <p:spPr>
          <a:xfrm>
            <a:off x="2043545" y="439939"/>
            <a:ext cx="10515600" cy="1325563"/>
          </a:xfrm>
        </p:spPr>
        <p:txBody>
          <a:bodyPr/>
          <a:lstStyle/>
          <a:p>
            <a:r>
              <a:rPr lang="tr-TR" dirty="0"/>
              <a:t>Other details</a:t>
            </a:r>
            <a:endParaRPr lang="en-GB" dirty="0"/>
          </a:p>
        </p:txBody>
      </p:sp>
      <p:sp>
        <p:nvSpPr>
          <p:cNvPr id="3" name="İçerik Yer Tutucusu 2">
            <a:extLst>
              <a:ext uri="{FF2B5EF4-FFF2-40B4-BE49-F238E27FC236}">
                <a16:creationId xmlns:a16="http://schemas.microsoft.com/office/drawing/2014/main" id="{D42EB599-C181-4738-9B05-4C78062999AA}"/>
              </a:ext>
            </a:extLst>
          </p:cNvPr>
          <p:cNvSpPr>
            <a:spLocks noGrp="1"/>
          </p:cNvSpPr>
          <p:nvPr>
            <p:ph idx="1"/>
          </p:nvPr>
        </p:nvSpPr>
        <p:spPr>
          <a:xfrm>
            <a:off x="1080655" y="1540188"/>
            <a:ext cx="9067800" cy="4536415"/>
          </a:xfrm>
        </p:spPr>
        <p:txBody>
          <a:bodyPr>
            <a:normAutofit/>
          </a:bodyPr>
          <a:lstStyle/>
          <a:p>
            <a:pPr algn="just"/>
            <a:r>
              <a:rPr lang="tr-TR" sz="2400" dirty="0">
                <a:latin typeface="Times New Roman" panose="02020603050405020304" pitchFamily="18" charset="0"/>
                <a:cs typeface="Times New Roman" panose="02020603050405020304" pitchFamily="18" charset="0"/>
              </a:rPr>
              <a:t>In the project, we used Visual Studio Code as an integrated development environment that enables to use various programming languages at the same software.</a:t>
            </a:r>
          </a:p>
          <a:p>
            <a:pPr algn="just"/>
            <a:endParaRPr lang="tr-TR" sz="2400" dirty="0">
              <a:latin typeface="Times New Roman" panose="02020603050405020304" pitchFamily="18" charset="0"/>
              <a:cs typeface="Times New Roman" panose="02020603050405020304" pitchFamily="18" charset="0"/>
            </a:endParaRPr>
          </a:p>
          <a:p>
            <a:pPr algn="just"/>
            <a:r>
              <a:rPr lang="tr-TR" sz="2400" dirty="0">
                <a:latin typeface="Times New Roman" panose="02020603050405020304" pitchFamily="18" charset="0"/>
                <a:cs typeface="Times New Roman" panose="02020603050405020304" pitchFamily="18" charset="0"/>
              </a:rPr>
              <a:t>At first, it was planned to use React.js. After that, we decided to use Vue.js which is the framework of JavaScript. Similarly, we planned to create a database to hold appointmant data of patients at the beginning. However, it is required to focus on the fronted development of the project, we concantrated on appearance of interface and other </a:t>
            </a:r>
            <a:r>
              <a:rPr lang="tr-TR" sz="2400" dirty="0" err="1">
                <a:latin typeface="Times New Roman" panose="02020603050405020304" pitchFamily="18" charset="0"/>
                <a:cs typeface="Times New Roman" panose="02020603050405020304" pitchFamily="18" charset="0"/>
              </a:rPr>
              <a:t>requirements</a:t>
            </a:r>
            <a:r>
              <a:rPr lang="tr-TR" sz="2400" dirty="0">
                <a:latin typeface="Times New Roman" panose="02020603050405020304" pitchFamily="18" charset="0"/>
                <a:cs typeface="Times New Roman" panose="02020603050405020304" pitchFamily="18" charset="0"/>
              </a:rPr>
              <a:t> of the project.</a:t>
            </a:r>
          </a:p>
          <a:p>
            <a:pPr marL="0" indent="0">
              <a:buNone/>
            </a:pPr>
            <a:endParaRPr lang="tr-TR" dirty="0"/>
          </a:p>
          <a:p>
            <a:pPr marL="0" indent="0">
              <a:buNone/>
            </a:pPr>
            <a:endParaRPr lang="en-GB" dirty="0"/>
          </a:p>
        </p:txBody>
      </p:sp>
    </p:spTree>
    <p:extLst>
      <p:ext uri="{BB962C8B-B14F-4D97-AF65-F5344CB8AC3E}">
        <p14:creationId xmlns:p14="http://schemas.microsoft.com/office/powerpoint/2010/main" val="2761161268"/>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TM02892315[[fn=Wisp]]</Template>
  <TotalTime>472</TotalTime>
  <Words>1162</Words>
  <Application>Microsoft Office PowerPoint</Application>
  <PresentationFormat>Widescreen</PresentationFormat>
  <Paragraphs>66</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Century Gothic</vt:lpstr>
      <vt:lpstr>Times New Roman</vt:lpstr>
      <vt:lpstr>Wingdings 3</vt:lpstr>
      <vt:lpstr>Wisp</vt:lpstr>
      <vt:lpstr>CMPE 313 Software Engineering Project</vt:lpstr>
      <vt:lpstr>What are we aiming at with this Project?</vt:lpstr>
      <vt:lpstr>High level architecture of our software</vt:lpstr>
      <vt:lpstr>PowerPoint Presentation</vt:lpstr>
      <vt:lpstr>Why we decided MVC</vt:lpstr>
      <vt:lpstr>Architectural view of the project</vt:lpstr>
      <vt:lpstr>Low level architectural decisons</vt:lpstr>
      <vt:lpstr>Low level architectural decisons</vt:lpstr>
      <vt:lpstr>Other details</vt:lpstr>
      <vt:lpstr>Specific programming technologies we used/planned to use</vt:lpstr>
      <vt:lpstr>Functional Requirements</vt:lpstr>
      <vt:lpstr>Non-Functional Requirements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Ahmet Berat Akdoğan</dc:creator>
  <cp:lastModifiedBy>renas özkal</cp:lastModifiedBy>
  <cp:revision>41</cp:revision>
  <dcterms:created xsi:type="dcterms:W3CDTF">2022-01-03T20:13:16Z</dcterms:created>
  <dcterms:modified xsi:type="dcterms:W3CDTF">2022-01-06T20:15:02Z</dcterms:modified>
</cp:coreProperties>
</file>