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B5C4E-C19C-4FF7-BE88-6870510D3C1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70D4-B00C-4276-8DDA-7D81FEF15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B70D4-B00C-4276-8DDA-7D81FEF150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B70D4-B00C-4276-8DDA-7D81FEF150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5420-5FA4-DBB8-7AE4-96AEA0232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E28F3-2625-6496-8964-3DD176C9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0534-79BE-785C-8D8A-CFC33F3B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342C-98A0-AF34-EA7A-006FB601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F25A-BBB2-DD1C-8B53-83E5BB2F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7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1A14-96EB-6206-FBFC-35D3A24F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AA422-AE5C-BB6F-6FFD-8DB81882B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BA28-0991-A5B9-8FF4-76EB1609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8E21-7C04-4ECC-7414-5D6B0368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BF17-0F98-FECF-9BF4-92C2FEA0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B3C16-AA77-ED58-1A3E-4B9108E49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063F4-7F42-7026-7320-2EFC03D8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A49F-69F6-0609-FF89-28C6847D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8B30-5470-893A-79A4-9B35F0F5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B08A-8F1F-AED0-2F44-8F61748C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26F8-190D-9B5C-1646-97F38DC7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92EA-2C27-DCD2-890A-66F3299D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FED9-BBD0-8EBF-75A0-C250ECD5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51CB-F0DD-3C18-FD6B-41088884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D4B1-B174-A7CD-C82D-AC2171FD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3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6DB4-583C-202F-CA06-EE34538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9DA3-ECEA-91FE-BB7C-671D0BC71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398D-873F-5143-A426-2DE78B5A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2BB00-BB02-48B9-02B6-9381FABB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47A7-EBBC-3604-BC49-10018E0B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9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4720-D6AF-EB18-4AAA-E46C1428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66FF-4EA7-C646-8654-6E2A2D3F2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4CFA9-D720-3ABD-4082-03238761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D004-C5F3-CBCF-25F3-B61512FC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CDD5-2762-F3A6-3A64-5FCCC922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AD4C-B38B-5998-61A5-38002E6E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7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EE68-6D02-40BE-3373-F1F52553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98DCA-CF8D-76C3-97AA-E6BECE13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E2748-F88D-BB17-1C06-FE1E2831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9AEEC-5556-EEB5-3392-A28E9709B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1ADBC-EDAA-16E6-4992-014E963CC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84AA0-1848-E61A-4C60-84AC3081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7FD81-8396-2F67-6598-5DFCA2EC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83F7E-183B-2353-9E28-1451008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F244-0727-D31C-27D3-9A5C8490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E7C90-AE5D-71C9-F1A7-2243BD57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D60E7-EECA-ADEA-75E9-7A5DCFFF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D5FE1-E626-6D90-8D97-BE7D5864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9AD20-5A07-74F1-710A-5B4C9819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A4644-3BE8-C109-DC78-8BCBDD9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B0120-92D6-A4B1-9C38-A7097C63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A5E2-50A4-7DFF-19C2-24D30EF0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F74B-55D7-C4FC-6103-B20F3166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0AB53-EE17-8749-2715-9A81088D7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2D02B-30AD-6B81-AD43-7B7740DA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3311F-44AC-15FA-9EF9-FB48BF0B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5FAC6-DE60-B6CD-27C4-86FDA9A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BC3F-B442-F632-8A67-7E2531A3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32E33-AFB5-6243-5623-E023F5C8C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7839B-5D5C-5248-0483-C275DBF2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420FC-B127-4EEB-5D5A-EFE2C1A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64795-091F-8F46-6DE4-5381ACD2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ED89-1669-3784-5B88-97CA4B3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2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2ED0B-74FA-42BE-3637-ADE48327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5F3C6-4399-6C9B-1965-B4297066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17C0-2022-225D-3046-0EE0F2751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6AC0-C3DE-6A63-0E53-E5706F59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0884-9B20-491D-0882-72FF0303F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5D6B-007C-CC96-BCC1-3D3987D2D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16-Bit Multi-Cycle General                              purpose RISC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D73C8-2A17-3762-67B4-4EE2F52FB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BASATI SIVAKRISHNA(22976)</a:t>
            </a:r>
          </a:p>
          <a:p>
            <a:r>
              <a:rPr lang="en-US" dirty="0"/>
              <a:t>KATTA JOHN AKHIL(23021)</a:t>
            </a:r>
          </a:p>
        </p:txBody>
      </p:sp>
    </p:spTree>
    <p:extLst>
      <p:ext uri="{BB962C8B-B14F-4D97-AF65-F5344CB8AC3E}">
        <p14:creationId xmlns:p14="http://schemas.microsoft.com/office/powerpoint/2010/main" val="228720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4385-85CD-76CD-81CC-45B86531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5DAC-46A1-38CF-508E-ADE00437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 of single-cycle RISC: Inefficiency due to fixed instruction execution time, leading to wasted clock cycles for simpler instructions.</a:t>
            </a:r>
          </a:p>
          <a:p>
            <a:r>
              <a:rPr lang="en-US" dirty="0"/>
              <a:t>Advantage of multi-cycle RISC: Improved performance and resource utilization by allowing instructions to take varying numbers of cycles based on complexity, enhancing overall throughput.</a:t>
            </a:r>
          </a:p>
          <a:p>
            <a:r>
              <a:rPr lang="en-US" dirty="0"/>
              <a:t> The designed processor is flexible to do pipelining by simply manipulating the minimum </a:t>
            </a:r>
            <a:r>
              <a:rPr lang="en-US" dirty="0" err="1"/>
              <a:t>no.of</a:t>
            </a:r>
            <a:r>
              <a:rPr lang="en-US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0443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9E9-F85F-494A-E3D3-2DC3A883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DD9B-9782-4D03-8BD5-50D8F26F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using Von Neumann architecture where data and instructions share the same memory and bus, allowing for sequential execution of instructions.</a:t>
            </a:r>
          </a:p>
          <a:p>
            <a:r>
              <a:rPr lang="en-US" dirty="0"/>
              <a:t>16-bit RISC processor. Which does fetch, decode, execution, and write stages sequentially in multiple cycles. </a:t>
            </a:r>
          </a:p>
          <a:p>
            <a:r>
              <a:rPr lang="en-US" dirty="0"/>
              <a:t>8 General purpose 16-bit Registers(R0-R7). </a:t>
            </a:r>
          </a:p>
          <a:p>
            <a:r>
              <a:rPr lang="en-US" dirty="0"/>
              <a:t>16-bit program counter and Instruction Register. </a:t>
            </a:r>
          </a:p>
          <a:p>
            <a:r>
              <a:rPr lang="en-US" dirty="0"/>
              <a:t>It supports 11 Arithmetic and Logical Instructions.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9ABC-6037-2639-7237-AFD66A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9542-AF0E-387C-F9E6-8C6C332B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supports 4 conditional branch instructions to support loops. </a:t>
            </a:r>
          </a:p>
          <a:p>
            <a:r>
              <a:rPr lang="en-US" dirty="0"/>
              <a:t>It supports Load and Store instructions with PC relative addressing (5-bit signed relative address). </a:t>
            </a:r>
          </a:p>
          <a:p>
            <a:r>
              <a:rPr lang="en-US" dirty="0"/>
              <a:t>16-bit Arithmetic and logic unit (ALU). </a:t>
            </a:r>
          </a:p>
          <a:p>
            <a:r>
              <a:rPr lang="en-US" dirty="0"/>
              <a:t>Instruction memory</a:t>
            </a:r>
          </a:p>
          <a:p>
            <a:pPr marL="0" indent="0">
              <a:buNone/>
            </a:pPr>
            <a:r>
              <a:rPr lang="en-US" dirty="0"/>
              <a:t> o Instruction size – 16 bits </a:t>
            </a:r>
          </a:p>
          <a:p>
            <a:pPr marL="0" indent="0">
              <a:buNone/>
            </a:pPr>
            <a:r>
              <a:rPr lang="en-US" dirty="0"/>
              <a:t> o Address width – 16 bits </a:t>
            </a:r>
          </a:p>
          <a:p>
            <a:r>
              <a:rPr lang="en-US" dirty="0"/>
              <a:t>Data memory</a:t>
            </a:r>
          </a:p>
          <a:p>
            <a:pPr marL="0" indent="0">
              <a:buNone/>
            </a:pPr>
            <a:r>
              <a:rPr lang="en-US" dirty="0"/>
              <a:t> o Data width – 16 bits </a:t>
            </a:r>
          </a:p>
          <a:p>
            <a:pPr marL="0" indent="0">
              <a:buNone/>
            </a:pPr>
            <a:r>
              <a:rPr lang="en-US" dirty="0"/>
              <a:t> o Address width – 16 bits.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4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23C4-026E-E41A-25F2-B41BB4125246}"/>
              </a:ext>
            </a:extLst>
          </p:cNvPr>
          <p:cNvSpPr txBox="1"/>
          <p:nvPr/>
        </p:nvSpPr>
        <p:spPr>
          <a:xfrm>
            <a:off x="8153400" y="1128094"/>
            <a:ext cx="3434180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SET ARCHITECTURE: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4824-55BF-912C-15EB-B5A8C7F9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9" y="702366"/>
            <a:ext cx="6169366" cy="545989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2DE731-E56A-E25F-CE87-28E581AF3C64}"/>
              </a:ext>
            </a:extLst>
          </p:cNvPr>
          <p:cNvSpPr txBox="1"/>
          <p:nvPr/>
        </p:nvSpPr>
        <p:spPr>
          <a:xfrm>
            <a:off x="8153400" y="2543364"/>
            <a:ext cx="375412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b="1" dirty="0"/>
              <a:t>ADDRESSING MODES: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REGISTER TYPE: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ADD,SUB,MUL,AND,OR,INV,LSL,LSR,DEC,       INC,MOV,SLT.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IMMEDIATE TYPE: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MOVI,ADDI,SUBI,SLTI.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BRANCH TYPE: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BNEQ,BEQ,BEQZ,BNEQZ,LD,ST.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HALT TYPE: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HALT</a:t>
            </a:r>
          </a:p>
        </p:txBody>
      </p:sp>
    </p:spTree>
    <p:extLst>
      <p:ext uri="{BB962C8B-B14F-4D97-AF65-F5344CB8AC3E}">
        <p14:creationId xmlns:p14="http://schemas.microsoft.com/office/powerpoint/2010/main" val="122276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B905D7-2575-11AD-850B-46CA8DF0A42C}"/>
              </a:ext>
            </a:extLst>
          </p:cNvPr>
          <p:cNvSpPr/>
          <p:nvPr/>
        </p:nvSpPr>
        <p:spPr>
          <a:xfrm>
            <a:off x="922421" y="2630904"/>
            <a:ext cx="545432" cy="834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5C4AD8-2477-9F12-C83F-AFF13519921B}"/>
              </a:ext>
            </a:extLst>
          </p:cNvPr>
          <p:cNvSpPr/>
          <p:nvPr/>
        </p:nvSpPr>
        <p:spPr>
          <a:xfrm>
            <a:off x="2021304" y="2277976"/>
            <a:ext cx="1010653" cy="15400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INSTRUCTION AND DATA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3BF74-A589-DFF7-CACC-DE3B3DF513D4}"/>
              </a:ext>
            </a:extLst>
          </p:cNvPr>
          <p:cNvSpPr/>
          <p:nvPr/>
        </p:nvSpPr>
        <p:spPr>
          <a:xfrm>
            <a:off x="3525251" y="2566732"/>
            <a:ext cx="545432" cy="834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A96B9-E834-B794-8C96-97BBB641430B}"/>
              </a:ext>
            </a:extLst>
          </p:cNvPr>
          <p:cNvSpPr/>
          <p:nvPr/>
        </p:nvSpPr>
        <p:spPr>
          <a:xfrm>
            <a:off x="4950994" y="2097499"/>
            <a:ext cx="1187116" cy="1251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CC49B-7CEA-6E96-3F64-07112A7F2B34}"/>
              </a:ext>
            </a:extLst>
          </p:cNvPr>
          <p:cNvSpPr/>
          <p:nvPr/>
        </p:nvSpPr>
        <p:spPr>
          <a:xfrm>
            <a:off x="4936959" y="4347389"/>
            <a:ext cx="1187116" cy="770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 </a:t>
            </a:r>
          </a:p>
          <a:p>
            <a:pPr algn="ctr"/>
            <a:r>
              <a:rPr lang="en-US" b="1" dirty="0"/>
              <a:t>EXTEND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153A1-2989-0978-0F91-F623A15F9ECE}"/>
              </a:ext>
            </a:extLst>
          </p:cNvPr>
          <p:cNvSpPr/>
          <p:nvPr/>
        </p:nvSpPr>
        <p:spPr>
          <a:xfrm>
            <a:off x="6868016" y="2899193"/>
            <a:ext cx="449179" cy="497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F5EB9-F810-6564-5BC6-E8846F127AD7}"/>
              </a:ext>
            </a:extLst>
          </p:cNvPr>
          <p:cNvSpPr/>
          <p:nvPr/>
        </p:nvSpPr>
        <p:spPr>
          <a:xfrm>
            <a:off x="6938208" y="4205024"/>
            <a:ext cx="449179" cy="1026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M</a:t>
            </a:r>
          </a:p>
          <a:p>
            <a:pPr algn="ctr"/>
            <a:r>
              <a:rPr lang="en-US" b="1" dirty="0"/>
              <a:t>M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A5661E7-4FBF-FA75-4D7E-EA3335A6481D}"/>
              </a:ext>
            </a:extLst>
          </p:cNvPr>
          <p:cNvSpPr/>
          <p:nvPr/>
        </p:nvSpPr>
        <p:spPr>
          <a:xfrm>
            <a:off x="7852603" y="2241466"/>
            <a:ext cx="705853" cy="65772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876791C-8098-732F-1731-19C64A700880}"/>
              </a:ext>
            </a:extLst>
          </p:cNvPr>
          <p:cNvSpPr/>
          <p:nvPr/>
        </p:nvSpPr>
        <p:spPr>
          <a:xfrm>
            <a:off x="8903367" y="2352165"/>
            <a:ext cx="705853" cy="203734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AC2E14-3D22-3538-5183-96246883B075}"/>
              </a:ext>
            </a:extLst>
          </p:cNvPr>
          <p:cNvSpPr/>
          <p:nvPr/>
        </p:nvSpPr>
        <p:spPr>
          <a:xfrm>
            <a:off x="10058394" y="2069423"/>
            <a:ext cx="593558" cy="2502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U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U</a:t>
            </a:r>
          </a:p>
          <a:p>
            <a:pPr algn="ctr"/>
            <a:r>
              <a:rPr lang="en-US" b="1" dirty="0"/>
              <a:t>T</a:t>
            </a:r>
          </a:p>
        </p:txBody>
      </p:sp>
      <p:sp>
        <p:nvSpPr>
          <p:cNvPr id="17" name="Flowchart: Stored Data 16">
            <a:extLst>
              <a:ext uri="{FF2B5EF4-FFF2-40B4-BE49-F238E27FC236}">
                <a16:creationId xmlns:a16="http://schemas.microsoft.com/office/drawing/2014/main" id="{7F74DA80-4A7D-D34F-EDD3-315C3B2A2A39}"/>
              </a:ext>
            </a:extLst>
          </p:cNvPr>
          <p:cNvSpPr/>
          <p:nvPr/>
        </p:nvSpPr>
        <p:spPr>
          <a:xfrm rot="10800000">
            <a:off x="2743199" y="1147009"/>
            <a:ext cx="641684" cy="593558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31B4B4-0509-7E74-2792-1291D1C0BFCC}"/>
              </a:ext>
            </a:extLst>
          </p:cNvPr>
          <p:cNvSpPr/>
          <p:nvPr/>
        </p:nvSpPr>
        <p:spPr>
          <a:xfrm>
            <a:off x="4170948" y="1147007"/>
            <a:ext cx="641684" cy="593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NPC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B7D6D602-DE48-9BC4-6C25-476818D83945}"/>
              </a:ext>
            </a:extLst>
          </p:cNvPr>
          <p:cNvSpPr/>
          <p:nvPr/>
        </p:nvSpPr>
        <p:spPr>
          <a:xfrm>
            <a:off x="7852609" y="561469"/>
            <a:ext cx="802105" cy="36896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=0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A02C1-1A29-4C37-7D01-4EE8C231173D}"/>
              </a:ext>
            </a:extLst>
          </p:cNvPr>
          <p:cNvSpPr/>
          <p:nvPr/>
        </p:nvSpPr>
        <p:spPr>
          <a:xfrm>
            <a:off x="9368589" y="561469"/>
            <a:ext cx="705853" cy="368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COND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1EC21F15-15FB-E95E-985B-35DABEE2986D}"/>
              </a:ext>
            </a:extLst>
          </p:cNvPr>
          <p:cNvSpPr/>
          <p:nvPr/>
        </p:nvSpPr>
        <p:spPr>
          <a:xfrm>
            <a:off x="11069045" y="2763252"/>
            <a:ext cx="593558" cy="83418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M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 U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B05DEB5-FCF4-2409-E89D-0F0AC96C0D82}"/>
              </a:ext>
            </a:extLst>
          </p:cNvPr>
          <p:cNvSpPr/>
          <p:nvPr/>
        </p:nvSpPr>
        <p:spPr>
          <a:xfrm>
            <a:off x="1467853" y="2931694"/>
            <a:ext cx="553451" cy="1965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E7A7F33-2B73-48B4-85DA-CB834C2357BE}"/>
              </a:ext>
            </a:extLst>
          </p:cNvPr>
          <p:cNvSpPr/>
          <p:nvPr/>
        </p:nvSpPr>
        <p:spPr>
          <a:xfrm>
            <a:off x="3031957" y="2931694"/>
            <a:ext cx="493294" cy="1965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7AB2022-C218-859D-0478-93B9BD7BE412}"/>
              </a:ext>
            </a:extLst>
          </p:cNvPr>
          <p:cNvSpPr/>
          <p:nvPr/>
        </p:nvSpPr>
        <p:spPr>
          <a:xfrm>
            <a:off x="6180216" y="2136593"/>
            <a:ext cx="745958" cy="1584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44B8928-43C0-E45D-E36A-C3D936862513}"/>
              </a:ext>
            </a:extLst>
          </p:cNvPr>
          <p:cNvSpPr/>
          <p:nvPr/>
        </p:nvSpPr>
        <p:spPr>
          <a:xfrm>
            <a:off x="6162168" y="3084093"/>
            <a:ext cx="681790" cy="1924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9EDBF36-ED16-E96A-A6E4-C34ABBD8E60B}"/>
              </a:ext>
            </a:extLst>
          </p:cNvPr>
          <p:cNvSpPr/>
          <p:nvPr/>
        </p:nvSpPr>
        <p:spPr>
          <a:xfrm>
            <a:off x="6180216" y="4684288"/>
            <a:ext cx="745958" cy="1924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EF6090B-5992-3455-3EBB-B3A50BF721E5}"/>
              </a:ext>
            </a:extLst>
          </p:cNvPr>
          <p:cNvSpPr/>
          <p:nvPr/>
        </p:nvSpPr>
        <p:spPr>
          <a:xfrm>
            <a:off x="9609220" y="3348784"/>
            <a:ext cx="425116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A7841B-E344-8FE5-A3ED-58E40E525954}"/>
              </a:ext>
            </a:extLst>
          </p:cNvPr>
          <p:cNvCxnSpPr>
            <a:cxnSpLocks/>
          </p:cNvCxnSpPr>
          <p:nvPr/>
        </p:nvCxnSpPr>
        <p:spPr>
          <a:xfrm>
            <a:off x="4443663" y="2277976"/>
            <a:ext cx="49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BF3CCD-24F4-3611-17DD-1486B816FB2E}"/>
              </a:ext>
            </a:extLst>
          </p:cNvPr>
          <p:cNvCxnSpPr>
            <a:cxnSpLocks/>
          </p:cNvCxnSpPr>
          <p:nvPr/>
        </p:nvCxnSpPr>
        <p:spPr>
          <a:xfrm>
            <a:off x="4443663" y="2527628"/>
            <a:ext cx="49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9F8FEB-7811-34CD-E66C-566D1C6646C1}"/>
              </a:ext>
            </a:extLst>
          </p:cNvPr>
          <p:cNvCxnSpPr>
            <a:cxnSpLocks/>
          </p:cNvCxnSpPr>
          <p:nvPr/>
        </p:nvCxnSpPr>
        <p:spPr>
          <a:xfrm>
            <a:off x="4443663" y="2760444"/>
            <a:ext cx="49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F30FD-ACA1-3F91-7D5E-F0FE407271EC}"/>
              </a:ext>
            </a:extLst>
          </p:cNvPr>
          <p:cNvCxnSpPr>
            <a:cxnSpLocks/>
          </p:cNvCxnSpPr>
          <p:nvPr/>
        </p:nvCxnSpPr>
        <p:spPr>
          <a:xfrm>
            <a:off x="4428249" y="4750448"/>
            <a:ext cx="508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FE3868-CE23-A075-0C0B-7EAF6A81C80F}"/>
              </a:ext>
            </a:extLst>
          </p:cNvPr>
          <p:cNvCxnSpPr>
            <a:cxnSpLocks/>
          </p:cNvCxnSpPr>
          <p:nvPr/>
        </p:nvCxnSpPr>
        <p:spPr>
          <a:xfrm flipH="1">
            <a:off x="4412836" y="2277976"/>
            <a:ext cx="30827" cy="247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373C47-3DA5-C8C4-4E0F-3EED1E8A8707}"/>
              </a:ext>
            </a:extLst>
          </p:cNvPr>
          <p:cNvCxnSpPr>
            <a:stCxn id="5" idx="3"/>
          </p:cNvCxnSpPr>
          <p:nvPr/>
        </p:nvCxnSpPr>
        <p:spPr>
          <a:xfrm flipV="1">
            <a:off x="4070683" y="2983826"/>
            <a:ext cx="35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C09CD27-8271-5670-19B9-50F0D5FB0B86}"/>
              </a:ext>
            </a:extLst>
          </p:cNvPr>
          <p:cNvSpPr/>
          <p:nvPr/>
        </p:nvSpPr>
        <p:spPr>
          <a:xfrm>
            <a:off x="8550433" y="2540262"/>
            <a:ext cx="344911" cy="641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3D1EF4FB-58E1-D936-52BD-4088584F7CE1}"/>
              </a:ext>
            </a:extLst>
          </p:cNvPr>
          <p:cNvSpPr/>
          <p:nvPr/>
        </p:nvSpPr>
        <p:spPr>
          <a:xfrm>
            <a:off x="8530382" y="4221480"/>
            <a:ext cx="344911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33C707-525A-D41D-6F90-489A3B7A754F}"/>
              </a:ext>
            </a:extLst>
          </p:cNvPr>
          <p:cNvCxnSpPr>
            <a:cxnSpLocks/>
          </p:cNvCxnSpPr>
          <p:nvPr/>
        </p:nvCxnSpPr>
        <p:spPr>
          <a:xfrm>
            <a:off x="7680157" y="3994484"/>
            <a:ext cx="227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6A2618-5F83-50A6-95B6-F4C449B337ED}"/>
              </a:ext>
            </a:extLst>
          </p:cNvPr>
          <p:cNvCxnSpPr>
            <a:cxnSpLocks/>
          </p:cNvCxnSpPr>
          <p:nvPr/>
        </p:nvCxnSpPr>
        <p:spPr>
          <a:xfrm>
            <a:off x="7299757" y="2370299"/>
            <a:ext cx="66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8E81E03-BF76-A46F-4F65-EBB6B33C3039}"/>
              </a:ext>
            </a:extLst>
          </p:cNvPr>
          <p:cNvSpPr/>
          <p:nvPr/>
        </p:nvSpPr>
        <p:spPr>
          <a:xfrm>
            <a:off x="3384883" y="1443787"/>
            <a:ext cx="786065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A0B1BA-7156-2E53-C45E-935FD2C846DB}"/>
              </a:ext>
            </a:extLst>
          </p:cNvPr>
          <p:cNvCxnSpPr>
            <a:cxnSpLocks/>
          </p:cNvCxnSpPr>
          <p:nvPr/>
        </p:nvCxnSpPr>
        <p:spPr>
          <a:xfrm flipV="1">
            <a:off x="7555832" y="745952"/>
            <a:ext cx="0" cy="162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D3325-3A5B-6769-8B22-A3C597AFEA1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55832" y="745952"/>
            <a:ext cx="296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9D9FDB4-8D2F-5EE2-EA6A-E2C16CBBF754}"/>
              </a:ext>
            </a:extLst>
          </p:cNvPr>
          <p:cNvSpPr/>
          <p:nvPr/>
        </p:nvSpPr>
        <p:spPr>
          <a:xfrm>
            <a:off x="8654714" y="724302"/>
            <a:ext cx="705853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64DBFA6-429A-11E8-95B9-66377E5B5D7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651952" y="3320708"/>
            <a:ext cx="537411" cy="2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B76EE5-489E-B280-5941-7DB32ACC55B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12632" y="1443787"/>
            <a:ext cx="5999745" cy="6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E5AD95-EB42-8F7D-90C7-D09CED8C53EA}"/>
              </a:ext>
            </a:extLst>
          </p:cNvPr>
          <p:cNvCxnSpPr/>
          <p:nvPr/>
        </p:nvCxnSpPr>
        <p:spPr>
          <a:xfrm>
            <a:off x="10812377" y="1509555"/>
            <a:ext cx="0" cy="142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B0FE53-BFF5-8577-FCE8-6F9E3A3506D9}"/>
              </a:ext>
            </a:extLst>
          </p:cNvPr>
          <p:cNvCxnSpPr/>
          <p:nvPr/>
        </p:nvCxnSpPr>
        <p:spPr>
          <a:xfrm>
            <a:off x="10812377" y="2931272"/>
            <a:ext cx="376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1DA684-CE4E-5D08-6E05-F140B56AD4E7}"/>
              </a:ext>
            </a:extLst>
          </p:cNvPr>
          <p:cNvCxnSpPr>
            <a:stCxn id="20" idx="3"/>
          </p:cNvCxnSpPr>
          <p:nvPr/>
        </p:nvCxnSpPr>
        <p:spPr>
          <a:xfrm>
            <a:off x="10074442" y="745953"/>
            <a:ext cx="1251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8BDE60A-52D9-8D8F-FF8F-C41642E54A2B}"/>
              </a:ext>
            </a:extLst>
          </p:cNvPr>
          <p:cNvCxnSpPr/>
          <p:nvPr/>
        </p:nvCxnSpPr>
        <p:spPr>
          <a:xfrm>
            <a:off x="11325726" y="770021"/>
            <a:ext cx="0" cy="199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ED2C17C-97FD-A0FE-B77F-0E9DF364B5D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1662603" y="3180347"/>
            <a:ext cx="25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26AAB3-0204-0228-90E6-1B2468BE7872}"/>
              </a:ext>
            </a:extLst>
          </p:cNvPr>
          <p:cNvCxnSpPr>
            <a:cxnSpLocks/>
          </p:cNvCxnSpPr>
          <p:nvPr/>
        </p:nvCxnSpPr>
        <p:spPr>
          <a:xfrm>
            <a:off x="11919270" y="3180341"/>
            <a:ext cx="0" cy="2835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9076BCF-720B-2BC4-416B-3ADDC02C365B}"/>
              </a:ext>
            </a:extLst>
          </p:cNvPr>
          <p:cNvCxnSpPr/>
          <p:nvPr/>
        </p:nvCxnSpPr>
        <p:spPr>
          <a:xfrm flipH="1">
            <a:off x="922421" y="6015789"/>
            <a:ext cx="109968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9090AAB-9906-FDA5-3FF2-3BA1B50E4AF8}"/>
              </a:ext>
            </a:extLst>
          </p:cNvPr>
          <p:cNvCxnSpPr/>
          <p:nvPr/>
        </p:nvCxnSpPr>
        <p:spPr>
          <a:xfrm flipH="1">
            <a:off x="385011" y="6015789"/>
            <a:ext cx="537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C696FBC-919E-0F1C-A7B2-8A9951164ED9}"/>
              </a:ext>
            </a:extLst>
          </p:cNvPr>
          <p:cNvCxnSpPr/>
          <p:nvPr/>
        </p:nvCxnSpPr>
        <p:spPr>
          <a:xfrm flipV="1">
            <a:off x="385011" y="3128211"/>
            <a:ext cx="0" cy="288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F00C7BD-B9B1-1738-16BB-9DD3EB317A00}"/>
              </a:ext>
            </a:extLst>
          </p:cNvPr>
          <p:cNvCxnSpPr>
            <a:cxnSpLocks/>
          </p:cNvCxnSpPr>
          <p:nvPr/>
        </p:nvCxnSpPr>
        <p:spPr>
          <a:xfrm>
            <a:off x="385011" y="3147846"/>
            <a:ext cx="537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47411BD-07E3-E740-EA62-6F1C1D609C9D}"/>
              </a:ext>
            </a:extLst>
          </p:cNvPr>
          <p:cNvCxnSpPr>
            <a:stCxn id="17" idx="3"/>
          </p:cNvCxnSpPr>
          <p:nvPr/>
        </p:nvCxnSpPr>
        <p:spPr>
          <a:xfrm flipH="1" flipV="1">
            <a:off x="1732547" y="1443787"/>
            <a:ext cx="111759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1575E80-B15A-D101-C4BB-D9B8FE686783}"/>
              </a:ext>
            </a:extLst>
          </p:cNvPr>
          <p:cNvCxnSpPr>
            <a:cxnSpLocks/>
          </p:cNvCxnSpPr>
          <p:nvPr/>
        </p:nvCxnSpPr>
        <p:spPr>
          <a:xfrm>
            <a:off x="1732546" y="1443787"/>
            <a:ext cx="0" cy="1540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95F43A-623B-D19D-9B1F-07ED040711E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3064041" y="745952"/>
            <a:ext cx="8022" cy="401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D6A34A4-34BB-8CDB-4CB0-8C2250B32389}"/>
              </a:ext>
            </a:extLst>
          </p:cNvPr>
          <p:cNvSpPr/>
          <p:nvPr/>
        </p:nvSpPr>
        <p:spPr>
          <a:xfrm>
            <a:off x="2850146" y="561469"/>
            <a:ext cx="534737" cy="192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003F46E-B570-4C00-A307-67FB9D17633F}"/>
              </a:ext>
            </a:extLst>
          </p:cNvPr>
          <p:cNvCxnSpPr>
            <a:cxnSpLocks/>
          </p:cNvCxnSpPr>
          <p:nvPr/>
        </p:nvCxnSpPr>
        <p:spPr>
          <a:xfrm>
            <a:off x="7680157" y="2693553"/>
            <a:ext cx="372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669FC09-3892-DB21-340E-9ACC0FF76C1E}"/>
              </a:ext>
            </a:extLst>
          </p:cNvPr>
          <p:cNvSpPr txBox="1"/>
          <p:nvPr/>
        </p:nvSpPr>
        <p:spPr>
          <a:xfrm>
            <a:off x="304800" y="152394"/>
            <a:ext cx="308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ARCHITECTURE: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925C8D-E84F-8817-005F-B6B1D15002DB}"/>
              </a:ext>
            </a:extLst>
          </p:cNvPr>
          <p:cNvCxnSpPr>
            <a:cxnSpLocks/>
          </p:cNvCxnSpPr>
          <p:nvPr/>
        </p:nvCxnSpPr>
        <p:spPr>
          <a:xfrm flipH="1">
            <a:off x="10812377" y="3337783"/>
            <a:ext cx="8020" cy="205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0F20B4-FD35-B22B-816B-6E7291F9208B}"/>
              </a:ext>
            </a:extLst>
          </p:cNvPr>
          <p:cNvCxnSpPr>
            <a:cxnSpLocks/>
          </p:cNvCxnSpPr>
          <p:nvPr/>
        </p:nvCxnSpPr>
        <p:spPr>
          <a:xfrm>
            <a:off x="4412836" y="5386131"/>
            <a:ext cx="6407561" cy="2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31AA69-C13C-F349-9CA1-FD134F993ED7}"/>
              </a:ext>
            </a:extLst>
          </p:cNvPr>
          <p:cNvCxnSpPr/>
          <p:nvPr/>
        </p:nvCxnSpPr>
        <p:spPr>
          <a:xfrm flipV="1">
            <a:off x="4412836" y="4740012"/>
            <a:ext cx="0" cy="64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6975CE-B48A-C7EE-7E53-87AD9AE0F369}"/>
              </a:ext>
            </a:extLst>
          </p:cNvPr>
          <p:cNvCxnSpPr>
            <a:cxnSpLocks/>
          </p:cNvCxnSpPr>
          <p:nvPr/>
        </p:nvCxnSpPr>
        <p:spPr>
          <a:xfrm flipH="1">
            <a:off x="2526631" y="5384539"/>
            <a:ext cx="1878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513701-3278-C64A-8EEE-40857F0615D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526631" y="3818019"/>
            <a:ext cx="0" cy="157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A7EA70-E194-B688-8744-764D6355659F}"/>
              </a:ext>
            </a:extLst>
          </p:cNvPr>
          <p:cNvCxnSpPr>
            <a:cxnSpLocks/>
          </p:cNvCxnSpPr>
          <p:nvPr/>
        </p:nvCxnSpPr>
        <p:spPr>
          <a:xfrm flipH="1">
            <a:off x="2526631" y="1897580"/>
            <a:ext cx="3017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9DEC96-6272-0F9E-A6F6-BD073446011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526631" y="1897580"/>
            <a:ext cx="0" cy="38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BF7E1A-B854-CFF5-7DC4-2D315BCC6D7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4552" y="1897580"/>
            <a:ext cx="0" cy="19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8B6F275-7F64-BB0B-F552-99CDF5C3F34B}"/>
              </a:ext>
            </a:extLst>
          </p:cNvPr>
          <p:cNvSpPr txBox="1"/>
          <p:nvPr/>
        </p:nvSpPr>
        <p:spPr>
          <a:xfrm>
            <a:off x="3036568" y="2693553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5CCA4C-C7D2-5D56-B2B7-A31C6A0E58C0}"/>
              </a:ext>
            </a:extLst>
          </p:cNvPr>
          <p:cNvSpPr txBox="1"/>
          <p:nvPr/>
        </p:nvSpPr>
        <p:spPr>
          <a:xfrm>
            <a:off x="6267450" y="2527628"/>
            <a:ext cx="6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F5CFC1-9450-51D3-2541-DEFA9EF1013D}"/>
              </a:ext>
            </a:extLst>
          </p:cNvPr>
          <p:cNvSpPr txBox="1"/>
          <p:nvPr/>
        </p:nvSpPr>
        <p:spPr>
          <a:xfrm>
            <a:off x="8911388" y="1979617"/>
            <a:ext cx="10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E24A61-C1FD-39B8-B718-F1111F3865D1}"/>
              </a:ext>
            </a:extLst>
          </p:cNvPr>
          <p:cNvSpPr txBox="1"/>
          <p:nvPr/>
        </p:nvSpPr>
        <p:spPr>
          <a:xfrm>
            <a:off x="9006305" y="5057271"/>
            <a:ext cx="104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WB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80398F89-20BF-B343-DDBF-1B7DA4560C08}"/>
              </a:ext>
            </a:extLst>
          </p:cNvPr>
          <p:cNvSpPr/>
          <p:nvPr/>
        </p:nvSpPr>
        <p:spPr>
          <a:xfrm>
            <a:off x="7848460" y="3910343"/>
            <a:ext cx="705853" cy="65772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C65787B-A0DE-776C-722B-240BCFF4782A}"/>
              </a:ext>
            </a:extLst>
          </p:cNvPr>
          <p:cNvCxnSpPr>
            <a:stCxn id="12" idx="3"/>
          </p:cNvCxnSpPr>
          <p:nvPr/>
        </p:nvCxnSpPr>
        <p:spPr>
          <a:xfrm flipV="1">
            <a:off x="7387387" y="4718371"/>
            <a:ext cx="3168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563CA2E-E2CC-88FA-DE90-6EBDABC9E36C}"/>
              </a:ext>
            </a:extLst>
          </p:cNvPr>
          <p:cNvCxnSpPr/>
          <p:nvPr/>
        </p:nvCxnSpPr>
        <p:spPr>
          <a:xfrm flipV="1">
            <a:off x="7704220" y="4448776"/>
            <a:ext cx="0" cy="26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A7CB5B-70F8-4551-51C6-6285145F942E}"/>
              </a:ext>
            </a:extLst>
          </p:cNvPr>
          <p:cNvCxnSpPr/>
          <p:nvPr/>
        </p:nvCxnSpPr>
        <p:spPr>
          <a:xfrm>
            <a:off x="7704220" y="4448175"/>
            <a:ext cx="232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CD63B0-7069-E598-59CA-2CB12B526538}"/>
              </a:ext>
            </a:extLst>
          </p:cNvPr>
          <p:cNvCxnSpPr/>
          <p:nvPr/>
        </p:nvCxnSpPr>
        <p:spPr>
          <a:xfrm>
            <a:off x="7680157" y="3147846"/>
            <a:ext cx="0" cy="846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ED1681D-A1F5-3F61-2634-FD4507462ACF}"/>
              </a:ext>
            </a:extLst>
          </p:cNvPr>
          <p:cNvGrpSpPr/>
          <p:nvPr/>
        </p:nvGrpSpPr>
        <p:grpSpPr>
          <a:xfrm>
            <a:off x="8029695" y="2252601"/>
            <a:ext cx="370062" cy="593650"/>
            <a:chOff x="8029695" y="2252601"/>
            <a:chExt cx="370062" cy="59365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DD7D5-4BA6-1CAB-5D1F-C42769F2A2D7}"/>
                </a:ext>
              </a:extLst>
            </p:cNvPr>
            <p:cNvSpPr txBox="1"/>
            <p:nvPr/>
          </p:nvSpPr>
          <p:spPr>
            <a:xfrm>
              <a:off x="8029695" y="2252601"/>
              <a:ext cx="2176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EAE902-C163-FF5D-30B0-9B97FF8B08FC}"/>
                </a:ext>
              </a:extLst>
            </p:cNvPr>
            <p:cNvSpPr txBox="1"/>
            <p:nvPr/>
          </p:nvSpPr>
          <p:spPr>
            <a:xfrm>
              <a:off x="8182095" y="2405001"/>
              <a:ext cx="2176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U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10DBADA-D595-738A-84CB-7CCC7205E507}"/>
                </a:ext>
              </a:extLst>
            </p:cNvPr>
            <p:cNvSpPr txBox="1"/>
            <p:nvPr/>
          </p:nvSpPr>
          <p:spPr>
            <a:xfrm>
              <a:off x="8079959" y="2600030"/>
              <a:ext cx="2176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X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76F620-B8B2-1DD3-4E79-787CC8203AFF}"/>
              </a:ext>
            </a:extLst>
          </p:cNvPr>
          <p:cNvGrpSpPr/>
          <p:nvPr/>
        </p:nvGrpSpPr>
        <p:grpSpPr>
          <a:xfrm>
            <a:off x="8016355" y="3948529"/>
            <a:ext cx="370062" cy="593650"/>
            <a:chOff x="8029695" y="2252601"/>
            <a:chExt cx="370062" cy="59365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D2CEB12-0778-F00A-963C-08311B5888C0}"/>
                </a:ext>
              </a:extLst>
            </p:cNvPr>
            <p:cNvSpPr txBox="1"/>
            <p:nvPr/>
          </p:nvSpPr>
          <p:spPr>
            <a:xfrm>
              <a:off x="8029695" y="2252601"/>
              <a:ext cx="2176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7CEADEE-8B10-AF90-E17A-EC22BF34CFA6}"/>
                </a:ext>
              </a:extLst>
            </p:cNvPr>
            <p:cNvSpPr txBox="1"/>
            <p:nvPr/>
          </p:nvSpPr>
          <p:spPr>
            <a:xfrm>
              <a:off x="8182095" y="2405001"/>
              <a:ext cx="2176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U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3021F2F-AC88-806F-1900-2374FB0232FD}"/>
                </a:ext>
              </a:extLst>
            </p:cNvPr>
            <p:cNvSpPr txBox="1"/>
            <p:nvPr/>
          </p:nvSpPr>
          <p:spPr>
            <a:xfrm>
              <a:off x="8079959" y="2600030"/>
              <a:ext cx="2176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X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7B52B67-738A-C77F-C80E-1F58713E2C80}"/>
              </a:ext>
            </a:extLst>
          </p:cNvPr>
          <p:cNvCxnSpPr>
            <a:stCxn id="10" idx="3"/>
          </p:cNvCxnSpPr>
          <p:nvPr/>
        </p:nvCxnSpPr>
        <p:spPr>
          <a:xfrm>
            <a:off x="7317195" y="3147846"/>
            <a:ext cx="362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AF2E453-6D6F-607A-E2C0-2C2E5F0CE0E0}"/>
              </a:ext>
            </a:extLst>
          </p:cNvPr>
          <p:cNvCxnSpPr>
            <a:cxnSpLocks/>
          </p:cNvCxnSpPr>
          <p:nvPr/>
        </p:nvCxnSpPr>
        <p:spPr>
          <a:xfrm flipV="1">
            <a:off x="7680157" y="1474470"/>
            <a:ext cx="0" cy="121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A0785E-0AC4-DC27-1A3E-77908E0853C5}"/>
              </a:ext>
            </a:extLst>
          </p:cNvPr>
          <p:cNvSpPr/>
          <p:nvPr/>
        </p:nvSpPr>
        <p:spPr>
          <a:xfrm>
            <a:off x="6930187" y="1971971"/>
            <a:ext cx="449179" cy="497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6563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3264C-32FF-84FD-03AF-F4B0840B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74" y="643467"/>
            <a:ext cx="59266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D84D2-B6A2-4824-CDCB-6B5874DC0026}"/>
              </a:ext>
            </a:extLst>
          </p:cNvPr>
          <p:cNvSpPr txBox="1"/>
          <p:nvPr/>
        </p:nvSpPr>
        <p:spPr>
          <a:xfrm>
            <a:off x="1730602" y="643466"/>
            <a:ext cx="29576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RESULTS: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56C16-A7CD-C775-0103-5901424F9772}"/>
              </a:ext>
            </a:extLst>
          </p:cNvPr>
          <p:cNvSpPr txBox="1"/>
          <p:nvPr/>
        </p:nvSpPr>
        <p:spPr>
          <a:xfrm>
            <a:off x="1625906" y="1053127"/>
            <a:ext cx="288788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BEHAVIOURAL SIMULATION:</a:t>
            </a:r>
            <a:endParaRPr lang="en-US" b="1" i="1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2044AE-664B-DF44-AAD4-FE205C12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80" y="1380855"/>
            <a:ext cx="8835492" cy="2418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0FCC4-9B18-87F5-6E09-5A523278FB3B}"/>
              </a:ext>
            </a:extLst>
          </p:cNvPr>
          <p:cNvSpPr txBox="1"/>
          <p:nvPr/>
        </p:nvSpPr>
        <p:spPr>
          <a:xfrm>
            <a:off x="1730603" y="3801812"/>
            <a:ext cx="1848549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SIMULATION:</a:t>
            </a:r>
            <a:endParaRPr lang="en-US" b="1" i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33B1E6B-D13A-7D68-AAC8-B48BAB01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02" y="4058550"/>
            <a:ext cx="8835492" cy="21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4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062049-8481-86FC-CBF9-9573890AAE96}"/>
              </a:ext>
            </a:extLst>
          </p:cNvPr>
          <p:cNvSpPr txBox="1"/>
          <p:nvPr/>
        </p:nvSpPr>
        <p:spPr>
          <a:xfrm>
            <a:off x="560439" y="412908"/>
            <a:ext cx="206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REPORTS: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3AAC0-4FBE-5D40-1855-65A23E2E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1100771"/>
            <a:ext cx="5909188" cy="2057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09186-0F4F-489C-06C9-DF4B67A0A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29" y="1100771"/>
            <a:ext cx="5849966" cy="2057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74542-47B0-E5FE-44BA-F8EDFBCFB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52" y="3699322"/>
            <a:ext cx="7936954" cy="19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350</Words>
  <Application>Microsoft Office PowerPoint</Application>
  <PresentationFormat>Widescreen</PresentationFormat>
  <Paragraphs>82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16-Bit Multi-Cycle General                              purpose RISC Architecture</vt:lpstr>
      <vt:lpstr>OBJECTIVES</vt:lpstr>
      <vt:lpstr> SPECIFICATIONS</vt:lpstr>
      <vt:lpstr>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16-Bit Multi-Cycle General                              purpose RISC Architecture</dc:title>
  <dc:creator>Kornu Rahuldas</dc:creator>
  <cp:lastModifiedBy>Basati Sivakrishna</cp:lastModifiedBy>
  <cp:revision>2</cp:revision>
  <dcterms:created xsi:type="dcterms:W3CDTF">2024-04-12T16:08:18Z</dcterms:created>
  <dcterms:modified xsi:type="dcterms:W3CDTF">2024-04-17T10:08:57Z</dcterms:modified>
</cp:coreProperties>
</file>