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71" r:id="rId14"/>
    <p:sldId id="273"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9"/>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4703" autoAdjust="0"/>
  </p:normalViewPr>
  <p:slideViewPr>
    <p:cSldViewPr>
      <p:cViewPr>
        <p:scale>
          <a:sx n="111" d="100"/>
          <a:sy n="111" d="100"/>
        </p:scale>
        <p:origin x="-1614" y="-72"/>
      </p:cViewPr>
      <p:guideLst>
        <p:guide orient="horz" pos="2160"/>
        <p:guide pos="2880"/>
      </p:guideLst>
    </p:cSldViewPr>
  </p:slideViewPr>
  <p:outlineViewPr>
    <p:cViewPr>
      <p:scale>
        <a:sx n="33" d="100"/>
        <a:sy n="33" d="100"/>
      </p:scale>
      <p:origin x="0" y="6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4E0F5-DB1C-4AD1-A12A-2C660E1D3E88}" type="datetimeFigureOut">
              <a:rPr lang="en-IN" smtClean="0"/>
              <a:t>11-08-2023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EA8D3-D8B8-4121-85B1-A44543887E01}" type="slidenum">
              <a:rPr lang="en-IN" smtClean="0"/>
              <a:t>‹#›</a:t>
            </a:fld>
            <a:endParaRPr lang="en-IN" dirty="0"/>
          </a:p>
        </p:txBody>
      </p:sp>
    </p:spTree>
    <p:extLst>
      <p:ext uri="{BB962C8B-B14F-4D97-AF65-F5344CB8AC3E}">
        <p14:creationId xmlns:p14="http://schemas.microsoft.com/office/powerpoint/2010/main" val="303843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11" name="Slide Number Placeholder 10"/>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B26EC2D-6301-4087-BD64-0D9E6920259E}"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54DE80-5EF2-4377-AC46-B67F59AF11C5}" type="datetimeFigureOut">
              <a:rPr lang="en-IN" smtClean="0"/>
              <a:t>11-08-2023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B26EC2D-6301-4087-BD64-0D9E6920259E}" type="slidenum">
              <a:rPr lang="en-IN" smtClean="0"/>
              <a:t>‹#›</a:t>
            </a:fld>
            <a:endParaRPr lang="en-IN"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454DE80-5EF2-4377-AC46-B67F59AF11C5}" type="datetimeFigureOut">
              <a:rPr lang="en-IN" smtClean="0"/>
              <a:t>11-08-2023</a:t>
            </a:fld>
            <a:endParaRPr lang="en-IN"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26EC2D-6301-4087-BD64-0D9E6920259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196752"/>
            <a:ext cx="7772400" cy="2452254"/>
          </a:xfrm>
        </p:spPr>
        <p:txBody>
          <a:bodyPr>
            <a:normAutofit fontScale="90000"/>
          </a:bodyPr>
          <a:lstStyle/>
          <a:p>
            <a:r>
              <a:rPr lang="en-US" sz="8900" dirty="0" smtClean="0"/>
              <a:t>Industrial visit</a:t>
            </a:r>
            <a:r>
              <a:rPr lang="en-US" dirty="0" smtClean="0"/>
              <a:t> </a:t>
            </a:r>
            <a:endParaRPr lang="en-IN" dirty="0"/>
          </a:p>
        </p:txBody>
      </p:sp>
      <p:sp>
        <p:nvSpPr>
          <p:cNvPr id="3" name="Subtitle 2"/>
          <p:cNvSpPr>
            <a:spLocks noGrp="1"/>
          </p:cNvSpPr>
          <p:nvPr>
            <p:ph type="subTitle" idx="1"/>
          </p:nvPr>
        </p:nvSpPr>
        <p:spPr/>
        <p:txBody>
          <a:bodyPr>
            <a:normAutofit fontScale="92500" lnSpcReduction="10000"/>
          </a:bodyPr>
          <a:lstStyle/>
          <a:p>
            <a:pPr algn="ctr"/>
            <a:r>
              <a:rPr lang="en-US" sz="6600" dirty="0" smtClean="0">
                <a:solidFill>
                  <a:schemeClr val="accent3">
                    <a:lumMod val="75000"/>
                  </a:schemeClr>
                </a:solidFill>
              </a:rPr>
              <a:t>Presentation</a:t>
            </a:r>
          </a:p>
          <a:p>
            <a:pPr algn="ctr"/>
            <a:endParaRPr lang="en-IN" dirty="0"/>
          </a:p>
        </p:txBody>
      </p:sp>
    </p:spTree>
    <p:extLst>
      <p:ext uri="{BB962C8B-B14F-4D97-AF65-F5344CB8AC3E}">
        <p14:creationId xmlns:p14="http://schemas.microsoft.com/office/powerpoint/2010/main" val="37835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1440160"/>
          </a:xfrm>
        </p:spPr>
        <p:txBody>
          <a:bodyPr>
            <a:normAutofit/>
          </a:bodyPr>
          <a:lstStyle/>
          <a:p>
            <a:pPr marL="571500" indent="-571500">
              <a:buFont typeface="Wingdings" pitchFamily="2" charset="2"/>
              <a:buChar char="Ø"/>
            </a:pPr>
            <a:r>
              <a:rPr lang="en-US" dirty="0" smtClean="0">
                <a:solidFill>
                  <a:srgbClr val="002060"/>
                </a:solidFill>
              </a:rPr>
              <a:t>Stabillizers:</a:t>
            </a:r>
            <a:r>
              <a:rPr lang="en-US" dirty="0"/>
              <a:t/>
            </a:r>
            <a:br>
              <a:rPr lang="en-US" dirty="0"/>
            </a:br>
            <a:endParaRPr lang="en-IN" dirty="0"/>
          </a:p>
        </p:txBody>
      </p:sp>
      <p:sp>
        <p:nvSpPr>
          <p:cNvPr id="3" name="Content Placeholder 2"/>
          <p:cNvSpPr>
            <a:spLocks noGrp="1"/>
          </p:cNvSpPr>
          <p:nvPr>
            <p:ph idx="1"/>
          </p:nvPr>
        </p:nvSpPr>
        <p:spPr>
          <a:xfrm>
            <a:off x="539552" y="1772816"/>
            <a:ext cx="8183880" cy="4176464"/>
          </a:xfrm>
        </p:spPr>
        <p:txBody>
          <a:bodyPr/>
          <a:lstStyle/>
          <a:p>
            <a:r>
              <a:rPr lang="en-US" dirty="0"/>
              <a:t>The process of stabilization happens by bringing voltage to a desirable level whenever there is any kind of fluctuation in the power system.</a:t>
            </a:r>
            <a:endParaRPr lang="en-IN" dirty="0"/>
          </a:p>
        </p:txBody>
      </p:sp>
    </p:spTree>
    <p:extLst>
      <p:ext uri="{BB962C8B-B14F-4D97-AF65-F5344CB8AC3E}">
        <p14:creationId xmlns:p14="http://schemas.microsoft.com/office/powerpoint/2010/main" val="112201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1440160"/>
          </a:xfrm>
        </p:spPr>
        <p:txBody>
          <a:bodyPr/>
          <a:lstStyle/>
          <a:p>
            <a:r>
              <a:rPr lang="en-US" dirty="0" smtClean="0"/>
              <a:t> Utility:</a:t>
            </a:r>
            <a:endParaRPr lang="en-IN" dirty="0"/>
          </a:p>
        </p:txBody>
      </p:sp>
      <p:sp>
        <p:nvSpPr>
          <p:cNvPr id="3" name="Content Placeholder 2"/>
          <p:cNvSpPr>
            <a:spLocks noGrp="1"/>
          </p:cNvSpPr>
          <p:nvPr>
            <p:ph idx="1"/>
          </p:nvPr>
        </p:nvSpPr>
        <p:spPr>
          <a:xfrm>
            <a:off x="467544" y="2276872"/>
            <a:ext cx="8183880" cy="3755904"/>
          </a:xfrm>
        </p:spPr>
        <p:txBody>
          <a:bodyPr/>
          <a:lstStyle/>
          <a:p>
            <a:r>
              <a:rPr lang="en-US" dirty="0" smtClean="0"/>
              <a:t>Electricity</a:t>
            </a:r>
          </a:p>
          <a:p>
            <a:r>
              <a:rPr lang="en-US" dirty="0" smtClean="0"/>
              <a:t>Gas</a:t>
            </a:r>
          </a:p>
          <a:p>
            <a:r>
              <a:rPr lang="en-US" dirty="0" smtClean="0"/>
              <a:t>Water</a:t>
            </a:r>
            <a:endParaRPr lang="en-IN" dirty="0"/>
          </a:p>
        </p:txBody>
      </p:sp>
    </p:spTree>
    <p:extLst>
      <p:ext uri="{BB962C8B-B14F-4D97-AF65-F5344CB8AC3E}">
        <p14:creationId xmlns:p14="http://schemas.microsoft.com/office/powerpoint/2010/main" val="21021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0"/>
                                  </p:stCondLst>
                                  <p:childTnLst>
                                    <p:animEffect transition="out" filter="barn(inVertical)">
                                      <p:cBhvr>
                                        <p:cTn id="13" dur="500"/>
                                        <p:tgtEl>
                                          <p:spTgt spid="3">
                                            <p:txEl>
                                              <p:pRg st="0" end="0"/>
                                            </p:txEl>
                                          </p:spTgt>
                                        </p:tgtEl>
                                      </p:cBhvr>
                                    </p:animEffect>
                                    <p:set>
                                      <p:cBhvr>
                                        <p:cTn id="14" dur="1" fill="hold">
                                          <p:stCondLst>
                                            <p:cond delay="499"/>
                                          </p:stCondLst>
                                        </p:cTn>
                                        <p:tgtEl>
                                          <p:spTgt spid="3">
                                            <p:txEl>
                                              <p:pRg st="0" end="0"/>
                                            </p:txEl>
                                          </p:spTgt>
                                        </p:tgtEl>
                                        <p:attrNameLst>
                                          <p:attrName>style.visibility</p:attrName>
                                        </p:attrNameLst>
                                      </p:cBhvr>
                                      <p:to>
                                        <p:strVal val="hidden"/>
                                      </p:to>
                                    </p:set>
                                  </p:childTnLst>
                                </p:cTn>
                              </p:par>
                              <p:par>
                                <p:cTn id="15" presetID="16" presetClass="exit" presetSubtype="21" fill="hold" nodeType="withEffect">
                                  <p:stCondLst>
                                    <p:cond delay="0"/>
                                  </p:stCondLst>
                                  <p:childTnLst>
                                    <p:animEffect transition="out" filter="barn(inVertical)">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6" presetClass="exit" presetSubtype="21" fill="hold" nodeType="withEffect">
                                  <p:stCondLst>
                                    <p:cond delay="0"/>
                                  </p:stCondLst>
                                  <p:childTnLst>
                                    <p:animEffect transition="out" filter="barn(inVertical)">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1440160"/>
          </a:xfrm>
        </p:spPr>
        <p:txBody>
          <a:bodyPr>
            <a:normAutofit/>
          </a:bodyPr>
          <a:lstStyle/>
          <a:p>
            <a:r>
              <a:rPr lang="en-US" dirty="0"/>
              <a:t>Environmental </a:t>
            </a:r>
            <a:r>
              <a:rPr lang="en-US" dirty="0" smtClean="0"/>
              <a:t>Impact:</a:t>
            </a:r>
            <a:r>
              <a:rPr lang="en-US" dirty="0"/>
              <a:t/>
            </a:r>
            <a:br>
              <a:rPr lang="en-US" dirty="0"/>
            </a:br>
            <a:endParaRPr lang="en-IN" dirty="0"/>
          </a:p>
        </p:txBody>
      </p:sp>
      <p:sp>
        <p:nvSpPr>
          <p:cNvPr id="3" name="Content Placeholder 2"/>
          <p:cNvSpPr>
            <a:spLocks noGrp="1"/>
          </p:cNvSpPr>
          <p:nvPr>
            <p:ph idx="1"/>
          </p:nvPr>
        </p:nvSpPr>
        <p:spPr>
          <a:xfrm>
            <a:off x="502920" y="2132856"/>
            <a:ext cx="8183880" cy="2585448"/>
          </a:xfrm>
        </p:spPr>
        <p:txBody>
          <a:bodyPr/>
          <a:lstStyle/>
          <a:p>
            <a:r>
              <a:rPr lang="en-US" dirty="0" smtClean="0"/>
              <a:t>Toxic level</a:t>
            </a:r>
          </a:p>
          <a:p>
            <a:r>
              <a:rPr lang="en-US" dirty="0" smtClean="0"/>
              <a:t>Pollution level</a:t>
            </a:r>
          </a:p>
          <a:p>
            <a:r>
              <a:rPr lang="en-US" dirty="0" smtClean="0"/>
              <a:t>Impact on Local community</a:t>
            </a:r>
          </a:p>
          <a:p>
            <a:r>
              <a:rPr lang="en-US" dirty="0" smtClean="0"/>
              <a:t>Impact on environmental resources</a:t>
            </a:r>
            <a:endParaRPr lang="en-IN" dirty="0"/>
          </a:p>
        </p:txBody>
      </p:sp>
    </p:spTree>
    <p:extLst>
      <p:ext uri="{BB962C8B-B14F-4D97-AF65-F5344CB8AC3E}">
        <p14:creationId xmlns:p14="http://schemas.microsoft.com/office/powerpoint/2010/main" val="409925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par>
                                <p:cTn id="13" presetID="6" presetClass="exit" presetSubtype="32" fill="hold" nodeType="withEffect">
                                  <p:stCondLst>
                                    <p:cond delay="0"/>
                                  </p:stCondLst>
                                  <p:childTnLst>
                                    <p:animEffect transition="out" filter="circle(out)">
                                      <p:cBhvr>
                                        <p:cTn id="14" dur="2000"/>
                                        <p:tgtEl>
                                          <p:spTgt spid="3">
                                            <p:txEl>
                                              <p:pRg st="1" end="1"/>
                                            </p:txEl>
                                          </p:spTgt>
                                        </p:tgtEl>
                                      </p:cBhvr>
                                    </p:animEffect>
                                    <p:set>
                                      <p:cBhvr>
                                        <p:cTn id="15" dur="1" fill="hold">
                                          <p:stCondLst>
                                            <p:cond delay="1999"/>
                                          </p:stCondLst>
                                        </p:cTn>
                                        <p:tgtEl>
                                          <p:spTgt spid="3">
                                            <p:txEl>
                                              <p:pRg st="1" end="1"/>
                                            </p:txEl>
                                          </p:spTgt>
                                        </p:tgtEl>
                                        <p:attrNameLst>
                                          <p:attrName>style.visibility</p:attrName>
                                        </p:attrNameLst>
                                      </p:cBhvr>
                                      <p:to>
                                        <p:strVal val="hidden"/>
                                      </p:to>
                                    </p:set>
                                  </p:childTnLst>
                                </p:cTn>
                              </p:par>
                              <p:par>
                                <p:cTn id="16" presetID="6" presetClass="exit" presetSubtype="32" fill="hold" nodeType="withEffect">
                                  <p:stCondLst>
                                    <p:cond delay="0"/>
                                  </p:stCondLst>
                                  <p:childTnLst>
                                    <p:animEffect transition="out" filter="circle(out)">
                                      <p:cBhvr>
                                        <p:cTn id="17" dur="2000"/>
                                        <p:tgtEl>
                                          <p:spTgt spid="3">
                                            <p:txEl>
                                              <p:pRg st="2" end="2"/>
                                            </p:txEl>
                                          </p:spTgt>
                                        </p:tgtEl>
                                      </p:cBhvr>
                                    </p:animEffect>
                                    <p:set>
                                      <p:cBhvr>
                                        <p:cTn id="18" dur="1" fill="hold">
                                          <p:stCondLst>
                                            <p:cond delay="1999"/>
                                          </p:stCondLst>
                                        </p:cTn>
                                        <p:tgtEl>
                                          <p:spTgt spid="3">
                                            <p:txEl>
                                              <p:pRg st="2" end="2"/>
                                            </p:txEl>
                                          </p:spTgt>
                                        </p:tgtEl>
                                        <p:attrNameLst>
                                          <p:attrName>style.visibility</p:attrName>
                                        </p:attrNameLst>
                                      </p:cBhvr>
                                      <p:to>
                                        <p:strVal val="hidden"/>
                                      </p:to>
                                    </p:set>
                                  </p:childTnLst>
                                </p:cTn>
                              </p:par>
                              <p:par>
                                <p:cTn id="19" presetID="6" presetClass="exit" presetSubtype="32" fill="hold" nodeType="withEffect">
                                  <p:stCondLst>
                                    <p:cond delay="0"/>
                                  </p:stCondLst>
                                  <p:childTnLst>
                                    <p:animEffect transition="out" filter="circle(out)">
                                      <p:cBhvr>
                                        <p:cTn id="20" dur="2000"/>
                                        <p:tgtEl>
                                          <p:spTgt spid="3">
                                            <p:txEl>
                                              <p:pRg st="3" end="3"/>
                                            </p:txEl>
                                          </p:spTgt>
                                        </p:tgtEl>
                                      </p:cBhvr>
                                    </p:animEffect>
                                    <p:set>
                                      <p:cBhvr>
                                        <p:cTn id="21"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1368152"/>
          </a:xfrm>
        </p:spPr>
        <p:txBody>
          <a:bodyPr/>
          <a:lstStyle/>
          <a:p>
            <a:r>
              <a:rPr lang="en-US" dirty="0" smtClean="0"/>
              <a:t>Market Demand:</a:t>
            </a:r>
            <a:endParaRPr lang="en-IN" dirty="0"/>
          </a:p>
        </p:txBody>
      </p:sp>
      <p:sp>
        <p:nvSpPr>
          <p:cNvPr id="3" name="Content Placeholder 2"/>
          <p:cNvSpPr>
            <a:spLocks noGrp="1"/>
          </p:cNvSpPr>
          <p:nvPr>
            <p:ph idx="1"/>
          </p:nvPr>
        </p:nvSpPr>
        <p:spPr>
          <a:xfrm>
            <a:off x="395536" y="1916832"/>
            <a:ext cx="8424936" cy="2801472"/>
          </a:xfrm>
        </p:spPr>
        <p:txBody>
          <a:bodyPr>
            <a:normAutofit fontScale="92500" lnSpcReduction="10000"/>
          </a:bodyPr>
          <a:lstStyle/>
          <a:p>
            <a:r>
              <a:rPr lang="en-US" dirty="0"/>
              <a:t>Market demand describes the demand for a given product and who wants to purchase it. This is determined by how willing consumers are to spend a certain price on a particular good or service. As market demand increases, so does price. When the demand decreases, price will go down as well.</a:t>
            </a:r>
            <a:endParaRPr lang="en-IN" dirty="0"/>
          </a:p>
        </p:txBody>
      </p:sp>
    </p:spTree>
    <p:extLst>
      <p:ext uri="{BB962C8B-B14F-4D97-AF65-F5344CB8AC3E}">
        <p14:creationId xmlns:p14="http://schemas.microsoft.com/office/powerpoint/2010/main" val="40699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 0 L 0 0.25 E" pathEditMode="relative" ptsTypes="">
                                      <p:cBhvr>
                                        <p:cTn id="2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08112"/>
          </a:xfrm>
        </p:spPr>
        <p:txBody>
          <a:bodyPr/>
          <a:lstStyle/>
          <a:p>
            <a:r>
              <a:rPr lang="en-US" dirty="0" smtClean="0"/>
              <a:t>Machinerys: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576" y="2852936"/>
            <a:ext cx="2714625" cy="168592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20072" y="2780928"/>
            <a:ext cx="3028950" cy="1656184"/>
          </a:xfrm>
        </p:spPr>
      </p:pic>
    </p:spTree>
    <p:extLst>
      <p:ext uri="{BB962C8B-B14F-4D97-AF65-F5344CB8AC3E}">
        <p14:creationId xmlns:p14="http://schemas.microsoft.com/office/powerpoint/2010/main" val="303051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normAutofit fontScale="92500" lnSpcReduction="10000"/>
          </a:bodyPr>
          <a:lstStyle/>
          <a:p>
            <a:r>
              <a:rPr lang="en-US" dirty="0" smtClean="0">
                <a:solidFill>
                  <a:srgbClr val="002060"/>
                </a:solidFill>
              </a:rPr>
              <a:t>AUTO SOCKETING MACHINE</a:t>
            </a:r>
            <a:endParaRPr lang="en-IN" dirty="0">
              <a:solidFill>
                <a:srgbClr val="002060"/>
              </a:solidFill>
            </a:endParaRPr>
          </a:p>
        </p:txBody>
      </p:sp>
      <p:sp>
        <p:nvSpPr>
          <p:cNvPr id="4" name="Text Placeholder 3"/>
          <p:cNvSpPr>
            <a:spLocks noGrp="1"/>
          </p:cNvSpPr>
          <p:nvPr>
            <p:ph type="body" sz="half" idx="3"/>
          </p:nvPr>
        </p:nvSpPr>
        <p:spPr/>
        <p:txBody>
          <a:bodyPr/>
          <a:lstStyle/>
          <a:p>
            <a:r>
              <a:rPr lang="en-US" dirty="0" smtClean="0">
                <a:solidFill>
                  <a:srgbClr val="002060"/>
                </a:solidFill>
              </a:rPr>
              <a:t>CUTTING MACHINE</a:t>
            </a:r>
            <a:endParaRPr lang="en-IN" dirty="0">
              <a:solidFill>
                <a:srgbClr val="002060"/>
              </a:solidFill>
            </a:endParaRP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263650" y="2320925"/>
            <a:ext cx="2619375" cy="1743075"/>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84800" y="2268537"/>
            <a:ext cx="2466975" cy="1847850"/>
          </a:xfrm>
        </p:spPr>
      </p:pic>
    </p:spTree>
    <p:extLst>
      <p:ext uri="{BB962C8B-B14F-4D97-AF65-F5344CB8AC3E}">
        <p14:creationId xmlns:p14="http://schemas.microsoft.com/office/powerpoint/2010/main" val="342047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650110">
            <a:off x="-100223" y="677868"/>
            <a:ext cx="8344560" cy="2833251"/>
          </a:xfrm>
        </p:spPr>
        <p:txBody>
          <a:bodyPr>
            <a:normAutofit/>
          </a:bodyPr>
          <a:lstStyle/>
          <a:p>
            <a:r>
              <a:rPr lang="en-US" sz="6000" dirty="0" smtClean="0"/>
              <a:t>THANK YOU……….</a:t>
            </a:r>
            <a:endParaRPr lang="en-IN" sz="6000" dirty="0"/>
          </a:p>
        </p:txBody>
      </p:sp>
    </p:spTree>
    <p:extLst>
      <p:ext uri="{BB962C8B-B14F-4D97-AF65-F5344CB8AC3E}">
        <p14:creationId xmlns:p14="http://schemas.microsoft.com/office/powerpoint/2010/main" val="328308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3933056"/>
            <a:ext cx="8208912" cy="2376264"/>
          </a:xfrm>
        </p:spPr>
        <p:txBody>
          <a:bodyPr>
            <a:normAutofit/>
          </a:bodyPr>
          <a:lstStyle/>
          <a:p>
            <a:pPr algn="ctr"/>
            <a:r>
              <a:rPr lang="en-US" dirty="0" smtClean="0"/>
              <a:t>Feasibility study on  pvc pipe manufacturing plant </a:t>
            </a:r>
            <a:endParaRPr lang="en-IN" dirty="0"/>
          </a:p>
        </p:txBody>
      </p:sp>
      <p:sp>
        <p:nvSpPr>
          <p:cNvPr id="5" name="Subtitle 4"/>
          <p:cNvSpPr>
            <a:spLocks noGrp="1"/>
          </p:cNvSpPr>
          <p:nvPr>
            <p:ph type="subTitle" idx="1"/>
          </p:nvPr>
        </p:nvSpPr>
        <p:spPr>
          <a:xfrm>
            <a:off x="722376" y="1052736"/>
            <a:ext cx="7772400" cy="792088"/>
          </a:xfrm>
        </p:spPr>
        <p:txBody>
          <a:bodyPr>
            <a:noAutofit/>
          </a:bodyPr>
          <a:lstStyle/>
          <a:p>
            <a:pPr algn="ctr"/>
            <a:r>
              <a:rPr lang="en-IN" sz="3600" b="1" dirty="0" smtClean="0"/>
              <a:t>Mahesh extrusions private limited </a:t>
            </a:r>
            <a:r>
              <a:rPr lang="en-IN" sz="3600" b="1" dirty="0" smtClean="0"/>
              <a:t>Ballari</a:t>
            </a:r>
            <a:endParaRPr lang="en-IN" sz="3600" b="1" dirty="0" smtClean="0"/>
          </a:p>
        </p:txBody>
      </p:sp>
    </p:spTree>
    <p:extLst>
      <p:ext uri="{BB962C8B-B14F-4D97-AF65-F5344CB8AC3E}">
        <p14:creationId xmlns:p14="http://schemas.microsoft.com/office/powerpoint/2010/main" val="32918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solidFill>
                  <a:srgbClr val="00B050"/>
                </a:solidFill>
              </a:rPr>
              <a:t>PVC Pipe</a:t>
            </a:r>
            <a:endParaRPr lang="en-IN" sz="6000" dirty="0">
              <a:solidFill>
                <a:srgbClr val="00B050"/>
              </a:solidFill>
            </a:endParaRPr>
          </a:p>
        </p:txBody>
      </p:sp>
      <p:sp>
        <p:nvSpPr>
          <p:cNvPr id="6" name="Text Placeholder 5"/>
          <p:cNvSpPr>
            <a:spLocks noGrp="1"/>
          </p:cNvSpPr>
          <p:nvPr>
            <p:ph type="body" sz="half" idx="2"/>
          </p:nvPr>
        </p:nvSpPr>
        <p:spPr/>
        <p:txBody>
          <a:bodyPr/>
          <a:lstStyle/>
          <a:p>
            <a:endParaRPr lang="en-IN"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2615" r="12615"/>
          <a:stretch>
            <a:fillRect/>
          </a:stretch>
        </p:blipFill>
        <p:spPr>
          <a:xfrm>
            <a:off x="421480" y="332656"/>
            <a:ext cx="8326984" cy="4446512"/>
          </a:xfrm>
        </p:spPr>
      </p:pic>
    </p:spTree>
    <p:extLst>
      <p:ext uri="{BB962C8B-B14F-4D97-AF65-F5344CB8AC3E}">
        <p14:creationId xmlns:p14="http://schemas.microsoft.com/office/powerpoint/2010/main" val="28223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11560" y="404664"/>
            <a:ext cx="8064896" cy="1296144"/>
          </a:xfrm>
        </p:spPr>
        <p:txBody>
          <a:bodyPr>
            <a:noAutofit/>
          </a:bodyPr>
          <a:lstStyle/>
          <a:p>
            <a:r>
              <a:rPr lang="en-US" sz="7200" dirty="0" smtClean="0">
                <a:solidFill>
                  <a:schemeClr val="accent3">
                    <a:lumMod val="75000"/>
                  </a:schemeClr>
                </a:solidFill>
              </a:rPr>
              <a:t>Contens</a:t>
            </a:r>
            <a:endParaRPr lang="en-IN" sz="7200" dirty="0">
              <a:solidFill>
                <a:schemeClr val="accent3">
                  <a:lumMod val="75000"/>
                </a:schemeClr>
              </a:solidFill>
            </a:endParaRPr>
          </a:p>
        </p:txBody>
      </p:sp>
      <p:sp>
        <p:nvSpPr>
          <p:cNvPr id="3" name="Content Placeholder 2"/>
          <p:cNvSpPr>
            <a:spLocks noGrp="1"/>
          </p:cNvSpPr>
          <p:nvPr>
            <p:ph idx="1"/>
          </p:nvPr>
        </p:nvSpPr>
        <p:spPr>
          <a:xfrm>
            <a:off x="395536" y="1700808"/>
            <a:ext cx="7920880" cy="3960440"/>
          </a:xfrm>
        </p:spPr>
        <p:txBody>
          <a:bodyPr>
            <a:normAutofit/>
          </a:bodyPr>
          <a:lstStyle/>
          <a:p>
            <a:pPr>
              <a:buFont typeface="Wingdings" pitchFamily="2" charset="2"/>
              <a:buChar char="Ø"/>
            </a:pPr>
            <a:r>
              <a:rPr lang="en-US" dirty="0" smtClean="0"/>
              <a:t>Introduction</a:t>
            </a:r>
          </a:p>
          <a:p>
            <a:pPr>
              <a:buFont typeface="Wingdings" pitchFamily="2" charset="2"/>
              <a:buChar char="Ø"/>
            </a:pPr>
            <a:r>
              <a:rPr lang="en-US" dirty="0" smtClean="0"/>
              <a:t>Market</a:t>
            </a:r>
          </a:p>
          <a:p>
            <a:pPr>
              <a:buFont typeface="Wingdings" pitchFamily="2" charset="2"/>
              <a:buChar char="Ø"/>
            </a:pPr>
            <a:r>
              <a:rPr lang="en-US" dirty="0" smtClean="0"/>
              <a:t>Raw material</a:t>
            </a:r>
          </a:p>
          <a:p>
            <a:pPr>
              <a:buFont typeface="Wingdings" pitchFamily="2" charset="2"/>
              <a:buChar char="Ø"/>
            </a:pPr>
            <a:r>
              <a:rPr lang="en-US" dirty="0" smtClean="0"/>
              <a:t>Process Technology</a:t>
            </a:r>
          </a:p>
          <a:p>
            <a:pPr marL="0" indent="0">
              <a:buNone/>
            </a:pPr>
            <a:endParaRPr lang="en-US" dirty="0" smtClean="0"/>
          </a:p>
          <a:p>
            <a:pPr>
              <a:buFont typeface="Wingdings" pitchFamily="2" charset="2"/>
              <a:buChar char="Ø"/>
            </a:pPr>
            <a:endParaRPr lang="en-US" dirty="0" smtClean="0"/>
          </a:p>
        </p:txBody>
      </p:sp>
    </p:spTree>
    <p:extLst>
      <p:ext uri="{BB962C8B-B14F-4D97-AF65-F5344CB8AC3E}">
        <p14:creationId xmlns:p14="http://schemas.microsoft.com/office/powerpoint/2010/main" val="31093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20" y="404664"/>
            <a:ext cx="8173536" cy="792088"/>
          </a:xfrm>
        </p:spPr>
        <p:txBody>
          <a:bodyPr/>
          <a:lstStyle/>
          <a:p>
            <a:r>
              <a:rPr lang="en-US" dirty="0" smtClean="0"/>
              <a:t>What is PVC ??</a:t>
            </a:r>
            <a:endParaRPr lang="en-IN" dirty="0"/>
          </a:p>
        </p:txBody>
      </p:sp>
      <p:sp>
        <p:nvSpPr>
          <p:cNvPr id="5" name="Content Placeholder 4"/>
          <p:cNvSpPr>
            <a:spLocks noGrp="1"/>
          </p:cNvSpPr>
          <p:nvPr>
            <p:ph idx="1"/>
          </p:nvPr>
        </p:nvSpPr>
        <p:spPr>
          <a:xfrm>
            <a:off x="395536" y="1340768"/>
            <a:ext cx="8352928" cy="4680520"/>
          </a:xfrm>
        </p:spPr>
        <p:txBody>
          <a:bodyPr/>
          <a:lstStyle/>
          <a:p>
            <a:pPr>
              <a:buFont typeface="Wingdings" pitchFamily="2" charset="2"/>
              <a:buChar char="Ø"/>
            </a:pPr>
            <a:r>
              <a:rPr lang="en-US" dirty="0"/>
              <a:t>The full form of PVC is Poly Vinyl Chloride. PVC is a polymer which is made from vinyl chloride polymerisation. PVC is being used in a variety of products, including raincoats, wires, pipes, bottles, credit cards, flooring, etc. Since it resists water and fire, it is useful in producing many products.</a:t>
            </a:r>
            <a:endParaRPr lang="en-IN" dirty="0"/>
          </a:p>
        </p:txBody>
      </p:sp>
    </p:spTree>
    <p:extLst>
      <p:ext uri="{BB962C8B-B14F-4D97-AF65-F5344CB8AC3E}">
        <p14:creationId xmlns:p14="http://schemas.microsoft.com/office/powerpoint/2010/main" val="15825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2000"/>
                                        <p:tgtEl>
                                          <p:spTgt spid="5">
                                            <p:txEl>
                                              <p:pRg st="0" end="0"/>
                                            </p:txEl>
                                          </p:spTgt>
                                        </p:tgtEl>
                                      </p:cBhvr>
                                    </p:animEffect>
                                    <p:anim calcmode="lin" valueType="num">
                                      <p:cBhvr>
                                        <p:cTn id="26"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720080"/>
          </a:xfrm>
        </p:spPr>
        <p:txBody>
          <a:bodyPr/>
          <a:lstStyle/>
          <a:p>
            <a:r>
              <a:rPr lang="en-US" dirty="0" smtClean="0"/>
              <a:t>RAW MATERIAL</a:t>
            </a:r>
            <a:endParaRPr lang="en-IN" dirty="0"/>
          </a:p>
        </p:txBody>
      </p:sp>
      <p:sp>
        <p:nvSpPr>
          <p:cNvPr id="3" name="Content Placeholder 2"/>
          <p:cNvSpPr>
            <a:spLocks noGrp="1"/>
          </p:cNvSpPr>
          <p:nvPr>
            <p:ph idx="1"/>
          </p:nvPr>
        </p:nvSpPr>
        <p:spPr>
          <a:xfrm rot="10800000" flipV="1">
            <a:off x="502920" y="1772816"/>
            <a:ext cx="8183880" cy="3168352"/>
          </a:xfrm>
        </p:spPr>
        <p:txBody>
          <a:bodyPr>
            <a:normAutofit/>
          </a:bodyPr>
          <a:lstStyle/>
          <a:p>
            <a:pPr>
              <a:buFont typeface="Wingdings" pitchFamily="2" charset="2"/>
              <a:buChar char="Ø"/>
            </a:pPr>
            <a:r>
              <a:rPr lang="en-US" dirty="0" smtClean="0"/>
              <a:t>PVC Resin</a:t>
            </a:r>
          </a:p>
          <a:p>
            <a:pPr>
              <a:buFont typeface="Wingdings" pitchFamily="2" charset="2"/>
              <a:buChar char="Ø"/>
            </a:pPr>
            <a:r>
              <a:rPr lang="en-US" dirty="0" smtClean="0"/>
              <a:t>Calcium</a:t>
            </a:r>
          </a:p>
          <a:p>
            <a:pPr>
              <a:buFont typeface="Wingdings" pitchFamily="2" charset="2"/>
              <a:buChar char="Ø"/>
            </a:pPr>
            <a:r>
              <a:rPr lang="en-US" dirty="0" smtClean="0"/>
              <a:t>1 pack Stabillizer</a:t>
            </a:r>
          </a:p>
          <a:p>
            <a:pPr>
              <a:buFont typeface="Wingdings" pitchFamily="2" charset="2"/>
              <a:buChar char="Ø"/>
            </a:pPr>
            <a:r>
              <a:rPr lang="en-US" dirty="0" smtClean="0"/>
              <a:t>Color (G,R,B,W)</a:t>
            </a:r>
            <a:endParaRPr lang="en-IN" dirty="0"/>
          </a:p>
        </p:txBody>
      </p:sp>
    </p:spTree>
    <p:extLst>
      <p:ext uri="{BB962C8B-B14F-4D97-AF65-F5344CB8AC3E}">
        <p14:creationId xmlns:p14="http://schemas.microsoft.com/office/powerpoint/2010/main" val="2436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3">
                                            <p:txEl>
                                              <p:pRg st="1" end="1"/>
                                            </p:txEl>
                                          </p:spTgt>
                                        </p:tgtEl>
                                        <p:attrNameLst>
                                          <p:attrName>style.color</p:attrName>
                                        </p:attrNameLst>
                                      </p:cBhvr>
                                      <p:to>
                                        <a:schemeClr val="bg1"/>
                                      </p:to>
                                    </p:animClr>
                                    <p:animClr clrSpc="rgb" dir="cw">
                                      <p:cBhvr>
                                        <p:cTn id="17" dur="250" autoRev="1" fill="remove"/>
                                        <p:tgtEl>
                                          <p:spTgt spid="3">
                                            <p:txEl>
                                              <p:pRg st="1" end="1"/>
                                            </p:txEl>
                                          </p:spTgt>
                                        </p:tgtEl>
                                        <p:attrNameLst>
                                          <p:attrName>fillcolor</p:attrName>
                                        </p:attrNameLst>
                                      </p:cBhvr>
                                      <p:to>
                                        <a:schemeClr val="bg1"/>
                                      </p:to>
                                    </p:animClr>
                                    <p:set>
                                      <p:cBhvr>
                                        <p:cTn id="18" dur="250" autoRev="1" fill="remove"/>
                                        <p:tgtEl>
                                          <p:spTgt spid="3">
                                            <p:txEl>
                                              <p:pRg st="1" end="1"/>
                                            </p:txEl>
                                          </p:spTgt>
                                        </p:tgtEl>
                                        <p:attrNameLst>
                                          <p:attrName>fill.type</p:attrName>
                                        </p:attrNameLst>
                                      </p:cBhvr>
                                      <p:to>
                                        <p:strVal val="solid"/>
                                      </p:to>
                                    </p:set>
                                    <p:set>
                                      <p:cBhvr>
                                        <p:cTn id="19" dur="250" autoRev="1" fill="remove"/>
                                        <p:tgtEl>
                                          <p:spTgt spid="3">
                                            <p:txEl>
                                              <p:pRg st="1" end="1"/>
                                            </p:txEl>
                                          </p:spTgt>
                                        </p:tgtEl>
                                        <p:attrNameLst>
                                          <p:attrName>fill.on</p:attrName>
                                        </p:attrNameLst>
                                      </p:cBhvr>
                                      <p:to>
                                        <p:strVal val="true"/>
                                      </p:to>
                                    </p:set>
                                  </p:childTnLst>
                                </p:cTn>
                              </p:par>
                              <p:par>
                                <p:cTn id="20" presetID="27" presetClass="emph" presetSubtype="0" fill="remove" nodeType="withEffect">
                                  <p:stCondLst>
                                    <p:cond delay="0"/>
                                  </p:stCondLst>
                                  <p:childTnLst>
                                    <p:animClr clrSpc="rgb" dir="cw">
                                      <p:cBhvr override="childStyle">
                                        <p:cTn id="21" dur="250" autoRev="1" fill="remove"/>
                                        <p:tgtEl>
                                          <p:spTgt spid="3">
                                            <p:txEl>
                                              <p:pRg st="2" end="2"/>
                                            </p:txEl>
                                          </p:spTgt>
                                        </p:tgtEl>
                                        <p:attrNameLst>
                                          <p:attrName>style.color</p:attrName>
                                        </p:attrNameLst>
                                      </p:cBhvr>
                                      <p:to>
                                        <a:schemeClr val="bg1"/>
                                      </p:to>
                                    </p:animClr>
                                    <p:animClr clrSpc="rgb" dir="cw">
                                      <p:cBhvr>
                                        <p:cTn id="22" dur="250" autoRev="1" fill="remove"/>
                                        <p:tgtEl>
                                          <p:spTgt spid="3">
                                            <p:txEl>
                                              <p:pRg st="2" end="2"/>
                                            </p:txEl>
                                          </p:spTgt>
                                        </p:tgtEl>
                                        <p:attrNameLst>
                                          <p:attrName>fillcolor</p:attrName>
                                        </p:attrNameLst>
                                      </p:cBhvr>
                                      <p:to>
                                        <a:schemeClr val="bg1"/>
                                      </p:to>
                                    </p:animClr>
                                    <p:set>
                                      <p:cBhvr>
                                        <p:cTn id="23" dur="250" autoRev="1" fill="remove"/>
                                        <p:tgtEl>
                                          <p:spTgt spid="3">
                                            <p:txEl>
                                              <p:pRg st="2" end="2"/>
                                            </p:txEl>
                                          </p:spTgt>
                                        </p:tgtEl>
                                        <p:attrNameLst>
                                          <p:attrName>fill.type</p:attrName>
                                        </p:attrNameLst>
                                      </p:cBhvr>
                                      <p:to>
                                        <p:strVal val="solid"/>
                                      </p:to>
                                    </p:set>
                                    <p:set>
                                      <p:cBhvr>
                                        <p:cTn id="24" dur="250" autoRev="1" fill="remove"/>
                                        <p:tgtEl>
                                          <p:spTgt spid="3">
                                            <p:txEl>
                                              <p:pRg st="2" end="2"/>
                                            </p:txEl>
                                          </p:spTgt>
                                        </p:tgtEl>
                                        <p:attrNameLst>
                                          <p:attrName>fill.on</p:attrName>
                                        </p:attrNameLst>
                                      </p:cBhvr>
                                      <p:to>
                                        <p:strVal val="true"/>
                                      </p:to>
                                    </p:set>
                                  </p:childTnLst>
                                </p:cTn>
                              </p:par>
                              <p:par>
                                <p:cTn id="25" presetID="27" presetClass="emph" presetSubtype="0" fill="remove" nodeType="withEffect">
                                  <p:stCondLst>
                                    <p:cond delay="0"/>
                                  </p:stCondLst>
                                  <p:childTnLst>
                                    <p:animClr clrSpc="rgb" dir="cw">
                                      <p:cBhvr override="childStyle">
                                        <p:cTn id="26" dur="250" autoRev="1" fill="remove"/>
                                        <p:tgtEl>
                                          <p:spTgt spid="3">
                                            <p:txEl>
                                              <p:pRg st="3" end="3"/>
                                            </p:txEl>
                                          </p:spTgt>
                                        </p:tgtEl>
                                        <p:attrNameLst>
                                          <p:attrName>style.color</p:attrName>
                                        </p:attrNameLst>
                                      </p:cBhvr>
                                      <p:to>
                                        <a:schemeClr val="bg1"/>
                                      </p:to>
                                    </p:animClr>
                                    <p:animClr clrSpc="rgb" dir="cw">
                                      <p:cBhvr>
                                        <p:cTn id="27" dur="250" autoRev="1" fill="remove"/>
                                        <p:tgtEl>
                                          <p:spTgt spid="3">
                                            <p:txEl>
                                              <p:pRg st="3" end="3"/>
                                            </p:txEl>
                                          </p:spTgt>
                                        </p:tgtEl>
                                        <p:attrNameLst>
                                          <p:attrName>fillcolor</p:attrName>
                                        </p:attrNameLst>
                                      </p:cBhvr>
                                      <p:to>
                                        <a:schemeClr val="bg1"/>
                                      </p:to>
                                    </p:animClr>
                                    <p:set>
                                      <p:cBhvr>
                                        <p:cTn id="28" dur="250" autoRev="1" fill="remove"/>
                                        <p:tgtEl>
                                          <p:spTgt spid="3">
                                            <p:txEl>
                                              <p:pRg st="3" end="3"/>
                                            </p:txEl>
                                          </p:spTgt>
                                        </p:tgtEl>
                                        <p:attrNameLst>
                                          <p:attrName>fill.type</p:attrName>
                                        </p:attrNameLst>
                                      </p:cBhvr>
                                      <p:to>
                                        <p:strVal val="solid"/>
                                      </p:to>
                                    </p:set>
                                    <p:set>
                                      <p:cBhvr>
                                        <p:cTn id="29"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936104"/>
          </a:xfrm>
        </p:spPr>
        <p:txBody>
          <a:bodyPr/>
          <a:lstStyle/>
          <a:p>
            <a:r>
              <a:rPr lang="en-US" dirty="0" smtClean="0"/>
              <a:t>PROCESSING</a:t>
            </a:r>
            <a:endParaRPr lang="en-IN" dirty="0"/>
          </a:p>
        </p:txBody>
      </p:sp>
      <p:sp>
        <p:nvSpPr>
          <p:cNvPr id="3" name="Content Placeholder 2"/>
          <p:cNvSpPr>
            <a:spLocks noGrp="1"/>
          </p:cNvSpPr>
          <p:nvPr>
            <p:ph idx="1"/>
          </p:nvPr>
        </p:nvSpPr>
        <p:spPr>
          <a:xfrm>
            <a:off x="502920" y="1412776"/>
            <a:ext cx="8183880" cy="4536504"/>
          </a:xfrm>
        </p:spPr>
        <p:txBody>
          <a:bodyPr>
            <a:normAutofit/>
          </a:bodyPr>
          <a:lstStyle/>
          <a:p>
            <a:pPr>
              <a:buFont typeface="Wingdings" pitchFamily="2" charset="2"/>
              <a:buChar char="v"/>
            </a:pPr>
            <a:r>
              <a:rPr lang="en-US" dirty="0" smtClean="0"/>
              <a:t>Extrusion</a:t>
            </a:r>
          </a:p>
          <a:p>
            <a:pPr>
              <a:buFont typeface="Wingdings" pitchFamily="2" charset="2"/>
              <a:buChar char="v"/>
            </a:pPr>
            <a:r>
              <a:rPr lang="en-US" dirty="0" smtClean="0"/>
              <a:t>Plasticizers</a:t>
            </a:r>
          </a:p>
          <a:p>
            <a:pPr>
              <a:buFont typeface="Wingdings" pitchFamily="2" charset="2"/>
              <a:buChar char="v"/>
            </a:pPr>
            <a:r>
              <a:rPr lang="en-US" dirty="0" smtClean="0"/>
              <a:t>Stabillizers</a:t>
            </a:r>
          </a:p>
          <a:p>
            <a:pPr>
              <a:buFont typeface="Wingdings" pitchFamily="2" charset="2"/>
              <a:buChar char="v"/>
            </a:pPr>
            <a:r>
              <a:rPr lang="en-US" dirty="0" smtClean="0"/>
              <a:t>Lubricants</a:t>
            </a:r>
          </a:p>
          <a:p>
            <a:pPr>
              <a:buFont typeface="Wingdings" pitchFamily="2" charset="2"/>
              <a:buChar char="v"/>
            </a:pPr>
            <a:r>
              <a:rPr lang="en-US" dirty="0" smtClean="0"/>
              <a:t>Fillers</a:t>
            </a:r>
            <a:endParaRPr lang="en-US" dirty="0" smtClean="0"/>
          </a:p>
        </p:txBody>
      </p:sp>
    </p:spTree>
    <p:extLst>
      <p:ext uri="{BB962C8B-B14F-4D97-AF65-F5344CB8AC3E}">
        <p14:creationId xmlns:p14="http://schemas.microsoft.com/office/powerpoint/2010/main" val="24718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
                                            <p:txEl>
                                              <p:pRg st="0" end="0"/>
                                            </p:txEl>
                                          </p:spTgt>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3">
                                            <p:txEl>
                                              <p:pRg st="1" end="1"/>
                                            </p:txEl>
                                          </p:spTgt>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3">
                                            <p:txEl>
                                              <p:pRg st="2" end="2"/>
                                            </p:txEl>
                                          </p:spTgt>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3">
                                            <p:txEl>
                                              <p:pRg st="3" end="3"/>
                                            </p:txEl>
                                          </p:spTgt>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4664"/>
            <a:ext cx="8183880" cy="792088"/>
          </a:xfrm>
        </p:spPr>
        <p:txBody>
          <a:bodyPr>
            <a:normAutofit/>
          </a:bodyPr>
          <a:lstStyle/>
          <a:p>
            <a:r>
              <a:rPr lang="en-US" dirty="0" smtClean="0"/>
              <a:t>PROCESSING :</a:t>
            </a:r>
            <a:endParaRPr lang="en-IN" dirty="0"/>
          </a:p>
        </p:txBody>
      </p:sp>
      <p:sp>
        <p:nvSpPr>
          <p:cNvPr id="3" name="Content Placeholder 2"/>
          <p:cNvSpPr>
            <a:spLocks noGrp="1"/>
          </p:cNvSpPr>
          <p:nvPr>
            <p:ph idx="1"/>
          </p:nvPr>
        </p:nvSpPr>
        <p:spPr>
          <a:xfrm>
            <a:off x="395536" y="1196752"/>
            <a:ext cx="8424936" cy="4752528"/>
          </a:xfrm>
        </p:spPr>
        <p:txBody>
          <a:bodyPr>
            <a:normAutofit/>
          </a:bodyPr>
          <a:lstStyle/>
          <a:p>
            <a:pPr>
              <a:buFont typeface="Wingdings" pitchFamily="2" charset="2"/>
              <a:buChar char="Ø"/>
            </a:pPr>
            <a:r>
              <a:rPr lang="en-US" sz="3200" dirty="0" smtClean="0">
                <a:solidFill>
                  <a:srgbClr val="002060"/>
                </a:solidFill>
              </a:rPr>
              <a:t>Extrusion:</a:t>
            </a:r>
          </a:p>
          <a:p>
            <a:pPr>
              <a:buFont typeface="Wingdings" pitchFamily="2" charset="2"/>
              <a:buChar char="ü"/>
            </a:pPr>
            <a:endParaRPr lang="en-US" dirty="0" smtClean="0"/>
          </a:p>
          <a:p>
            <a:pPr>
              <a:buFont typeface="Wingdings" pitchFamily="2" charset="2"/>
              <a:buChar char="ü"/>
            </a:pPr>
            <a:r>
              <a:rPr lang="en-US" dirty="0" smtClean="0"/>
              <a:t>Extrusion </a:t>
            </a:r>
            <a:r>
              <a:rPr lang="en-US" dirty="0"/>
              <a:t>is a process where a material undergoes plastic deformation by the application of a force causing that material to flow through an orifice or die</a:t>
            </a:r>
            <a:r>
              <a:rPr lang="en-US" dirty="0" smtClean="0"/>
              <a:t>.</a:t>
            </a:r>
          </a:p>
          <a:p>
            <a:pPr>
              <a:buFont typeface="Wingdings" pitchFamily="2" charset="2"/>
              <a:buChar char="ü"/>
            </a:pPr>
            <a:endParaRPr lang="en-US" dirty="0">
              <a:solidFill>
                <a:srgbClr val="002060"/>
              </a:solidFill>
            </a:endParaRPr>
          </a:p>
          <a:p>
            <a:pPr marL="0" indent="0">
              <a:buNone/>
            </a:pPr>
            <a:endParaRPr lang="en-US" dirty="0" smtClean="0">
              <a:solidFill>
                <a:srgbClr val="002060"/>
              </a:solidFill>
            </a:endParaRPr>
          </a:p>
          <a:p>
            <a:pPr>
              <a:buFont typeface="Wingdings" pitchFamily="2" charset="2"/>
              <a:buChar char="Ø"/>
            </a:pPr>
            <a:endParaRPr lang="en-US" dirty="0" smtClean="0">
              <a:solidFill>
                <a:srgbClr val="002060"/>
              </a:solidFill>
            </a:endParaRPr>
          </a:p>
          <a:p>
            <a:pPr>
              <a:buFont typeface="Wingdings" pitchFamily="2" charset="2"/>
              <a:buChar char="Ø"/>
            </a:pPr>
            <a:endParaRPr lang="en-IN" dirty="0">
              <a:solidFill>
                <a:srgbClr val="002060"/>
              </a:solidFill>
            </a:endParaRPr>
          </a:p>
        </p:txBody>
      </p:sp>
    </p:spTree>
    <p:extLst>
      <p:ext uri="{BB962C8B-B14F-4D97-AF65-F5344CB8AC3E}">
        <p14:creationId xmlns:p14="http://schemas.microsoft.com/office/powerpoint/2010/main" val="246015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4624"/>
            <a:ext cx="8183880" cy="1872208"/>
          </a:xfrm>
        </p:spPr>
        <p:txBody>
          <a:bodyPr>
            <a:normAutofit/>
          </a:bodyPr>
          <a:lstStyle/>
          <a:p>
            <a:pPr marL="571500" indent="-571500">
              <a:buFont typeface="Wingdings" pitchFamily="2" charset="2"/>
              <a:buChar char="Ø"/>
            </a:pPr>
            <a:r>
              <a:rPr lang="en-US" dirty="0">
                <a:solidFill>
                  <a:srgbClr val="002060"/>
                </a:solidFill>
              </a:rPr>
              <a:t>Plasticizers:</a:t>
            </a:r>
            <a:br>
              <a:rPr lang="en-US" dirty="0">
                <a:solidFill>
                  <a:srgbClr val="002060"/>
                </a:solidFill>
              </a:rPr>
            </a:br>
            <a:endParaRPr lang="en-IN" dirty="0"/>
          </a:p>
        </p:txBody>
      </p:sp>
      <p:sp>
        <p:nvSpPr>
          <p:cNvPr id="3" name="Content Placeholder 2"/>
          <p:cNvSpPr>
            <a:spLocks noGrp="1"/>
          </p:cNvSpPr>
          <p:nvPr>
            <p:ph idx="1"/>
          </p:nvPr>
        </p:nvSpPr>
        <p:spPr>
          <a:xfrm>
            <a:off x="502920" y="1700808"/>
            <a:ext cx="8245544" cy="4176464"/>
          </a:xfrm>
        </p:spPr>
        <p:txBody>
          <a:bodyPr>
            <a:normAutofit/>
          </a:bodyPr>
          <a:lstStyle/>
          <a:p>
            <a:r>
              <a:rPr lang="en-US" dirty="0" smtClean="0"/>
              <a:t>The Plasticising </a:t>
            </a:r>
            <a:r>
              <a:rPr lang="en-US" dirty="0"/>
              <a:t>process</a:t>
            </a:r>
          </a:p>
          <a:p>
            <a:r>
              <a:rPr lang="en-US" dirty="0"/>
              <a:t>Heating PVC resin causes molecular agitations that become stronger than its intermolecular forces, thus widening the distances between the molecules and resulting in the softening of the resin. Plasticizers are then added to the PVC, placing themselves between the distanced PVC molecules.</a:t>
            </a:r>
            <a:endParaRPr lang="en-US" dirty="0">
              <a:solidFill>
                <a:srgbClr val="002060"/>
              </a:solidFill>
            </a:endParaRPr>
          </a:p>
        </p:txBody>
      </p:sp>
    </p:spTree>
    <p:extLst>
      <p:ext uri="{BB962C8B-B14F-4D97-AF65-F5344CB8AC3E}">
        <p14:creationId xmlns:p14="http://schemas.microsoft.com/office/powerpoint/2010/main" val="16051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134</TotalTime>
  <Words>153</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Industrial visit </vt:lpstr>
      <vt:lpstr>Feasibility study on  pvc pipe manufacturing plant </vt:lpstr>
      <vt:lpstr>PVC Pipe</vt:lpstr>
      <vt:lpstr>Contens</vt:lpstr>
      <vt:lpstr>What is PVC ??</vt:lpstr>
      <vt:lpstr>RAW MATERIAL</vt:lpstr>
      <vt:lpstr>PROCESSING</vt:lpstr>
      <vt:lpstr>PROCESSING :</vt:lpstr>
      <vt:lpstr>Plasticizers: </vt:lpstr>
      <vt:lpstr>Stabillizers: </vt:lpstr>
      <vt:lpstr> Utility:</vt:lpstr>
      <vt:lpstr>Environmental Impact: </vt:lpstr>
      <vt:lpstr>Market Demand:</vt:lpstr>
      <vt:lpstr>Machinerys: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visit</dc:title>
  <dc:creator>Dell</dc:creator>
  <cp:lastModifiedBy>kamalapur.vishwanath</cp:lastModifiedBy>
  <cp:revision>14</cp:revision>
  <dcterms:created xsi:type="dcterms:W3CDTF">2023-08-10T14:45:20Z</dcterms:created>
  <dcterms:modified xsi:type="dcterms:W3CDTF">2023-08-11T04:52:05Z</dcterms:modified>
</cp:coreProperties>
</file>