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66850"/>
          </a:xfrm>
        </p:spPr>
        <p:txBody>
          <a:bodyPr/>
          <a:lstStyle/>
          <a:p>
            <a:r>
              <a:rPr lang="en-US" dirty="0" smtClean="0"/>
              <a:t>ICICI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6400800" cy="1752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History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Business Model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Financial Parameters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P/B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P/B= Market value / book value</a:t>
            </a:r>
          </a:p>
          <a:p>
            <a:r>
              <a:rPr lang="en-US" dirty="0" smtClean="0"/>
              <a:t>It tells how much more premium money we have to pay to buy share.</a:t>
            </a:r>
          </a:p>
          <a:p>
            <a:r>
              <a:rPr lang="en-US" dirty="0" smtClean="0"/>
              <a:t>Lower P/B value </a:t>
            </a:r>
            <a:r>
              <a:rPr lang="en-US" smtClean="0"/>
              <a:t>is good.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History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4582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1955 -&gt;&gt; ICIC ltd. World Bank given hand to start ICIC bank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1994 -&gt;&gt; IPO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Bank journey started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Vast verity of services they offered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Take money </a:t>
            </a:r>
            <a:r>
              <a:rPr lang="en-US" dirty="0" err="1" smtClean="0"/>
              <a:t>frm</a:t>
            </a:r>
            <a:r>
              <a:rPr lang="en-US" dirty="0" smtClean="0"/>
              <a:t> </a:t>
            </a:r>
            <a:r>
              <a:rPr lang="en-US" dirty="0" err="1" smtClean="0"/>
              <a:t>ppl</a:t>
            </a:r>
            <a:r>
              <a:rPr lang="en-US" dirty="0" smtClean="0"/>
              <a:t> and lend to other </a:t>
            </a:r>
            <a:r>
              <a:rPr lang="en-US" dirty="0" err="1" smtClean="0"/>
              <a:t>ppl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Fundamental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100" dirty="0" smtClean="0"/>
              <a:t>How do bank get profit </a:t>
            </a:r>
          </a:p>
          <a:p>
            <a:pPr marL="514350" indent="-514350" algn="l"/>
            <a:r>
              <a:rPr lang="en-US" sz="2100" dirty="0" smtClean="0"/>
              <a:t>    -&gt;&gt; Net Interest Margin (NIM) -&gt; </a:t>
            </a:r>
            <a:r>
              <a:rPr lang="en-US" sz="2100" dirty="0" err="1" smtClean="0"/>
              <a:t>Ppl</a:t>
            </a:r>
            <a:r>
              <a:rPr lang="en-US" sz="2100" dirty="0" smtClean="0"/>
              <a:t> keep money in bank and bank lend money to </a:t>
            </a:r>
            <a:r>
              <a:rPr lang="en-US" sz="2100" dirty="0" err="1" smtClean="0"/>
              <a:t>ppl</a:t>
            </a:r>
            <a:r>
              <a:rPr lang="en-US" sz="2100" dirty="0" smtClean="0"/>
              <a:t> on higher interest . This interest is called NIM</a:t>
            </a:r>
          </a:p>
          <a:p>
            <a:pPr marL="514350" indent="-514350" algn="l"/>
            <a:r>
              <a:rPr lang="en-US" sz="2100" dirty="0" smtClean="0"/>
              <a:t>    -&gt;&gt; Higher NIM , high profit</a:t>
            </a:r>
          </a:p>
          <a:p>
            <a:pPr marL="514350" indent="-514350" algn="l"/>
            <a:r>
              <a:rPr lang="en-US" sz="2100" dirty="0" smtClean="0"/>
              <a:t>     -&gt;&gt; ICIC NIM -&gt;&gt; 3.87 (good)  Q4 of 2019-2020  ,   8.7(2018-2019)</a:t>
            </a:r>
          </a:p>
          <a:p>
            <a:pPr marL="514350" indent="-514350" algn="l"/>
            <a:r>
              <a:rPr lang="en-US" sz="2100" dirty="0" smtClean="0"/>
              <a:t>          -&gt;&gt; Id it is improved  then business is improved .</a:t>
            </a:r>
          </a:p>
          <a:p>
            <a:pPr marL="514350" indent="-514350" algn="l"/>
            <a:r>
              <a:rPr lang="en-US" sz="2100" dirty="0" smtClean="0"/>
              <a:t>           When compared to HDFC(4.5%) its lower </a:t>
            </a:r>
          </a:p>
          <a:p>
            <a:pPr marL="514350" indent="-514350" algn="l"/>
            <a:r>
              <a:rPr lang="en-US" sz="2100" dirty="0" smtClean="0"/>
              <a:t>2-    How Bank will increase its NIM</a:t>
            </a:r>
          </a:p>
          <a:p>
            <a:pPr marL="514350" indent="-514350" algn="l"/>
            <a:r>
              <a:rPr lang="en-US" sz="2100" dirty="0" smtClean="0"/>
              <a:t>     -  CASA Ratio -&gt; Current </a:t>
            </a:r>
            <a:r>
              <a:rPr lang="en-US" sz="2100" dirty="0" smtClean="0"/>
              <a:t>account</a:t>
            </a:r>
            <a:r>
              <a:rPr lang="en-US" sz="2100" dirty="0" smtClean="0"/>
              <a:t> </a:t>
            </a:r>
            <a:r>
              <a:rPr lang="en-US" sz="2100" dirty="0" smtClean="0"/>
              <a:t>Saving Account  is imp </a:t>
            </a:r>
          </a:p>
          <a:p>
            <a:pPr marL="514350" indent="-514350" algn="l"/>
            <a:r>
              <a:rPr lang="en-US" sz="2100" dirty="0" smtClean="0"/>
              <a:t>      -  They need to reduce their cost  of operation or giving interest to </a:t>
            </a:r>
            <a:r>
              <a:rPr lang="en-US" sz="2100" dirty="0" err="1" smtClean="0"/>
              <a:t>ppl</a:t>
            </a:r>
            <a:r>
              <a:rPr lang="en-US" sz="2100" dirty="0" smtClean="0"/>
              <a:t>.</a:t>
            </a:r>
          </a:p>
          <a:p>
            <a:pPr marL="514350" indent="-514350" algn="l"/>
            <a:r>
              <a:rPr lang="en-US" sz="2100" dirty="0" smtClean="0"/>
              <a:t>       - Higher CASA ratio of </a:t>
            </a:r>
            <a:r>
              <a:rPr lang="en-US" sz="2100" dirty="0" err="1" smtClean="0"/>
              <a:t>ppl</a:t>
            </a:r>
            <a:r>
              <a:rPr lang="en-US" sz="2100" dirty="0" smtClean="0"/>
              <a:t> means its advantage for bank .  </a:t>
            </a:r>
          </a:p>
          <a:p>
            <a:pPr marL="514350" indent="-514350" algn="l"/>
            <a:r>
              <a:rPr lang="en-US" sz="2100" dirty="0" smtClean="0"/>
              <a:t>       - CASA= 45% (2020) , 48%(2019) -&gt;&gt; 2019 ratio is good compare to 2020</a:t>
            </a:r>
          </a:p>
          <a:p>
            <a:pPr marL="514350" indent="-514350" algn="l"/>
            <a:endParaRPr lang="en-US" sz="2100" dirty="0" smtClean="0"/>
          </a:p>
          <a:p>
            <a:pPr marL="514350" indent="-514350" algn="l"/>
            <a:r>
              <a:rPr lang="en-US" sz="2100" dirty="0" smtClean="0"/>
              <a:t>3- If CASA ratio is high the profit of bank generally increases </a:t>
            </a:r>
          </a:p>
          <a:p>
            <a:pPr marL="514350" indent="-514350" algn="l"/>
            <a:r>
              <a:rPr lang="en-US" sz="2100" dirty="0" smtClean="0"/>
              <a:t>4- Core operating profit of ICIC bank ever </a:t>
            </a:r>
            <a:r>
              <a:rPr lang="en-US" sz="2100" dirty="0" err="1" smtClean="0"/>
              <a:t>yoy</a:t>
            </a:r>
            <a:r>
              <a:rPr lang="en-US" sz="2100" dirty="0" smtClean="0"/>
              <a:t> it is been increased by 18% .</a:t>
            </a:r>
          </a:p>
          <a:p>
            <a:pPr marL="514350" indent="-514350" algn="l"/>
            <a:r>
              <a:rPr lang="en-US" sz="2100" dirty="0" smtClean="0"/>
              <a:t>5- EPS -&gt; improved from 6.3 to 14.5 , so per share earning is  Rs14.5 </a:t>
            </a:r>
          </a:p>
          <a:p>
            <a:pPr marL="514350" indent="-514350" algn="l"/>
            <a:r>
              <a:rPr lang="en-US" sz="2100" dirty="0" smtClean="0"/>
              <a:t>6- Another parameter Is  -&gt;&gt; collecting levied money back on time  </a:t>
            </a:r>
          </a:p>
          <a:p>
            <a:pPr marL="514350" indent="-514350" algn="l"/>
            <a:r>
              <a:rPr lang="en-US" sz="2100" dirty="0" smtClean="0"/>
              <a:t>       Check on next page ….</a:t>
            </a:r>
            <a:r>
              <a:rPr lang="en-US" sz="1600" dirty="0" smtClean="0"/>
              <a:t> </a:t>
            </a:r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endParaRPr lang="en-US" sz="1600" dirty="0" smtClean="0"/>
          </a:p>
          <a:p>
            <a:pPr marL="514350" indent="-514350" algn="l"/>
            <a:r>
              <a:rPr lang="en-US" sz="1600" dirty="0" smtClean="0"/>
              <a:t>    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/>
          <a:lstStyle/>
          <a:p>
            <a:r>
              <a:rPr lang="en-US" dirty="0" smtClean="0"/>
              <a:t>Parameters to judge healthy loan 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8991600" cy="41148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1600" dirty="0" smtClean="0"/>
              <a:t>Q. How to judge that bank collect levied money back on time 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600" dirty="0" smtClean="0"/>
              <a:t>Provisioning -&gt;&gt; ICICI 5969cr , triple then previous ever.</a:t>
            </a:r>
          </a:p>
          <a:p>
            <a:pPr marL="514350" indent="-514350" algn="l"/>
            <a:r>
              <a:rPr lang="en-US" sz="1600" dirty="0" smtClean="0"/>
              <a:t>     - </a:t>
            </a:r>
            <a:r>
              <a:rPr lang="en-US" sz="1600" b="1" dirty="0" smtClean="0"/>
              <a:t>Provisioning</a:t>
            </a:r>
            <a:r>
              <a:rPr lang="en-US" sz="1600" dirty="0" smtClean="0"/>
              <a:t> is setting aside a part of the profit earned by the </a:t>
            </a:r>
            <a:r>
              <a:rPr lang="en-US" sz="1600" b="1" dirty="0" smtClean="0"/>
              <a:t>Bank</a:t>
            </a:r>
            <a:r>
              <a:rPr lang="en-US" sz="1600" dirty="0" smtClean="0"/>
              <a:t> to meet the default arising out of non-payment of the loan installment. IT is to clean its book  (means removes NPA from loan book).</a:t>
            </a:r>
          </a:p>
          <a:p>
            <a:pPr marL="514350" indent="-514350" algn="l"/>
            <a:r>
              <a:rPr lang="en-US" sz="1600" dirty="0" smtClean="0"/>
              <a:t>    -  How much provisioning bank does that much NPA will get reduces  .</a:t>
            </a:r>
          </a:p>
          <a:p>
            <a:pPr marL="514350" indent="-514350" algn="l"/>
            <a:r>
              <a:rPr lang="en-US" sz="1600" dirty="0" smtClean="0"/>
              <a:t>     - ICIC does across 6000cr provisioning due to corona virus . </a:t>
            </a:r>
          </a:p>
          <a:p>
            <a:pPr marL="514350" indent="-514350" algn="l"/>
            <a:r>
              <a:rPr lang="en-US" sz="1600" dirty="0" smtClean="0"/>
              <a:t>     ***- How fast they clean their book that much NPA </a:t>
            </a:r>
            <a:r>
              <a:rPr lang="en-US" sz="1600" dirty="0" err="1" smtClean="0"/>
              <a:t>wil</a:t>
            </a:r>
            <a:r>
              <a:rPr lang="en-US" sz="1600" dirty="0" smtClean="0"/>
              <a:t> be reduced</a:t>
            </a:r>
          </a:p>
          <a:p>
            <a:pPr marL="514350" indent="-514350" algn="l"/>
            <a:r>
              <a:rPr lang="en-US" sz="1600" dirty="0" smtClean="0"/>
              <a:t>   2-  NPA -&gt;&gt; 1.41%(2020) ,     2.06%(2019)</a:t>
            </a:r>
          </a:p>
          <a:p>
            <a:pPr marL="514350" indent="-514350" algn="l"/>
            <a:endParaRPr lang="en-US" sz="1600" dirty="0" smtClean="0"/>
          </a:p>
          <a:p>
            <a:pPr marL="514350" indent="-514350" algn="l"/>
            <a:r>
              <a:rPr lang="en-US" sz="1600" dirty="0" smtClean="0"/>
              <a:t>    Logic -&gt;&gt;    As more provisioning -   less NPA </a:t>
            </a:r>
          </a:p>
          <a:p>
            <a:pPr marL="514350" indent="-514350" algn="l"/>
            <a:r>
              <a:rPr lang="en-US" sz="1600" dirty="0" smtClean="0"/>
              <a:t>                                       provisioning ~  1/NPA </a:t>
            </a:r>
          </a:p>
          <a:p>
            <a:pPr marL="514350" indent="-514350" algn="l"/>
            <a:endParaRPr 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 smtClean="0"/>
              <a:t>Business segment and their revenue's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1054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000" dirty="0" smtClean="0"/>
              <a:t>Retail        -&gt;&gt; 15,960(2019) -&gt;&gt; 18,847(2020) (18% more)           </a:t>
            </a:r>
          </a:p>
          <a:p>
            <a:pPr marL="514350" indent="-514350" algn="l"/>
            <a:r>
              <a:rPr lang="en-US" sz="2000" dirty="0" smtClean="0"/>
              <a:t>                           -&gt; retail is less risky then corporate</a:t>
            </a:r>
          </a:p>
          <a:p>
            <a:pPr marL="514350" indent="-514350" algn="l">
              <a:buFont typeface="+mj-lt"/>
              <a:buAutoNum type="arabicPeriod"/>
            </a:pPr>
            <a:endParaRPr lang="en-US" sz="2000" dirty="0" smtClean="0"/>
          </a:p>
          <a:p>
            <a:pPr marL="514350" indent="-514350" algn="l"/>
            <a:r>
              <a:rPr lang="en-US" sz="2000" dirty="0" smtClean="0"/>
              <a:t>2.       Corporate     -&gt;&gt; 10% growth   </a:t>
            </a:r>
          </a:p>
          <a:p>
            <a:pPr marL="514350" indent="-514350" algn="l"/>
            <a:r>
              <a:rPr lang="en-US" sz="2000" dirty="0" smtClean="0"/>
              <a:t>3.      Life insurance  -&gt;&gt;   5.5% growth </a:t>
            </a:r>
          </a:p>
          <a:p>
            <a:pPr marL="514350" indent="-514350" algn="l">
              <a:buFont typeface="+mj-lt"/>
              <a:buAutoNum type="arabicPeriod"/>
            </a:pPr>
            <a:endParaRPr lang="en-US" sz="2000" dirty="0" smtClean="0"/>
          </a:p>
          <a:p>
            <a:pPr marL="514350" indent="-514350" algn="l"/>
            <a:r>
              <a:rPr lang="en-US" sz="2000" dirty="0" smtClean="0"/>
              <a:t>   Total Revenue 10% from 2019 to 2020</a:t>
            </a:r>
          </a:p>
          <a:p>
            <a:pPr marL="514350" indent="-514350" algn="l">
              <a:buFont typeface="+mj-lt"/>
              <a:buAutoNum type="arabicPeriod"/>
            </a:pPr>
            <a:endParaRPr lang="en-US" sz="2000" dirty="0" smtClean="0"/>
          </a:p>
          <a:p>
            <a:pPr marL="514350" indent="-514350" algn="l">
              <a:buFont typeface="+mj-lt"/>
              <a:buAutoNum type="arabicPeriod"/>
            </a:pPr>
            <a:endParaRPr lang="en-US" sz="2000" dirty="0" smtClean="0"/>
          </a:p>
          <a:p>
            <a:pPr marL="514350" indent="-514350" algn="l"/>
            <a:r>
              <a:rPr lang="en-US" sz="2000" dirty="0" smtClean="0"/>
              <a:t>   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banking price to book value is most imp </a:t>
            </a:r>
          </a:p>
          <a:p>
            <a:pPr>
              <a:buNone/>
            </a:pPr>
            <a:r>
              <a:rPr lang="en-US" dirty="0" smtClean="0"/>
              <a:t>For rest of sectors we see PE ratio</a:t>
            </a:r>
          </a:p>
          <a:p>
            <a:pPr>
              <a:buNone/>
            </a:pPr>
            <a:r>
              <a:rPr lang="en-US" dirty="0" smtClean="0"/>
              <a:t> - PB- 10.88 (ICIC)</a:t>
            </a:r>
          </a:p>
          <a:p>
            <a:pPr>
              <a:buNone/>
            </a:pPr>
            <a:r>
              <a:rPr lang="en-US" dirty="0" smtClean="0"/>
              <a:t>    PB- 2.9 (HDFC)</a:t>
            </a:r>
          </a:p>
          <a:p>
            <a:pPr>
              <a:buNone/>
            </a:pPr>
            <a:r>
              <a:rPr lang="en-US" dirty="0" smtClean="0"/>
              <a:t>    PB- 4  (</a:t>
            </a:r>
            <a:r>
              <a:rPr lang="en-US" dirty="0" err="1" smtClean="0"/>
              <a:t>Kotak</a:t>
            </a:r>
            <a:r>
              <a:rPr lang="en-US" dirty="0" smtClean="0"/>
              <a:t> Mahindra)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382000" cy="518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1- Face value-&gt;&gt; Original value of share shown in share sheet.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- Equity capital-&gt; legal capital that must be maintained in the business. 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EC= F.V * No. of shares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ex-&gt;&gt; F.V = Rs 10  , No. of shares = 10lh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EC= 10*10lk = 10cr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- here 10cr amount the company has to maintain in reserve.</a:t>
            </a:r>
          </a:p>
          <a:p>
            <a:pPr algn="l"/>
            <a:r>
              <a:rPr lang="en-US" dirty="0" smtClean="0"/>
              <a:t>2- F.V never changes except shares get </a:t>
            </a:r>
            <a:r>
              <a:rPr lang="en-US" dirty="0" err="1" smtClean="0"/>
              <a:t>slipt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1- Accounting Value of Shareholder’s Equity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- Suppose equity capital of company is 10cr , among which 15cr is equity(given by promoters) and 5cr is loan taken(liabilities)</a:t>
            </a:r>
          </a:p>
          <a:p>
            <a:pPr>
              <a:buNone/>
            </a:pPr>
            <a:r>
              <a:rPr lang="en-US" dirty="0" smtClean="0"/>
              <a:t>2- BV= (Tangible Assets – Liabilities) /No. of out standing shares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ex- values from FV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BV= (20cr – 5cr)/10lkh = Rs 150 </a:t>
            </a:r>
          </a:p>
          <a:p>
            <a:pPr>
              <a:buNone/>
            </a:pPr>
            <a:r>
              <a:rPr lang="en-US" dirty="0" smtClean="0"/>
              <a:t>BV changes depends on tangible assets (company which needs heavy money ).</a:t>
            </a:r>
          </a:p>
          <a:p>
            <a:pPr>
              <a:buNone/>
            </a:pPr>
            <a:r>
              <a:rPr lang="en-US" dirty="0" smtClean="0"/>
              <a:t>In-tangible asset means -&gt; brand name , technology , </a:t>
            </a:r>
            <a:r>
              <a:rPr lang="en-US" dirty="0" err="1" smtClean="0"/>
              <a:t>paitents</a:t>
            </a:r>
            <a:r>
              <a:rPr lang="en-US" dirty="0" smtClean="0"/>
              <a:t> </a:t>
            </a:r>
            <a:r>
              <a:rPr lang="en-US" dirty="0" smtClean="0"/>
              <a:t>e</a:t>
            </a:r>
            <a:r>
              <a:rPr lang="en-US" dirty="0" smtClean="0"/>
              <a:t>tc. Which doesn’t need more money 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values of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Current Trading price of stock</a:t>
            </a:r>
          </a:p>
          <a:p>
            <a:pPr>
              <a:buNone/>
            </a:pPr>
            <a:r>
              <a:rPr lang="en-US" dirty="0" smtClean="0"/>
              <a:t>Ex- 200 (which is 50  more than Book value )</a:t>
            </a:r>
          </a:p>
          <a:p>
            <a:pPr>
              <a:buNone/>
            </a:pPr>
            <a:r>
              <a:rPr lang="en-US" dirty="0" smtClean="0"/>
              <a:t>2- Why 50 more ?  It is premium value of share , demand is more </a:t>
            </a:r>
            <a:r>
              <a:rPr lang="en-US" dirty="0" err="1" smtClean="0"/>
              <a:t>ppl</a:t>
            </a:r>
            <a:r>
              <a:rPr lang="en-US" dirty="0" smtClean="0"/>
              <a:t> want to buy .</a:t>
            </a:r>
          </a:p>
          <a:p>
            <a:pPr>
              <a:buNone/>
            </a:pPr>
            <a:r>
              <a:rPr lang="en-US" dirty="0" smtClean="0"/>
              <a:t>3- Market value  of company = 200*10lkh shares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= 20 </a:t>
            </a:r>
            <a:r>
              <a:rPr lang="en-US" dirty="0" err="1" smtClean="0"/>
              <a:t>cr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632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ICICI</vt:lpstr>
      <vt:lpstr>History </vt:lpstr>
      <vt:lpstr>Fundamental Parameters</vt:lpstr>
      <vt:lpstr>Parameters to judge healthy loan book</vt:lpstr>
      <vt:lpstr>Business segment and their revenue's</vt:lpstr>
      <vt:lpstr>PB ratio</vt:lpstr>
      <vt:lpstr>Book Value</vt:lpstr>
      <vt:lpstr>Book Value</vt:lpstr>
      <vt:lpstr>Market values of share</vt:lpstr>
      <vt:lpstr>P/B ratio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ICICI</dc:title>
  <dc:creator>sasken</dc:creator>
  <cp:lastModifiedBy>Sasken Tech</cp:lastModifiedBy>
  <cp:revision>15</cp:revision>
  <dcterms:created xsi:type="dcterms:W3CDTF">2006-08-16T00:00:00Z</dcterms:created>
  <dcterms:modified xsi:type="dcterms:W3CDTF">2020-07-27T04:00:59Z</dcterms:modified>
</cp:coreProperties>
</file>