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3"/>
  </p:notesMasterIdLst>
  <p:sldIdLst>
    <p:sldId id="256" r:id="rId3"/>
    <p:sldId id="257" r:id="rId4"/>
    <p:sldId id="258" r:id="rId5"/>
    <p:sldId id="270" r:id="rId6"/>
    <p:sldId id="272" r:id="rId7"/>
    <p:sldId id="269" r:id="rId8"/>
    <p:sldId id="281" r:id="rId9"/>
    <p:sldId id="275" r:id="rId10"/>
    <p:sldId id="277" r:id="rId11"/>
    <p:sldId id="282" r:id="rId12"/>
    <p:sldId id="271" r:id="rId13"/>
    <p:sldId id="273" r:id="rId14"/>
    <p:sldId id="266" r:id="rId15"/>
    <p:sldId id="276" r:id="rId16"/>
    <p:sldId id="274" r:id="rId17"/>
    <p:sldId id="263" r:id="rId18"/>
    <p:sldId id="278" r:id="rId19"/>
    <p:sldId id="279" r:id="rId20"/>
    <p:sldId id="280" r:id="rId21"/>
    <p:sldId id="265" r:id="rId2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A5817-8E51-46A9-8AF8-AB93CDC32CA9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66508-1A66-4300-82ED-2ABB20BD5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78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66508-1A66-4300-82ED-2ABB20BD54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25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8"/>
          <p:cNvPicPr/>
          <p:nvPr/>
        </p:nvPicPr>
        <p:blipFill>
          <a:blip r:embed="rId14"/>
          <a:stretch>
            <a:fillRect/>
          </a:stretch>
        </p:blipFill>
        <p:spPr>
          <a:xfrm>
            <a:off x="7100640" y="235440"/>
            <a:ext cx="2042280" cy="576360"/>
          </a:xfrm>
          <a:prstGeom prst="rect">
            <a:avLst/>
          </a:prstGeom>
          <a:ln>
            <a:noFill/>
          </a:ln>
        </p:spPr>
      </p:pic>
      <p:pic>
        <p:nvPicPr>
          <p:cNvPr id="6" name="Bild 11"/>
          <p:cNvPicPr/>
          <p:nvPr/>
        </p:nvPicPr>
        <p:blipFill>
          <a:blip r:embed="rId15"/>
          <a:stretch>
            <a:fillRect/>
          </a:stretch>
        </p:blipFill>
        <p:spPr>
          <a:xfrm>
            <a:off x="0" y="235440"/>
            <a:ext cx="1997640" cy="576360"/>
          </a:xfrm>
          <a:prstGeom prst="rect">
            <a:avLst/>
          </a:prstGeom>
          <a:ln>
            <a:noFill/>
          </a:ln>
        </p:spPr>
      </p:pic>
      <p:pic>
        <p:nvPicPr>
          <p:cNvPr id="2" name="Grafik 6"/>
          <p:cNvPicPr/>
          <p:nvPr/>
        </p:nvPicPr>
        <p:blipFill>
          <a:blip r:embed="rId16"/>
          <a:stretch>
            <a:fillRect/>
          </a:stretch>
        </p:blipFill>
        <p:spPr>
          <a:xfrm>
            <a:off x="4481640" y="326160"/>
            <a:ext cx="2279520" cy="39492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Bild 8"/>
          <p:cNvPicPr/>
          <p:nvPr/>
        </p:nvPicPr>
        <p:blipFill>
          <a:blip r:embed="rId14"/>
          <a:stretch>
            <a:fillRect/>
          </a:stretch>
        </p:blipFill>
        <p:spPr>
          <a:xfrm>
            <a:off x="7100640" y="235440"/>
            <a:ext cx="2042280" cy="576360"/>
          </a:xfrm>
          <a:prstGeom prst="rect">
            <a:avLst/>
          </a:prstGeom>
          <a:ln>
            <a:noFill/>
          </a:ln>
        </p:spPr>
      </p:pic>
      <p:pic>
        <p:nvPicPr>
          <p:cNvPr id="40" name="Bild 11"/>
          <p:cNvPicPr/>
          <p:nvPr/>
        </p:nvPicPr>
        <p:blipFill>
          <a:blip r:embed="rId15"/>
          <a:stretch>
            <a:fillRect/>
          </a:stretch>
        </p:blipFill>
        <p:spPr>
          <a:xfrm>
            <a:off x="0" y="235440"/>
            <a:ext cx="1997640" cy="576360"/>
          </a:xfrm>
          <a:prstGeom prst="rect">
            <a:avLst/>
          </a:prstGeom>
          <a:ln>
            <a:noFill/>
          </a:ln>
        </p:spPr>
      </p:pic>
      <p:pic>
        <p:nvPicPr>
          <p:cNvPr id="41" name="Grafik 6"/>
          <p:cNvPicPr/>
          <p:nvPr/>
        </p:nvPicPr>
        <p:blipFill>
          <a:blip r:embed="rId16"/>
          <a:stretch>
            <a:fillRect/>
          </a:stretch>
        </p:blipFill>
        <p:spPr>
          <a:xfrm>
            <a:off x="4481640" y="326160"/>
            <a:ext cx="2279520" cy="39492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02280" y="3726000"/>
            <a:ext cx="8083440" cy="1751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Arial"/>
              </a:rPr>
              <a:t>Basavaraj Hampiholi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Arial"/>
              </a:rPr>
              <a:t>basavaraj.hampiholi@dfki.uni-kl.de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Arial"/>
              </a:rPr>
              <a:t>Mohamed Selim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602280" y="914760"/>
            <a:ext cx="8083440" cy="2385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US" sz="3600" b="1" dirty="0">
                <a:solidFill>
                  <a:srgbClr val="005F8C"/>
                </a:solidFill>
                <a:latin typeface="Calibri"/>
              </a:rPr>
              <a:t>Apparent/Real Age </a:t>
            </a:r>
            <a:r>
              <a:rPr lang="en-US" sz="3600" b="1" dirty="0" smtClean="0">
                <a:solidFill>
                  <a:srgbClr val="005F8C"/>
                </a:solidFill>
                <a:latin typeface="Calibri"/>
              </a:rPr>
              <a:t>estimation using   deep </a:t>
            </a:r>
            <a:r>
              <a:rPr lang="en-US" sz="3600" b="1" dirty="0">
                <a:solidFill>
                  <a:srgbClr val="005F8C"/>
                </a:solidFill>
                <a:latin typeface="Calibri"/>
              </a:rPr>
              <a:t>learning</a:t>
            </a:r>
            <a:endParaRPr dirty="0"/>
          </a:p>
          <a:p>
            <a:r>
              <a:rPr lang="en-US" sz="3600" b="1" dirty="0">
                <a:solidFill>
                  <a:srgbClr val="005F8C"/>
                </a:solidFill>
                <a:latin typeface="Calibri"/>
              </a:rPr>
              <a:t>        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8755" y="2052360"/>
            <a:ext cx="8647824" cy="407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2400" b="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1" name="CustomShape 2"/>
          <p:cNvSpPr/>
          <p:nvPr/>
        </p:nvSpPr>
        <p:spPr>
          <a:xfrm>
            <a:off x="318755" y="915840"/>
            <a:ext cx="8148600" cy="113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dirty="0" smtClean="0">
                <a:solidFill>
                  <a:srgbClr val="005F8C"/>
                </a:solidFill>
                <a:latin typeface="Calibri"/>
              </a:rPr>
              <a:t>Data Augmentation</a:t>
            </a:r>
            <a:endParaRPr dirty="0"/>
          </a:p>
        </p:txBody>
      </p:sp>
      <p:sp>
        <p:nvSpPr>
          <p:cNvPr id="82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F9B490D-2784-4EA8-AD2B-6C7B312F48C1}" type="slidenum">
              <a:rPr lang="en-US" sz="1200">
                <a:solidFill>
                  <a:srgbClr val="005F8C"/>
                </a:solidFill>
                <a:latin typeface="Calibri"/>
              </a:rPr>
              <a:t>10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97" y="1821240"/>
            <a:ext cx="7525658" cy="43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089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8755" y="2052360"/>
            <a:ext cx="8606881" cy="407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A pre-trained VGG-16 architecture is used for training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Softmax activation function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Two custom fully connected layers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Classification of 100(0-99) classes</a:t>
            </a:r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en-US" sz="2400" b="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1" name="CustomShape 2"/>
          <p:cNvSpPr/>
          <p:nvPr/>
        </p:nvSpPr>
        <p:spPr>
          <a:xfrm>
            <a:off x="318755" y="915840"/>
            <a:ext cx="8148600" cy="113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dirty="0" smtClean="0">
                <a:solidFill>
                  <a:srgbClr val="005F8C"/>
                </a:solidFill>
                <a:latin typeface="Calibri"/>
              </a:rPr>
              <a:t>CNN Architecture</a:t>
            </a:r>
            <a:endParaRPr dirty="0"/>
          </a:p>
        </p:txBody>
      </p:sp>
      <p:sp>
        <p:nvSpPr>
          <p:cNvPr id="82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F9B490D-2784-4EA8-AD2B-6C7B312F48C1}" type="slidenum">
              <a:rPr lang="en-US" sz="1200">
                <a:solidFill>
                  <a:srgbClr val="005F8C"/>
                </a:solidFill>
                <a:latin typeface="Calibri"/>
              </a:rPr>
              <a:t>11</a:t>
            </a:fld>
            <a:endParaRPr/>
          </a:p>
        </p:txBody>
      </p:sp>
      <p:pic>
        <p:nvPicPr>
          <p:cNvPr id="5" name="Picture 2" descr="https://raw.githubusercontent.com/pytorch/pytorch/master/docs/source/_static/img/pytorch-logo-d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973" y="1366486"/>
            <a:ext cx="3702747" cy="77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2707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8755" y="2052360"/>
            <a:ext cx="8606881" cy="407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Using Backpropagation algorithm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Fine-tuned pre-trained vgg-16 on IMDB-WIKI dataset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Expected value- product of softmax probabilities and estimated 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Calculated expected value for test dataset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Calculated Mean Absolute Error</a:t>
            </a:r>
          </a:p>
          <a:p>
            <a:pPr>
              <a:lnSpc>
                <a:spcPct val="200000"/>
              </a:lnSpc>
            </a:pPr>
            <a:endParaRPr lang="en-US" sz="2400" b="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en-US" sz="2400" b="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1" name="CustomShape 2"/>
          <p:cNvSpPr/>
          <p:nvPr/>
        </p:nvSpPr>
        <p:spPr>
          <a:xfrm>
            <a:off x="318754" y="915840"/>
            <a:ext cx="8606881" cy="113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dirty="0" smtClean="0">
                <a:solidFill>
                  <a:srgbClr val="005F8C"/>
                </a:solidFill>
                <a:latin typeface="Calibri"/>
              </a:rPr>
              <a:t>CNN Training – Real Age Estimation</a:t>
            </a:r>
            <a:endParaRPr dirty="0"/>
          </a:p>
        </p:txBody>
      </p:sp>
      <p:sp>
        <p:nvSpPr>
          <p:cNvPr id="82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F9B490D-2784-4EA8-AD2B-6C7B312F48C1}" type="slidenum">
              <a:rPr lang="en-US" sz="1200">
                <a:solidFill>
                  <a:srgbClr val="005F8C"/>
                </a:solidFill>
                <a:latin typeface="Calibri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12108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8755" y="2052360"/>
            <a:ext cx="8606881" cy="407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Learning rate- 0.001, 0.0001, 0.00001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Momentum- 0.9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Epochs- 30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Batch size- 8, 32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Optimizer- SGD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Loss function- Cross Entropy Loss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0000"/>
              </a:solidFill>
              <a:latin typeface="Calibri"/>
            </a:endParaRPr>
          </a:p>
          <a:p>
            <a:pPr lvl="1"/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   </a:t>
            </a:r>
            <a:endParaRPr lang="en-US" sz="2400" b="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1" name="CustomShape 2"/>
          <p:cNvSpPr/>
          <p:nvPr/>
        </p:nvSpPr>
        <p:spPr>
          <a:xfrm>
            <a:off x="318755" y="915840"/>
            <a:ext cx="8148600" cy="113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dirty="0" smtClean="0">
                <a:solidFill>
                  <a:srgbClr val="005F8C"/>
                </a:solidFill>
                <a:latin typeface="Calibri"/>
              </a:rPr>
              <a:t>CNN Training- Hyper parameters</a:t>
            </a:r>
            <a:endParaRPr dirty="0"/>
          </a:p>
        </p:txBody>
      </p:sp>
      <p:sp>
        <p:nvSpPr>
          <p:cNvPr id="82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F9B490D-2784-4EA8-AD2B-6C7B312F48C1}" type="slidenum">
              <a:rPr lang="en-US" sz="1200">
                <a:solidFill>
                  <a:srgbClr val="005F8C"/>
                </a:solidFill>
                <a:latin typeface="Calibri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99447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8755" y="2052360"/>
            <a:ext cx="8606881" cy="407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Weight decay - 0.00001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One custom drop out layer with probability  0.7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Weighted cross entropy- assigned weights as,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          </a:t>
            </a:r>
            <a:r>
              <a:rPr lang="en-US" sz="2400" b="1" dirty="0" err="1" smtClean="0">
                <a:solidFill>
                  <a:srgbClr val="000000"/>
                </a:solidFill>
                <a:latin typeface="Calibri"/>
              </a:rPr>
              <a:t>vec</a:t>
            </a: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(w) = N/T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    N- Number of samples per class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    T- Total number of samples in dataset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    w- resultant weights </a:t>
            </a:r>
          </a:p>
          <a:p>
            <a:pPr>
              <a:lnSpc>
                <a:spcPct val="200000"/>
              </a:lnSpc>
            </a:pPr>
            <a:endParaRPr lang="en-US" sz="2400" b="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en-US" sz="2400" b="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1" name="CustomShape 2"/>
          <p:cNvSpPr/>
          <p:nvPr/>
        </p:nvSpPr>
        <p:spPr>
          <a:xfrm>
            <a:off x="318754" y="915840"/>
            <a:ext cx="8606881" cy="113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dirty="0" smtClean="0">
                <a:solidFill>
                  <a:srgbClr val="005F8C"/>
                </a:solidFill>
                <a:latin typeface="Calibri"/>
              </a:rPr>
              <a:t>CNN Training – Regularization</a:t>
            </a:r>
            <a:endParaRPr dirty="0"/>
          </a:p>
        </p:txBody>
      </p:sp>
      <p:sp>
        <p:nvSpPr>
          <p:cNvPr id="82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F9B490D-2784-4EA8-AD2B-6C7B312F48C1}" type="slidenum">
              <a:rPr lang="en-US" sz="1200">
                <a:solidFill>
                  <a:srgbClr val="005F8C"/>
                </a:solidFill>
                <a:latin typeface="Calibri"/>
              </a:r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1790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8755" y="2052360"/>
            <a:ext cx="8606881" cy="407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Fine-tune the pre-trained models on real age estimation using LAP dataset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Fine-tuned 8 models on 8 different splits of LAP dataset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Calculated expected value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Ensemble the 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expected </a:t>
            </a: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values of all 8 models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Calculate the Gaussian error</a:t>
            </a:r>
          </a:p>
          <a:p>
            <a:pPr>
              <a:lnSpc>
                <a:spcPct val="200000"/>
              </a:lnSpc>
            </a:pPr>
            <a:endParaRPr lang="en-US" sz="2400" b="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en-US" sz="2400" b="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1" name="CustomShape 2"/>
          <p:cNvSpPr/>
          <p:nvPr/>
        </p:nvSpPr>
        <p:spPr>
          <a:xfrm>
            <a:off x="318756" y="915840"/>
            <a:ext cx="8770654" cy="113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dirty="0" smtClean="0">
                <a:solidFill>
                  <a:srgbClr val="005F8C"/>
                </a:solidFill>
                <a:latin typeface="Calibri"/>
              </a:rPr>
              <a:t>CNN Training – Apparent Age Estimation</a:t>
            </a:r>
            <a:endParaRPr dirty="0"/>
          </a:p>
        </p:txBody>
      </p:sp>
      <p:sp>
        <p:nvSpPr>
          <p:cNvPr id="82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F9B490D-2784-4EA8-AD2B-6C7B312F48C1}" type="slidenum">
              <a:rPr lang="en-US" sz="1200">
                <a:solidFill>
                  <a:srgbClr val="005F8C"/>
                </a:solidFill>
                <a:latin typeface="Calibri"/>
              </a:r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29067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8755" y="2052360"/>
            <a:ext cx="8606881" cy="407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endParaRPr lang="en-US" sz="2400" b="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   </a:t>
            </a:r>
            <a:endParaRPr lang="en-US" sz="2400" b="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1" name="CustomShape 2"/>
          <p:cNvSpPr/>
          <p:nvPr/>
        </p:nvSpPr>
        <p:spPr>
          <a:xfrm>
            <a:off x="318755" y="915840"/>
            <a:ext cx="8148600" cy="113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dirty="0" smtClean="0">
                <a:solidFill>
                  <a:srgbClr val="005F8C"/>
                </a:solidFill>
                <a:latin typeface="Calibri"/>
              </a:rPr>
              <a:t>Results</a:t>
            </a:r>
            <a:endParaRPr lang="en-US" sz="4000" dirty="0"/>
          </a:p>
        </p:txBody>
      </p:sp>
      <p:sp>
        <p:nvSpPr>
          <p:cNvPr id="82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F9B490D-2784-4EA8-AD2B-6C7B312F48C1}" type="slidenum">
              <a:rPr lang="en-US" sz="1200">
                <a:solidFill>
                  <a:srgbClr val="005F8C"/>
                </a:solidFill>
                <a:latin typeface="Calibri"/>
              </a:rPr>
              <a:t>16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78" y="1678674"/>
            <a:ext cx="7246961" cy="417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965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8755" y="2052360"/>
            <a:ext cx="8606881" cy="407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endParaRPr lang="en-US" sz="2400" b="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   </a:t>
            </a:r>
            <a:endParaRPr lang="en-US" sz="2400" b="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1" name="CustomShape 2"/>
          <p:cNvSpPr/>
          <p:nvPr/>
        </p:nvSpPr>
        <p:spPr>
          <a:xfrm>
            <a:off x="318755" y="915840"/>
            <a:ext cx="8148600" cy="113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dirty="0" smtClean="0">
                <a:solidFill>
                  <a:srgbClr val="005F8C"/>
                </a:solidFill>
                <a:latin typeface="Calibri"/>
              </a:rPr>
              <a:t>Results</a:t>
            </a:r>
            <a:endParaRPr lang="en-US" sz="4000" dirty="0"/>
          </a:p>
        </p:txBody>
      </p:sp>
      <p:sp>
        <p:nvSpPr>
          <p:cNvPr id="82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F9B490D-2784-4EA8-AD2B-6C7B312F48C1}" type="slidenum">
              <a:rPr lang="en-US" sz="1200">
                <a:solidFill>
                  <a:srgbClr val="005F8C"/>
                </a:solidFill>
                <a:latin typeface="Calibri"/>
              </a:rPr>
              <a:t>17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49" y="1809750"/>
            <a:ext cx="7547211" cy="454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940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ustomShape 1"/>
              <p:cNvSpPr/>
              <p:nvPr/>
            </p:nvSpPr>
            <p:spPr>
              <a:xfrm>
                <a:off x="318755" y="2052360"/>
                <a:ext cx="8606881" cy="4073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rgbClr val="000000"/>
                    </a:solidFill>
                    <a:latin typeface="Calibri"/>
                  </a:rPr>
                  <a:t>Real Age Estimation: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000000"/>
                    </a:solidFill>
                    <a:latin typeface="Calibri"/>
                  </a:rPr>
                  <a:t> </a:t>
                </a:r>
                <a:r>
                  <a:rPr lang="en-US" sz="2400" b="1" dirty="0" smtClean="0">
                    <a:solidFill>
                      <a:srgbClr val="000000"/>
                    </a:solidFill>
                    <a:latin typeface="Calibri"/>
                  </a:rPr>
                  <a:t>                   MAE= 4.9</a:t>
                </a:r>
              </a:p>
              <a:p>
                <a:pPr>
                  <a:lnSpc>
                    <a:spcPct val="150000"/>
                  </a:lnSpc>
                </a:pPr>
                <a:endParaRPr lang="en-US" sz="2400" b="1" dirty="0">
                  <a:solidFill>
                    <a:srgbClr val="000000"/>
                  </a:solidFill>
                  <a:latin typeface="Calibri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rgbClr val="000000"/>
                    </a:solidFill>
                    <a:latin typeface="Calibri"/>
                  </a:rPr>
                  <a:t>Apparent Age Estimation: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000000"/>
                    </a:solidFill>
                    <a:latin typeface="Calibri"/>
                  </a:rPr>
                  <a:t>	</a:t>
                </a:r>
                <a:r>
                  <a:rPr lang="en-US" sz="2400" b="1" dirty="0" smtClean="0">
                    <a:solidFill>
                      <a:srgbClr val="000000"/>
                    </a:solidFill>
                    <a:latin typeface="Calibri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𝒆𝒓𝒓𝒐𝒓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𝟒𝟏</m:t>
                    </m:r>
                  </m:oMath>
                </a14:m>
                <a:endParaRPr lang="en-US" sz="2400" b="1" dirty="0" smtClean="0">
                  <a:solidFill>
                    <a:srgbClr val="000000"/>
                  </a:solidFill>
                  <a:latin typeface="Calibri"/>
                </a:endParaRPr>
              </a:p>
              <a:p>
                <a:pPr>
                  <a:lnSpc>
                    <a:spcPct val="100000"/>
                  </a:lnSpc>
                  <a:buFont typeface="Wingdings" charset="2"/>
                  <a:buChar char=""/>
                </a:pPr>
                <a:endParaRPr lang="en-US" sz="2400" b="1" dirty="0">
                  <a:solidFill>
                    <a:srgbClr val="000000"/>
                  </a:solidFill>
                  <a:latin typeface="Calibri"/>
                </a:endParaRPr>
              </a:p>
              <a:p>
                <a:pPr>
                  <a:lnSpc>
                    <a:spcPct val="100000"/>
                  </a:lnSpc>
                </a:pPr>
                <a:endParaRPr dirty="0"/>
              </a:p>
            </p:txBody>
          </p:sp>
        </mc:Choice>
        <mc:Fallback xmlns="">
          <p:sp>
            <p:nvSpPr>
              <p:cNvPr id="80" name="CustomShap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55" y="2052360"/>
                <a:ext cx="8606881" cy="4073040"/>
              </a:xfrm>
              <a:prstGeom prst="rect">
                <a:avLst/>
              </a:prstGeom>
              <a:blipFill rotWithShape="0">
                <a:blip r:embed="rId2"/>
                <a:stretch>
                  <a:fillRect l="-9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ustomShape 2"/>
          <p:cNvSpPr/>
          <p:nvPr/>
        </p:nvSpPr>
        <p:spPr>
          <a:xfrm>
            <a:off x="318756" y="915840"/>
            <a:ext cx="8770654" cy="113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dirty="0" smtClean="0">
                <a:solidFill>
                  <a:srgbClr val="005F8C"/>
                </a:solidFill>
                <a:latin typeface="Calibri"/>
              </a:rPr>
              <a:t>Results</a:t>
            </a:r>
            <a:endParaRPr dirty="0"/>
          </a:p>
        </p:txBody>
      </p:sp>
      <p:sp>
        <p:nvSpPr>
          <p:cNvPr id="82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F9B490D-2784-4EA8-AD2B-6C7B312F48C1}" type="slidenum">
              <a:rPr lang="en-US" sz="1200">
                <a:solidFill>
                  <a:srgbClr val="005F8C"/>
                </a:solidFill>
                <a:latin typeface="Calibri"/>
              </a:rPr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16366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8755" y="2052360"/>
            <a:ext cx="8606881" cy="407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The current results are not equal to the state of the art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The results can be improved by using pre-trained model on face dataset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More 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training </a:t>
            </a: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of </a:t>
            </a:r>
            <a:r>
              <a:rPr lang="en-US" sz="2400" b="1" smtClean="0">
                <a:solidFill>
                  <a:srgbClr val="000000"/>
                </a:solidFill>
                <a:latin typeface="Calibri"/>
              </a:rPr>
              <a:t>the IMDB-WIKI dataset 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by setting proper hyper </a:t>
            </a: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parameters can give </a:t>
            </a:r>
            <a:r>
              <a:rPr lang="en-US" sz="2400" b="1" smtClean="0">
                <a:solidFill>
                  <a:srgbClr val="000000"/>
                </a:solidFill>
                <a:latin typeface="Calibri"/>
              </a:rPr>
              <a:t>better accuracy for real age estimation</a:t>
            </a:r>
            <a:endParaRPr lang="en-US" sz="2400" b="1" dirty="0" smtClean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smtClean="0">
                <a:solidFill>
                  <a:srgbClr val="000000"/>
                </a:solidFill>
                <a:latin typeface="Calibri"/>
              </a:rPr>
              <a:t>The best model from real age estimation can give better results for apparent age estimation</a:t>
            </a:r>
            <a:endParaRPr lang="en-US" sz="2400" b="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1" name="CustomShape 2"/>
          <p:cNvSpPr/>
          <p:nvPr/>
        </p:nvSpPr>
        <p:spPr>
          <a:xfrm>
            <a:off x="318756" y="915840"/>
            <a:ext cx="8770654" cy="113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dirty="0" smtClean="0">
                <a:solidFill>
                  <a:srgbClr val="005F8C"/>
                </a:solidFill>
                <a:latin typeface="Calibri"/>
              </a:rPr>
              <a:t>Conclusion</a:t>
            </a:r>
            <a:endParaRPr dirty="0"/>
          </a:p>
        </p:txBody>
      </p:sp>
      <p:sp>
        <p:nvSpPr>
          <p:cNvPr id="82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F9B490D-2784-4EA8-AD2B-6C7B312F48C1}" type="slidenum">
              <a:rPr lang="en-US" sz="1200">
                <a:solidFill>
                  <a:srgbClr val="005F8C"/>
                </a:solidFill>
                <a:latin typeface="Calibri"/>
              </a:rPr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47884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8755" y="1746913"/>
            <a:ext cx="8606881" cy="437848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Estimation of apparent/ biological age using convolutional </a:t>
            </a:r>
          </a:p>
          <a:p>
            <a:pPr>
              <a:lnSpc>
                <a:spcPct val="100000"/>
              </a:lnSpc>
            </a:pPr>
            <a:r>
              <a:rPr lang="en-US" sz="2400" b="1" smtClean="0">
                <a:solidFill>
                  <a:srgbClr val="000000"/>
                </a:solidFill>
                <a:latin typeface="Calibri"/>
              </a:rPr>
              <a:t>neural </a:t>
            </a: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networks(CNNs) for single still images</a:t>
            </a:r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en-US" sz="24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8755" y="915840"/>
            <a:ext cx="8148600" cy="113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dirty="0" smtClean="0">
                <a:solidFill>
                  <a:srgbClr val="005F8C"/>
                </a:solidFill>
                <a:latin typeface="Calibri"/>
              </a:rPr>
              <a:t>Problem Statement</a:t>
            </a:r>
            <a:endParaRPr dirty="0"/>
          </a:p>
        </p:txBody>
      </p:sp>
      <p:sp>
        <p:nvSpPr>
          <p:cNvPr id="82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F9B490D-2784-4EA8-AD2B-6C7B312F48C1}" type="slidenum">
              <a:rPr lang="en-US" sz="1200">
                <a:solidFill>
                  <a:srgbClr val="005F8C"/>
                </a:solidFill>
                <a:latin typeface="Calibri"/>
              </a:rPr>
              <a:t>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776" y="2511188"/>
            <a:ext cx="6127845" cy="42092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8755" y="2052360"/>
            <a:ext cx="8606881" cy="407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endParaRPr lang="en-US" sz="2400" b="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algn="ctr">
              <a:lnSpc>
                <a:spcPct val="100000"/>
              </a:lnSpc>
            </a:pPr>
            <a:r>
              <a:rPr lang="en-US" sz="4400" b="1" dirty="0" smtClean="0">
                <a:solidFill>
                  <a:srgbClr val="005F8C"/>
                </a:solidFill>
                <a:latin typeface="Calibri"/>
              </a:rPr>
              <a:t>Thank </a:t>
            </a:r>
            <a:r>
              <a:rPr lang="en-US" sz="4400" b="1" dirty="0">
                <a:solidFill>
                  <a:srgbClr val="005F8C"/>
                </a:solidFill>
                <a:latin typeface="Calibri"/>
              </a:rPr>
              <a:t>You</a:t>
            </a:r>
            <a:endParaRPr sz="4400" b="1" dirty="0">
              <a:solidFill>
                <a:srgbClr val="005F8C"/>
              </a:solidFill>
              <a:latin typeface="Calibri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8755" y="915840"/>
            <a:ext cx="8148600" cy="113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2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F9B490D-2784-4EA8-AD2B-6C7B312F48C1}" type="slidenum">
              <a:rPr lang="en-US" sz="1200">
                <a:solidFill>
                  <a:srgbClr val="005F8C"/>
                </a:solidFill>
                <a:latin typeface="Calibri"/>
              </a:rPr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24379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37120" y="2052360"/>
            <a:ext cx="8148600" cy="407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4" name="CustomShape 2"/>
          <p:cNvSpPr/>
          <p:nvPr/>
        </p:nvSpPr>
        <p:spPr>
          <a:xfrm>
            <a:off x="395785" y="914760"/>
            <a:ext cx="8289935" cy="113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dirty="0" smtClean="0">
                <a:solidFill>
                  <a:srgbClr val="005F8C"/>
                </a:solidFill>
                <a:latin typeface="Calibri"/>
              </a:rPr>
              <a:t>Procedure: DEX approach</a:t>
            </a:r>
            <a:endParaRPr dirty="0"/>
          </a:p>
        </p:txBody>
      </p:sp>
      <p:sp>
        <p:nvSpPr>
          <p:cNvPr id="85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110793E-D9F8-4508-9AFD-269FF87B6CDF}" type="slidenum">
              <a:rPr lang="en-US" sz="1200">
                <a:solidFill>
                  <a:srgbClr val="005F8C"/>
                </a:solidFill>
                <a:latin typeface="Calibri"/>
              </a:rPr>
              <a:t>3</a:t>
            </a:fld>
            <a:endParaRPr/>
          </a:p>
        </p:txBody>
      </p:sp>
      <p:grpSp>
        <p:nvGrpSpPr>
          <p:cNvPr id="40" name="Group 39"/>
          <p:cNvGrpSpPr/>
          <p:nvPr/>
        </p:nvGrpSpPr>
        <p:grpSpPr>
          <a:xfrm>
            <a:off x="226881" y="3994484"/>
            <a:ext cx="8697113" cy="1629420"/>
            <a:chOff x="625642" y="1650045"/>
            <a:chExt cx="7968343" cy="1629420"/>
          </a:xfrm>
        </p:grpSpPr>
        <p:sp>
          <p:nvSpPr>
            <p:cNvPr id="3" name="Rectangle 2"/>
            <p:cNvSpPr/>
            <p:nvPr/>
          </p:nvSpPr>
          <p:spPr>
            <a:xfrm>
              <a:off x="736496" y="2107361"/>
              <a:ext cx="1419824" cy="8420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LAP Dataset</a:t>
              </a:r>
            </a:p>
            <a:p>
              <a:pPr algn="ctr"/>
              <a:r>
                <a:rPr lang="en-US" dirty="0" smtClean="0"/>
                <a:t>8K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65442" y="2107361"/>
              <a:ext cx="1801505" cy="8420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Face Detection</a:t>
              </a:r>
            </a:p>
            <a:p>
              <a:pPr algn="ctr"/>
              <a:r>
                <a:rPr lang="en-US" dirty="0" smtClean="0"/>
                <a:t>&amp; Alignment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672568" y="2107361"/>
              <a:ext cx="1801505" cy="8420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Train the </a:t>
              </a:r>
            </a:p>
            <a:p>
              <a:pPr algn="ctr"/>
              <a:r>
                <a:rPr lang="en-US" dirty="0" smtClean="0"/>
                <a:t>Fine tuned VGG16</a:t>
              </a:r>
              <a:endParaRPr lang="en-US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25642" y="1650045"/>
              <a:ext cx="7968343" cy="16294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Second training phase – Apparent age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3" idx="3"/>
              <a:endCxn id="7" idx="1"/>
            </p:cNvCxnSpPr>
            <p:nvPr/>
          </p:nvCxnSpPr>
          <p:spPr>
            <a:xfrm>
              <a:off x="2156320" y="2528384"/>
              <a:ext cx="409122" cy="0"/>
            </a:xfrm>
            <a:prstGeom prst="straightConnector1">
              <a:avLst/>
            </a:prstGeom>
            <a:ln w="25400" cap="rnd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0" idx="3"/>
              <a:endCxn id="9" idx="1"/>
            </p:cNvCxnSpPr>
            <p:nvPr/>
          </p:nvCxnSpPr>
          <p:spPr>
            <a:xfrm>
              <a:off x="6421740" y="2528383"/>
              <a:ext cx="250828" cy="1"/>
            </a:xfrm>
            <a:prstGeom prst="straightConnector1">
              <a:avLst/>
            </a:prstGeom>
            <a:ln w="25400" cap="rnd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670535" y="2259761"/>
            <a:ext cx="1966267" cy="842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IMDB-Wiki</a:t>
            </a:r>
          </a:p>
          <a:p>
            <a:pPr algn="ctr"/>
            <a:r>
              <a:rPr lang="en-US" dirty="0" smtClean="0"/>
              <a:t>Dataset</a:t>
            </a:r>
          </a:p>
          <a:p>
            <a:pPr algn="ctr"/>
            <a:r>
              <a:rPr lang="en-US" dirty="0" smtClean="0"/>
              <a:t>260K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594057" y="2259761"/>
            <a:ext cx="1966267" cy="842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 Detection</a:t>
            </a:r>
          </a:p>
          <a:p>
            <a:pPr algn="ctr"/>
            <a:r>
              <a:rPr lang="en-US" dirty="0" smtClean="0"/>
              <a:t>&amp; Alignment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smtClean="0"/>
              <a:t>Provided)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361614" y="2259761"/>
            <a:ext cx="1966267" cy="842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Fine tune</a:t>
            </a:r>
          </a:p>
          <a:p>
            <a:pPr algn="ctr"/>
            <a:r>
              <a:rPr lang="en-US" dirty="0" smtClean="0"/>
              <a:t>Pre-trained VGG16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226881" y="1802445"/>
            <a:ext cx="8697113" cy="1532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First training phase-Real Age Estimation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49" name="Straight Arrow Connector 48"/>
          <p:cNvCxnSpPr>
            <a:stCxn id="45" idx="3"/>
            <a:endCxn id="46" idx="1"/>
          </p:cNvCxnSpPr>
          <p:nvPr/>
        </p:nvCxnSpPr>
        <p:spPr>
          <a:xfrm>
            <a:off x="2636802" y="2680784"/>
            <a:ext cx="957255" cy="0"/>
          </a:xfrm>
          <a:prstGeom prst="straightConnector1">
            <a:avLst/>
          </a:prstGeom>
          <a:ln w="254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3"/>
            <a:endCxn id="47" idx="1"/>
          </p:cNvCxnSpPr>
          <p:nvPr/>
        </p:nvCxnSpPr>
        <p:spPr>
          <a:xfrm>
            <a:off x="5560324" y="2680784"/>
            <a:ext cx="801290" cy="0"/>
          </a:xfrm>
          <a:prstGeom prst="straightConnector1">
            <a:avLst/>
          </a:prstGeom>
          <a:ln w="254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751575" y="4451799"/>
            <a:ext cx="1801505" cy="842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 Augmentation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7" idx="3"/>
            <a:endCxn id="60" idx="1"/>
          </p:cNvCxnSpPr>
          <p:nvPr/>
        </p:nvCxnSpPr>
        <p:spPr>
          <a:xfrm flipV="1">
            <a:off x="4310359" y="4872822"/>
            <a:ext cx="441216" cy="1"/>
          </a:xfrm>
          <a:prstGeom prst="straightConnector1">
            <a:avLst/>
          </a:prstGeom>
          <a:ln w="254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6696" y="6125400"/>
            <a:ext cx="789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Rasmus </a:t>
            </a:r>
            <a:r>
              <a:rPr lang="en-US" dirty="0" smtClean="0"/>
              <a:t>Rothe et. al, </a:t>
            </a:r>
            <a:r>
              <a:rPr lang="en-US" dirty="0"/>
              <a:t>DEX: Deep EXpectation of apparent age from a </a:t>
            </a:r>
            <a:r>
              <a:rPr lang="en-US" dirty="0" smtClean="0"/>
              <a:t>still face </a:t>
            </a:r>
            <a:r>
              <a:rPr lang="en-US" dirty="0"/>
              <a:t>image</a:t>
            </a:r>
            <a:r>
              <a:rPr lang="en-US" dirty="0" smtClean="0"/>
              <a:t>, ICCVW-2015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8755" y="2052360"/>
            <a:ext cx="8606881" cy="407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endParaRPr lang="en-US" sz="2400" b="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   </a:t>
            </a:r>
            <a:endParaRPr lang="en-US" sz="2400" b="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1" name="CustomShape 2"/>
          <p:cNvSpPr/>
          <p:nvPr/>
        </p:nvSpPr>
        <p:spPr>
          <a:xfrm>
            <a:off x="318755" y="915840"/>
            <a:ext cx="8148600" cy="113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dirty="0" smtClean="0">
                <a:solidFill>
                  <a:srgbClr val="005F8C"/>
                </a:solidFill>
                <a:latin typeface="Calibri"/>
              </a:rPr>
              <a:t>Pipeline</a:t>
            </a:r>
            <a:endParaRPr dirty="0"/>
          </a:p>
        </p:txBody>
      </p:sp>
      <p:sp>
        <p:nvSpPr>
          <p:cNvPr id="82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F9B490D-2784-4EA8-AD2B-6C7B312F48C1}" type="slidenum">
              <a:rPr lang="en-US" sz="1200">
                <a:solidFill>
                  <a:srgbClr val="005F8C"/>
                </a:solidFill>
                <a:latin typeface="Calibri"/>
              </a:rPr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60" y="2052361"/>
            <a:ext cx="7951669" cy="32293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6696" y="6125400"/>
            <a:ext cx="789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Rasmus </a:t>
            </a:r>
            <a:r>
              <a:rPr lang="en-US" dirty="0" smtClean="0"/>
              <a:t>Rothe et. al, </a:t>
            </a:r>
            <a:r>
              <a:rPr lang="en-US" dirty="0"/>
              <a:t>DEX: Deep EXpectation of apparent age from a </a:t>
            </a:r>
            <a:r>
              <a:rPr lang="en-US" dirty="0" smtClean="0"/>
              <a:t>still face image, ICCVW-2015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1426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8755" y="2052360"/>
            <a:ext cx="8606881" cy="407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endParaRPr lang="en-US" sz="2400" b="1" dirty="0" smtClean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Mathias face detector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Extracted the face locations from image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Cropped image as per locations</a:t>
            </a:r>
          </a:p>
          <a:p>
            <a:pPr>
              <a:lnSpc>
                <a:spcPct val="100000"/>
              </a:lnSpc>
            </a:pPr>
            <a:endParaRPr lang="en-US" sz="2400" b="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1" name="CustomShape 2"/>
          <p:cNvSpPr/>
          <p:nvPr/>
        </p:nvSpPr>
        <p:spPr>
          <a:xfrm>
            <a:off x="318755" y="915840"/>
            <a:ext cx="8148600" cy="113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dirty="0" smtClean="0">
                <a:solidFill>
                  <a:srgbClr val="005F8C"/>
                </a:solidFill>
                <a:latin typeface="Calibri"/>
              </a:rPr>
              <a:t>Face Detection</a:t>
            </a:r>
            <a:endParaRPr dirty="0"/>
          </a:p>
        </p:txBody>
      </p:sp>
      <p:sp>
        <p:nvSpPr>
          <p:cNvPr id="82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F9B490D-2784-4EA8-AD2B-6C7B312F48C1}" type="slidenum">
              <a:rPr lang="en-US" sz="1200">
                <a:solidFill>
                  <a:srgbClr val="005F8C"/>
                </a:solidFill>
                <a:latin typeface="Calibri"/>
              </a:rPr>
              <a:t>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214" y="2013603"/>
            <a:ext cx="1332353" cy="12403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003" y="4778895"/>
            <a:ext cx="1364776" cy="12965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5003" y="3282289"/>
            <a:ext cx="1364776" cy="14398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6119" y="184859"/>
            <a:ext cx="3171158" cy="282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189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8755" y="2052360"/>
            <a:ext cx="8470403" cy="407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  Real age estimation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IMDB-WIKI dataset(223K) and </a:t>
            </a:r>
            <a:r>
              <a:rPr lang="en-US" sz="2400" b="1" dirty="0" err="1" smtClean="0">
                <a:solidFill>
                  <a:srgbClr val="000000"/>
                </a:solidFill>
                <a:latin typeface="Calibri"/>
              </a:rPr>
              <a:t>Adience</a:t>
            </a: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 (8K)- 231K images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       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Split dataset into train(167K), valid(41K) and test(23K)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Apparent age estimation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LAP dataset with train(4.1K), valid(1.5K) and test(2)- 7.6K images </a:t>
            </a:r>
            <a:endParaRPr lang="en-US" sz="2400" b="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1" name="CustomShape 2"/>
          <p:cNvSpPr/>
          <p:nvPr/>
        </p:nvSpPr>
        <p:spPr>
          <a:xfrm>
            <a:off x="318755" y="915840"/>
            <a:ext cx="8148600" cy="113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dirty="0" smtClean="0">
                <a:solidFill>
                  <a:srgbClr val="005F8C"/>
                </a:solidFill>
                <a:latin typeface="Calibri"/>
              </a:rPr>
              <a:t>Dataset</a:t>
            </a:r>
            <a:endParaRPr dirty="0"/>
          </a:p>
        </p:txBody>
      </p:sp>
      <p:sp>
        <p:nvSpPr>
          <p:cNvPr id="82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F9B490D-2784-4EA8-AD2B-6C7B312F48C1}" type="slidenum">
              <a:rPr lang="en-US" sz="1200">
                <a:solidFill>
                  <a:srgbClr val="005F8C"/>
                </a:solidFill>
                <a:latin typeface="Calibri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62039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8755" y="2052360"/>
            <a:ext cx="8647824" cy="407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dirty="0"/>
          </a:p>
        </p:txBody>
      </p:sp>
      <p:sp>
        <p:nvSpPr>
          <p:cNvPr id="81" name="CustomShape 2"/>
          <p:cNvSpPr/>
          <p:nvPr/>
        </p:nvSpPr>
        <p:spPr>
          <a:xfrm>
            <a:off x="318755" y="915840"/>
            <a:ext cx="8148600" cy="113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dirty="0" smtClean="0">
                <a:solidFill>
                  <a:srgbClr val="005F8C"/>
                </a:solidFill>
                <a:latin typeface="Calibri"/>
              </a:rPr>
              <a:t>Dataset</a:t>
            </a:r>
            <a:endParaRPr dirty="0"/>
          </a:p>
        </p:txBody>
      </p:sp>
      <p:sp>
        <p:nvSpPr>
          <p:cNvPr id="82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F9B490D-2784-4EA8-AD2B-6C7B312F48C1}" type="slidenum">
              <a:rPr lang="en-US" sz="1200">
                <a:solidFill>
                  <a:srgbClr val="005F8C"/>
                </a:solidFill>
                <a:latin typeface="Calibri"/>
              </a:rPr>
              <a:t>7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304" y="2052360"/>
            <a:ext cx="696383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388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ustomShape 1"/>
              <p:cNvSpPr/>
              <p:nvPr/>
            </p:nvSpPr>
            <p:spPr>
              <a:xfrm>
                <a:off x="318755" y="2052360"/>
                <a:ext cx="8470403" cy="4073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rgbClr val="000000"/>
                    </a:solidFill>
                    <a:latin typeface="Calibri"/>
                  </a:rPr>
                  <a:t>Rotation between -10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400" b="1" dirty="0" smtClean="0">
                    <a:solidFill>
                      <a:srgbClr val="000000"/>
                    </a:solidFill>
                    <a:latin typeface="Calibri"/>
                  </a:rPr>
                  <a:t> to +10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sz="2400" b="1" dirty="0" smtClean="0">
                  <a:solidFill>
                    <a:srgbClr val="000000"/>
                  </a:solidFill>
                  <a:latin typeface="Calibri"/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rgbClr val="000000"/>
                    </a:solidFill>
                    <a:latin typeface="Calibri"/>
                  </a:rPr>
                  <a:t>Scaling 1.1 to 1.6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rgbClr val="000000"/>
                    </a:solidFill>
                    <a:latin typeface="Calibri"/>
                  </a:rPr>
                  <a:t>Distortion with grid width=4 and grid height=4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rgbClr val="000000"/>
                    </a:solidFill>
                    <a:latin typeface="Calibri"/>
                  </a:rPr>
                  <a:t>Skew corner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rgbClr val="000000"/>
                    </a:solidFill>
                    <a:latin typeface="Calibri"/>
                  </a:rPr>
                  <a:t>Shearing with </a:t>
                </a:r>
                <a:r>
                  <a:rPr lang="en-US" sz="2400" b="1" dirty="0" err="1" smtClean="0">
                    <a:solidFill>
                      <a:srgbClr val="000000"/>
                    </a:solidFill>
                    <a:latin typeface="Calibri"/>
                  </a:rPr>
                  <a:t>maxX</a:t>
                </a:r>
                <a:r>
                  <a:rPr lang="en-US" sz="2400" b="1" dirty="0" smtClean="0">
                    <a:solidFill>
                      <a:srgbClr val="000000"/>
                    </a:solidFill>
                    <a:latin typeface="Calibri"/>
                  </a:rPr>
                  <a:t>=20 and </a:t>
                </a:r>
                <a:r>
                  <a:rPr lang="en-US" sz="2400" b="1" dirty="0" err="1" smtClean="0">
                    <a:solidFill>
                      <a:srgbClr val="000000"/>
                    </a:solidFill>
                    <a:latin typeface="Calibri"/>
                  </a:rPr>
                  <a:t>maxY</a:t>
                </a:r>
                <a:r>
                  <a:rPr lang="en-US" sz="2400" b="1" dirty="0" smtClean="0">
                    <a:solidFill>
                      <a:srgbClr val="000000"/>
                    </a:solidFill>
                    <a:latin typeface="Calibri"/>
                  </a:rPr>
                  <a:t>=20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rgbClr val="000000"/>
                    </a:solidFill>
                    <a:latin typeface="Calibri"/>
                  </a:rPr>
                  <a:t>Mirroring- flip left right</a:t>
                </a:r>
              </a:p>
              <a:p>
                <a:pPr>
                  <a:lnSpc>
                    <a:spcPct val="100000"/>
                  </a:lnSpc>
                </a:pPr>
                <a:endParaRPr lang="en-US" sz="2400" b="1" dirty="0">
                  <a:solidFill>
                    <a:srgbClr val="000000"/>
                  </a:solidFill>
                  <a:latin typeface="Calibri"/>
                </a:endParaRPr>
              </a:p>
              <a:p>
                <a:pPr>
                  <a:lnSpc>
                    <a:spcPct val="100000"/>
                  </a:lnSpc>
                </a:pPr>
                <a:endParaRPr dirty="0"/>
              </a:p>
            </p:txBody>
          </p:sp>
        </mc:Choice>
        <mc:Fallback xmlns="">
          <p:sp>
            <p:nvSpPr>
              <p:cNvPr id="80" name="CustomShap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55" y="2052360"/>
                <a:ext cx="8470403" cy="4073040"/>
              </a:xfrm>
              <a:prstGeom prst="rect">
                <a:avLst/>
              </a:prstGeom>
              <a:blipFill rotWithShape="0">
                <a:blip r:embed="rId2"/>
                <a:stretch>
                  <a:fillRect l="-9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ustomShape 2"/>
          <p:cNvSpPr/>
          <p:nvPr/>
        </p:nvSpPr>
        <p:spPr>
          <a:xfrm>
            <a:off x="318755" y="915840"/>
            <a:ext cx="8148600" cy="113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dirty="0" smtClean="0">
                <a:solidFill>
                  <a:srgbClr val="005F8C"/>
                </a:solidFill>
                <a:latin typeface="Calibri"/>
              </a:rPr>
              <a:t>Data Augmentation</a:t>
            </a:r>
            <a:endParaRPr dirty="0"/>
          </a:p>
        </p:txBody>
      </p:sp>
      <p:sp>
        <p:nvSpPr>
          <p:cNvPr id="82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F9B490D-2784-4EA8-AD2B-6C7B312F48C1}" type="slidenum">
              <a:rPr lang="en-US" sz="1200">
                <a:solidFill>
                  <a:srgbClr val="005F8C"/>
                </a:solidFill>
                <a:latin typeface="Calibri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3714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8755" y="2052360"/>
            <a:ext cx="8647824" cy="407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IMDB-WIKI-</a:t>
            </a:r>
            <a:r>
              <a:rPr lang="en-US" sz="2400" b="1" dirty="0" err="1" smtClean="0">
                <a:solidFill>
                  <a:srgbClr val="000000"/>
                </a:solidFill>
                <a:latin typeface="Calibri"/>
              </a:rPr>
              <a:t>Adience</a:t>
            </a: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: Performed data augmentation on train dataset for classes between 0-20 and 60-100 as there are less number of samples in each of  these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LAP dataset: Performed augmentation on train dataset about 9 times. Split the dataset again into 8 equal training sets</a:t>
            </a:r>
          </a:p>
          <a:p>
            <a:pPr>
              <a:lnSpc>
                <a:spcPct val="100000"/>
              </a:lnSpc>
            </a:pPr>
            <a:endParaRPr lang="en-US" sz="2400" b="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1" name="CustomShape 2"/>
          <p:cNvSpPr/>
          <p:nvPr/>
        </p:nvSpPr>
        <p:spPr>
          <a:xfrm>
            <a:off x="318755" y="915840"/>
            <a:ext cx="8148600" cy="113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dirty="0" smtClean="0">
                <a:solidFill>
                  <a:srgbClr val="005F8C"/>
                </a:solidFill>
                <a:latin typeface="Calibri"/>
              </a:rPr>
              <a:t>Data Augmentation</a:t>
            </a:r>
            <a:endParaRPr dirty="0"/>
          </a:p>
        </p:txBody>
      </p:sp>
      <p:sp>
        <p:nvSpPr>
          <p:cNvPr id="82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F9B490D-2784-4EA8-AD2B-6C7B312F48C1}" type="slidenum">
              <a:rPr lang="en-US" sz="1200">
                <a:solidFill>
                  <a:srgbClr val="005F8C"/>
                </a:solidFill>
                <a:latin typeface="Calibri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78264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7098</TotalTime>
  <Words>528</Words>
  <Application>Microsoft Office PowerPoint</Application>
  <PresentationFormat>On-screen Show (4:3)</PresentationFormat>
  <Paragraphs>138</Paragraphs>
  <Slides>20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DejaVu Sans</vt:lpstr>
      <vt:lpstr>StarSymbol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Selim</dc:creator>
  <cp:lastModifiedBy>Basavaraj Hampiholi</cp:lastModifiedBy>
  <cp:revision>110</cp:revision>
  <dcterms:modified xsi:type="dcterms:W3CDTF">2017-09-19T10:48:06Z</dcterms:modified>
</cp:coreProperties>
</file>