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399" r:id="rId5"/>
    <p:sldId id="479" r:id="rId6"/>
    <p:sldId id="461" r:id="rId7"/>
    <p:sldId id="475" r:id="rId8"/>
    <p:sldId id="476" r:id="rId9"/>
    <p:sldId id="478" r:id="rId10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24">
          <p15:clr>
            <a:srgbClr val="A4A3A4"/>
          </p15:clr>
        </p15:guide>
        <p15:guide id="2" pos="19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lare Porter" initials="c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94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32" autoAdjust="0"/>
    <p:restoredTop sz="86447" autoAdjust="0"/>
  </p:normalViewPr>
  <p:slideViewPr>
    <p:cSldViewPr>
      <p:cViewPr varScale="1">
        <p:scale>
          <a:sx n="113" d="100"/>
          <a:sy n="113" d="100"/>
        </p:scale>
        <p:origin x="-1784" y="184"/>
      </p:cViewPr>
      <p:guideLst>
        <p:guide orient="horz" pos="4224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F98CF-9B12-44CE-ACBB-AE1B5CF6B4B4}" type="datetimeFigureOut">
              <a:rPr lang="en-US" smtClean="0"/>
              <a:pPr/>
              <a:t>19/05/17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3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3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F7879-993E-4E41-B6CE-3764DE86CD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81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81DA66D-89F3-4191-BADA-E148CD8FB8DA}" type="datetimeFigureOut">
              <a:rPr lang="en-GB" smtClean="0"/>
              <a:pPr/>
              <a:t>19/05/17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AC258B8-68CA-4713-ADE6-438A6E5D8CA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012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07D03D54-C28E-4358-BFA1-23474468F64D}" type="slidenum">
              <a:rPr lang="en-US" sz="1200" smtClean="0"/>
              <a:pPr/>
              <a:t>3</a:t>
            </a:fld>
            <a:endParaRPr lang="en-US" sz="1200"/>
          </a:p>
        </p:txBody>
      </p:sp>
      <p:sp>
        <p:nvSpPr>
          <p:cNvPr id="15363" name="Rectangle 1031"/>
          <p:cNvSpPr txBox="1">
            <a:spLocks noGrp="1" noChangeArrowheads="1"/>
          </p:cNvSpPr>
          <p:nvPr/>
        </p:nvSpPr>
        <p:spPr bwMode="auto">
          <a:xfrm>
            <a:off x="5267960" y="6659880"/>
            <a:ext cx="4028440" cy="35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1" tIns="45711" rIns="91421" bIns="45711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EAE54E68-2A5E-4A31-879D-19DDA70D9165}" type="slidenum">
              <a:rPr lang="en-US" sz="1100"/>
              <a:pPr algn="r"/>
              <a:t>3</a:t>
            </a:fld>
            <a:endParaRPr lang="en-US" sz="1100"/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5600" y="525463"/>
            <a:ext cx="3506788" cy="2630487"/>
          </a:xfrm>
          <a:ln/>
        </p:spPr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9640" y="3331157"/>
            <a:ext cx="7437120" cy="3153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1" tIns="45711" rIns="91421" bIns="45711"/>
          <a:lstStyle/>
          <a:p>
            <a:pPr marL="236538" indent="-236538" eaLnBrk="1" hangingPunct="1"/>
            <a:endParaRPr lang="en-GB" b="1">
              <a:latin typeface="Arial" charset="0"/>
            </a:endParaRPr>
          </a:p>
          <a:p>
            <a:pPr marL="236538" indent="-236538" eaLnBrk="1" hangingPunct="1"/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233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07D03D54-C28E-4358-BFA1-23474468F64D}" type="slidenum">
              <a:rPr lang="en-US" sz="1200" smtClean="0"/>
              <a:pPr/>
              <a:t>4</a:t>
            </a:fld>
            <a:endParaRPr lang="en-US" sz="1200"/>
          </a:p>
        </p:txBody>
      </p:sp>
      <p:sp>
        <p:nvSpPr>
          <p:cNvPr id="15363" name="Rectangle 1031"/>
          <p:cNvSpPr txBox="1">
            <a:spLocks noGrp="1" noChangeArrowheads="1"/>
          </p:cNvSpPr>
          <p:nvPr/>
        </p:nvSpPr>
        <p:spPr bwMode="auto">
          <a:xfrm>
            <a:off x="5267960" y="6659880"/>
            <a:ext cx="4028440" cy="35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1" tIns="45711" rIns="91421" bIns="45711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EAE54E68-2A5E-4A31-879D-19DDA70D9165}" type="slidenum">
              <a:rPr lang="en-US" sz="1100"/>
              <a:pPr algn="r"/>
              <a:t>4</a:t>
            </a:fld>
            <a:endParaRPr lang="en-US" sz="1100"/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5600" y="525463"/>
            <a:ext cx="3506788" cy="2630487"/>
          </a:xfrm>
          <a:ln/>
        </p:spPr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9640" y="3331157"/>
            <a:ext cx="7437120" cy="3153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1" tIns="45711" rIns="91421" bIns="45711"/>
          <a:lstStyle/>
          <a:p>
            <a:pPr marL="236538" indent="-236538" eaLnBrk="1" hangingPunct="1"/>
            <a:endParaRPr lang="en-GB" b="1">
              <a:latin typeface="Arial" charset="0"/>
            </a:endParaRPr>
          </a:p>
          <a:p>
            <a:pPr marL="236538" indent="-236538" eaLnBrk="1" hangingPunct="1"/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50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07D03D54-C28E-4358-BFA1-23474468F64D}" type="slidenum">
              <a:rPr lang="en-US" sz="1200" smtClean="0"/>
              <a:pPr/>
              <a:t>5</a:t>
            </a:fld>
            <a:endParaRPr lang="en-US" sz="1200"/>
          </a:p>
        </p:txBody>
      </p:sp>
      <p:sp>
        <p:nvSpPr>
          <p:cNvPr id="15363" name="Rectangle 1031"/>
          <p:cNvSpPr txBox="1">
            <a:spLocks noGrp="1" noChangeArrowheads="1"/>
          </p:cNvSpPr>
          <p:nvPr/>
        </p:nvSpPr>
        <p:spPr bwMode="auto">
          <a:xfrm>
            <a:off x="5267960" y="6659880"/>
            <a:ext cx="4028440" cy="35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1" tIns="45711" rIns="91421" bIns="45711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EAE54E68-2A5E-4A31-879D-19DDA70D9165}" type="slidenum">
              <a:rPr lang="en-US" sz="1100"/>
              <a:pPr algn="r"/>
              <a:t>5</a:t>
            </a:fld>
            <a:endParaRPr lang="en-US" sz="1100"/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5600" y="525463"/>
            <a:ext cx="3506788" cy="2630487"/>
          </a:xfrm>
          <a:ln/>
        </p:spPr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9640" y="3331157"/>
            <a:ext cx="7437120" cy="3153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1" tIns="45711" rIns="91421" bIns="45711"/>
          <a:lstStyle/>
          <a:p>
            <a:pPr marL="236538" indent="-236538" eaLnBrk="1" hangingPunct="1"/>
            <a:endParaRPr lang="en-GB" b="1">
              <a:latin typeface="Arial" charset="0"/>
            </a:endParaRPr>
          </a:p>
          <a:p>
            <a:pPr marL="236538" indent="-236538" eaLnBrk="1" hangingPunct="1"/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061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07D03D54-C28E-4358-BFA1-23474468F64D}" type="slidenum">
              <a:rPr lang="en-US" sz="1200" smtClean="0"/>
              <a:pPr/>
              <a:t>6</a:t>
            </a:fld>
            <a:endParaRPr lang="en-US" sz="1200"/>
          </a:p>
        </p:txBody>
      </p:sp>
      <p:sp>
        <p:nvSpPr>
          <p:cNvPr id="15363" name="Rectangle 1031"/>
          <p:cNvSpPr txBox="1">
            <a:spLocks noGrp="1" noChangeArrowheads="1"/>
          </p:cNvSpPr>
          <p:nvPr/>
        </p:nvSpPr>
        <p:spPr bwMode="auto">
          <a:xfrm>
            <a:off x="5267960" y="6659880"/>
            <a:ext cx="4028440" cy="35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1" tIns="45711" rIns="91421" bIns="45711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EAE54E68-2A5E-4A31-879D-19DDA70D9165}" type="slidenum">
              <a:rPr lang="en-US" sz="1100"/>
              <a:pPr algn="r"/>
              <a:t>6</a:t>
            </a:fld>
            <a:endParaRPr lang="en-US" sz="1100"/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5600" y="525463"/>
            <a:ext cx="3506788" cy="2630487"/>
          </a:xfrm>
          <a:ln/>
        </p:spPr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9640" y="3331157"/>
            <a:ext cx="7437120" cy="3153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1" tIns="45711" rIns="91421" bIns="45711"/>
          <a:lstStyle/>
          <a:p>
            <a:pPr marL="236538" indent="-236538" eaLnBrk="1" hangingPunct="1"/>
            <a:endParaRPr lang="en-GB" b="1">
              <a:latin typeface="Arial" charset="0"/>
            </a:endParaRPr>
          </a:p>
          <a:p>
            <a:pPr marL="236538" indent="-236538" eaLnBrk="1" hangingPunct="1"/>
            <a:endParaRPr lang="en-GB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295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382588" y="1409701"/>
            <a:ext cx="6012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3376662"/>
            <a:ext cx="6012000" cy="17160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5787351"/>
            <a:ext cx="2833200" cy="216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2588" y="5557309"/>
            <a:ext cx="432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name, 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4639" y="5374990"/>
            <a:ext cx="2973984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45903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ja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2588" y="550400"/>
            <a:ext cx="2880000" cy="910101"/>
          </a:xfrm>
        </p:spPr>
        <p:txBody>
          <a:bodyPr>
            <a:noAutofit/>
          </a:bodyPr>
          <a:lstStyle>
            <a:lvl1pPr>
              <a:defRPr sz="5000" baseline="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Section 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2588" y="1585384"/>
            <a:ext cx="2880000" cy="2976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Type section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5215" y="0"/>
            <a:ext cx="5868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9826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339" y="6528824"/>
            <a:ext cx="468000" cy="180000"/>
          </a:xfrm>
        </p:spPr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90526" y="1656196"/>
            <a:ext cx="8353233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400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subtit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82396" y="989013"/>
            <a:ext cx="8361362" cy="68272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511079"/>
            <a:ext cx="836117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390526" y="1833032"/>
            <a:ext cx="8353233" cy="43344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36576315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88313" y="1660524"/>
            <a:ext cx="4097192" cy="4506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>
          <a:xfrm>
            <a:off x="4633577" y="1660524"/>
            <a:ext cx="4096800" cy="4506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9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511079"/>
            <a:ext cx="836117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88313" y="1828800"/>
            <a:ext cx="4097192" cy="4338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>
          <a:xfrm>
            <a:off x="4633577" y="1828800"/>
            <a:ext cx="4096800" cy="4338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82396" y="989013"/>
            <a:ext cx="8361362" cy="684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6659103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511079"/>
            <a:ext cx="8361170" cy="104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511079"/>
            <a:ext cx="836117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82396" y="993871"/>
            <a:ext cx="8361362" cy="684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17317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6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ed quot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Ryhmä 1"/>
          <p:cNvGrpSpPr/>
          <p:nvPr/>
        </p:nvGrpSpPr>
        <p:grpSpPr>
          <a:xfrm>
            <a:off x="856145" y="1089791"/>
            <a:ext cx="7460544" cy="4795200"/>
            <a:chOff x="856145" y="813567"/>
            <a:chExt cx="7460544" cy="3595304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56145" y="813567"/>
              <a:ext cx="7460544" cy="3526379"/>
            </a:xfrm>
            <a:custGeom>
              <a:avLst/>
              <a:gdLst>
                <a:gd name="T0" fmla="*/ 16977 w 20595"/>
                <a:gd name="T1" fmla="*/ 8588 h 9733"/>
                <a:gd name="T2" fmla="*/ 20195 w 20595"/>
                <a:gd name="T3" fmla="*/ 8588 h 9733"/>
                <a:gd name="T4" fmla="*/ 20595 w 20595"/>
                <a:gd name="T5" fmla="*/ 8180 h 9733"/>
                <a:gd name="T6" fmla="*/ 20595 w 20595"/>
                <a:gd name="T7" fmla="*/ 408 h 9733"/>
                <a:gd name="T8" fmla="*/ 20195 w 20595"/>
                <a:gd name="T9" fmla="*/ 0 h 9733"/>
                <a:gd name="T10" fmla="*/ 401 w 20595"/>
                <a:gd name="T11" fmla="*/ 0 h 9733"/>
                <a:gd name="T12" fmla="*/ 0 w 20595"/>
                <a:gd name="T13" fmla="*/ 408 h 9733"/>
                <a:gd name="T14" fmla="*/ 0 w 20595"/>
                <a:gd name="T15" fmla="*/ 8180 h 9733"/>
                <a:gd name="T16" fmla="*/ 401 w 20595"/>
                <a:gd name="T17" fmla="*/ 8588 h 9733"/>
                <a:gd name="T18" fmla="*/ 14425 w 20595"/>
                <a:gd name="T19" fmla="*/ 8588 h 9733"/>
                <a:gd name="T20" fmla="*/ 15538 w 20595"/>
                <a:gd name="T21" fmla="*/ 9733 h 9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95" h="9733">
                  <a:moveTo>
                    <a:pt x="16977" y="8588"/>
                  </a:moveTo>
                  <a:lnTo>
                    <a:pt x="20195" y="8588"/>
                  </a:lnTo>
                  <a:cubicBezTo>
                    <a:pt x="20195" y="8588"/>
                    <a:pt x="20595" y="8588"/>
                    <a:pt x="20595" y="8180"/>
                  </a:cubicBezTo>
                  <a:lnTo>
                    <a:pt x="20595" y="408"/>
                  </a:lnTo>
                  <a:cubicBezTo>
                    <a:pt x="20595" y="408"/>
                    <a:pt x="20595" y="0"/>
                    <a:pt x="20195" y="0"/>
                  </a:cubicBezTo>
                  <a:lnTo>
                    <a:pt x="401" y="0"/>
                  </a:lnTo>
                  <a:cubicBezTo>
                    <a:pt x="401" y="0"/>
                    <a:pt x="0" y="0"/>
                    <a:pt x="0" y="408"/>
                  </a:cubicBezTo>
                  <a:lnTo>
                    <a:pt x="0" y="8180"/>
                  </a:lnTo>
                  <a:cubicBezTo>
                    <a:pt x="0" y="8180"/>
                    <a:pt x="0" y="8588"/>
                    <a:pt x="401" y="8588"/>
                  </a:cubicBezTo>
                  <a:lnTo>
                    <a:pt x="14425" y="8588"/>
                  </a:lnTo>
                  <a:lnTo>
                    <a:pt x="15538" y="9733"/>
                  </a:lnTo>
                </a:path>
              </a:pathLst>
            </a:custGeom>
            <a:noFill/>
            <a:ln w="187325" cap="rnd">
              <a:solidFill>
                <a:srgbClr val="A4D1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6391864" y="4268419"/>
              <a:ext cx="185933" cy="140452"/>
            </a:xfrm>
            <a:prstGeom prst="ellipse">
              <a:avLst/>
            </a:pr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1219201"/>
            <a:ext cx="7219254" cy="388570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tx2"/>
                </a:solidFill>
              </a:defRPr>
            </a:lvl1pPr>
            <a:lvl2pPr marL="88900" indent="0">
              <a:buFontTx/>
              <a:buNone/>
              <a:defRPr sz="3600"/>
            </a:lvl2pPr>
            <a:lvl3pPr marL="268287" indent="0">
              <a:buFontTx/>
              <a:buNone/>
              <a:defRPr sz="3600"/>
            </a:lvl3pPr>
            <a:lvl4pPr marL="447675" indent="0">
              <a:buFontTx/>
              <a:buNone/>
              <a:defRPr sz="3600"/>
            </a:lvl4pPr>
            <a:lvl5pPr marL="627062" indent="0">
              <a:buFontTx/>
              <a:buNone/>
              <a:defRPr sz="3600"/>
            </a:lvl5pPr>
          </a:lstStyle>
          <a:p>
            <a:pPr lvl="0"/>
            <a:r>
              <a:rPr lang="fi-FI" dirty="0"/>
              <a:t>Type quote</a:t>
            </a:r>
          </a:p>
        </p:txBody>
      </p:sp>
    </p:spTree>
    <p:extLst>
      <p:ext uri="{BB962C8B-B14F-4D97-AF65-F5344CB8AC3E}">
        <p14:creationId xmlns:p14="http://schemas.microsoft.com/office/powerpoint/2010/main" val="1378105859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ed quote dark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Ryhmä 1"/>
          <p:cNvGrpSpPr/>
          <p:nvPr/>
        </p:nvGrpSpPr>
        <p:grpSpPr>
          <a:xfrm>
            <a:off x="856145" y="1089792"/>
            <a:ext cx="7460544" cy="4764638"/>
            <a:chOff x="856145" y="813567"/>
            <a:chExt cx="7460544" cy="3596279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56145" y="813567"/>
              <a:ext cx="7460544" cy="3526379"/>
            </a:xfrm>
            <a:custGeom>
              <a:avLst/>
              <a:gdLst>
                <a:gd name="T0" fmla="*/ 16977 w 20595"/>
                <a:gd name="T1" fmla="*/ 8588 h 9733"/>
                <a:gd name="T2" fmla="*/ 20195 w 20595"/>
                <a:gd name="T3" fmla="*/ 8588 h 9733"/>
                <a:gd name="T4" fmla="*/ 20595 w 20595"/>
                <a:gd name="T5" fmla="*/ 8180 h 9733"/>
                <a:gd name="T6" fmla="*/ 20595 w 20595"/>
                <a:gd name="T7" fmla="*/ 408 h 9733"/>
                <a:gd name="T8" fmla="*/ 20195 w 20595"/>
                <a:gd name="T9" fmla="*/ 0 h 9733"/>
                <a:gd name="T10" fmla="*/ 401 w 20595"/>
                <a:gd name="T11" fmla="*/ 0 h 9733"/>
                <a:gd name="T12" fmla="*/ 0 w 20595"/>
                <a:gd name="T13" fmla="*/ 408 h 9733"/>
                <a:gd name="T14" fmla="*/ 0 w 20595"/>
                <a:gd name="T15" fmla="*/ 8180 h 9733"/>
                <a:gd name="T16" fmla="*/ 401 w 20595"/>
                <a:gd name="T17" fmla="*/ 8588 h 9733"/>
                <a:gd name="T18" fmla="*/ 14425 w 20595"/>
                <a:gd name="T19" fmla="*/ 8588 h 9733"/>
                <a:gd name="T20" fmla="*/ 15538 w 20595"/>
                <a:gd name="T21" fmla="*/ 9733 h 9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95" h="9733">
                  <a:moveTo>
                    <a:pt x="16977" y="8588"/>
                  </a:moveTo>
                  <a:lnTo>
                    <a:pt x="20195" y="8588"/>
                  </a:lnTo>
                  <a:cubicBezTo>
                    <a:pt x="20195" y="8588"/>
                    <a:pt x="20595" y="8588"/>
                    <a:pt x="20595" y="8180"/>
                  </a:cubicBezTo>
                  <a:lnTo>
                    <a:pt x="20595" y="408"/>
                  </a:lnTo>
                  <a:cubicBezTo>
                    <a:pt x="20595" y="408"/>
                    <a:pt x="20595" y="0"/>
                    <a:pt x="20195" y="0"/>
                  </a:cubicBezTo>
                  <a:lnTo>
                    <a:pt x="401" y="0"/>
                  </a:lnTo>
                  <a:cubicBezTo>
                    <a:pt x="401" y="0"/>
                    <a:pt x="0" y="0"/>
                    <a:pt x="0" y="408"/>
                  </a:cubicBezTo>
                  <a:lnTo>
                    <a:pt x="0" y="8180"/>
                  </a:lnTo>
                  <a:cubicBezTo>
                    <a:pt x="0" y="8180"/>
                    <a:pt x="0" y="8588"/>
                    <a:pt x="401" y="8588"/>
                  </a:cubicBezTo>
                  <a:lnTo>
                    <a:pt x="14425" y="8588"/>
                  </a:lnTo>
                  <a:lnTo>
                    <a:pt x="15538" y="9733"/>
                  </a:lnTo>
                </a:path>
              </a:pathLst>
            </a:custGeom>
            <a:noFill/>
            <a:ln w="187325" cap="rnd">
              <a:solidFill>
                <a:schemeClr val="bg2">
                  <a:alpha val="7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6391864" y="4268550"/>
              <a:ext cx="185933" cy="141296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1219201"/>
            <a:ext cx="7219254" cy="388570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2"/>
                </a:solidFill>
              </a:defRPr>
            </a:lvl1pPr>
            <a:lvl2pPr marL="88900" indent="0">
              <a:buFontTx/>
              <a:buNone/>
              <a:defRPr sz="3600"/>
            </a:lvl2pPr>
            <a:lvl3pPr marL="268287" indent="0">
              <a:buFontTx/>
              <a:buNone/>
              <a:defRPr sz="3600"/>
            </a:lvl3pPr>
            <a:lvl4pPr marL="447675" indent="0">
              <a:buFontTx/>
              <a:buNone/>
              <a:defRPr sz="3600"/>
            </a:lvl4pPr>
            <a:lvl5pPr marL="627062" indent="0">
              <a:buFontTx/>
              <a:buNone/>
              <a:defRPr sz="3600"/>
            </a:lvl5pPr>
          </a:lstStyle>
          <a:p>
            <a:pPr lvl="0"/>
            <a:r>
              <a:rPr lang="fi-FI" dirty="0"/>
              <a:t>Type quote</a:t>
            </a:r>
          </a:p>
        </p:txBody>
      </p:sp>
    </p:spTree>
    <p:extLst>
      <p:ext uri="{BB962C8B-B14F-4D97-AF65-F5344CB8AC3E}">
        <p14:creationId xmlns:p14="http://schemas.microsoft.com/office/powerpoint/2010/main" val="357400753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dark te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382588" y="1409701"/>
            <a:ext cx="6012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3376662"/>
            <a:ext cx="6012000" cy="17160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5796876"/>
            <a:ext cx="2833200" cy="216000"/>
          </a:xfrm>
        </p:spPr>
        <p:txBody>
          <a:bodyPr/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2588" y="5557309"/>
            <a:ext cx="432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 name, title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4639" y="5374990"/>
            <a:ext cx="2973984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51222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ed quote sk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Ryhmä 1"/>
          <p:cNvGrpSpPr/>
          <p:nvPr/>
        </p:nvGrpSpPr>
        <p:grpSpPr>
          <a:xfrm>
            <a:off x="856145" y="1084757"/>
            <a:ext cx="7460544" cy="4793660"/>
            <a:chOff x="856145" y="813567"/>
            <a:chExt cx="7460544" cy="3595246"/>
          </a:xfrm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856145" y="813567"/>
              <a:ext cx="7460544" cy="3526379"/>
            </a:xfrm>
            <a:custGeom>
              <a:avLst/>
              <a:gdLst>
                <a:gd name="T0" fmla="*/ 16977 w 20595"/>
                <a:gd name="T1" fmla="*/ 8588 h 9733"/>
                <a:gd name="T2" fmla="*/ 20195 w 20595"/>
                <a:gd name="T3" fmla="*/ 8588 h 9733"/>
                <a:gd name="T4" fmla="*/ 20595 w 20595"/>
                <a:gd name="T5" fmla="*/ 8180 h 9733"/>
                <a:gd name="T6" fmla="*/ 20595 w 20595"/>
                <a:gd name="T7" fmla="*/ 408 h 9733"/>
                <a:gd name="T8" fmla="*/ 20195 w 20595"/>
                <a:gd name="T9" fmla="*/ 0 h 9733"/>
                <a:gd name="T10" fmla="*/ 401 w 20595"/>
                <a:gd name="T11" fmla="*/ 0 h 9733"/>
                <a:gd name="T12" fmla="*/ 0 w 20595"/>
                <a:gd name="T13" fmla="*/ 408 h 9733"/>
                <a:gd name="T14" fmla="*/ 0 w 20595"/>
                <a:gd name="T15" fmla="*/ 8180 h 9733"/>
                <a:gd name="T16" fmla="*/ 401 w 20595"/>
                <a:gd name="T17" fmla="*/ 8588 h 9733"/>
                <a:gd name="T18" fmla="*/ 14425 w 20595"/>
                <a:gd name="T19" fmla="*/ 8588 h 9733"/>
                <a:gd name="T20" fmla="*/ 15538 w 20595"/>
                <a:gd name="T21" fmla="*/ 9733 h 9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95" h="9733">
                  <a:moveTo>
                    <a:pt x="16977" y="8588"/>
                  </a:moveTo>
                  <a:lnTo>
                    <a:pt x="20195" y="8588"/>
                  </a:lnTo>
                  <a:cubicBezTo>
                    <a:pt x="20195" y="8588"/>
                    <a:pt x="20595" y="8588"/>
                    <a:pt x="20595" y="8180"/>
                  </a:cubicBezTo>
                  <a:lnTo>
                    <a:pt x="20595" y="408"/>
                  </a:lnTo>
                  <a:cubicBezTo>
                    <a:pt x="20595" y="408"/>
                    <a:pt x="20595" y="0"/>
                    <a:pt x="20195" y="0"/>
                  </a:cubicBezTo>
                  <a:lnTo>
                    <a:pt x="401" y="0"/>
                  </a:lnTo>
                  <a:cubicBezTo>
                    <a:pt x="401" y="0"/>
                    <a:pt x="0" y="0"/>
                    <a:pt x="0" y="408"/>
                  </a:cubicBezTo>
                  <a:lnTo>
                    <a:pt x="0" y="8180"/>
                  </a:lnTo>
                  <a:cubicBezTo>
                    <a:pt x="0" y="8180"/>
                    <a:pt x="0" y="8588"/>
                    <a:pt x="401" y="8588"/>
                  </a:cubicBezTo>
                  <a:lnTo>
                    <a:pt x="14425" y="8588"/>
                  </a:lnTo>
                  <a:lnTo>
                    <a:pt x="15538" y="9733"/>
                  </a:lnTo>
                </a:path>
              </a:pathLst>
            </a:custGeom>
            <a:noFill/>
            <a:ln w="187325" cap="rnd">
              <a:solidFill>
                <a:schemeClr val="accent2">
                  <a:alpha val="7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6391864" y="4268413"/>
              <a:ext cx="185933" cy="140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1219201"/>
            <a:ext cx="7219254" cy="388570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accent3"/>
                </a:solidFill>
              </a:defRPr>
            </a:lvl1pPr>
            <a:lvl2pPr marL="88900" indent="0">
              <a:buFontTx/>
              <a:buNone/>
              <a:defRPr sz="3600"/>
            </a:lvl2pPr>
            <a:lvl3pPr marL="268287" indent="0">
              <a:buFontTx/>
              <a:buNone/>
              <a:defRPr sz="3600"/>
            </a:lvl3pPr>
            <a:lvl4pPr marL="447675" indent="0">
              <a:buFontTx/>
              <a:buNone/>
              <a:defRPr sz="3600"/>
            </a:lvl4pPr>
            <a:lvl5pPr marL="627062" indent="0">
              <a:buFontTx/>
              <a:buNone/>
              <a:defRPr sz="3600"/>
            </a:lvl5pPr>
          </a:lstStyle>
          <a:p>
            <a:pPr lvl="0"/>
            <a:r>
              <a:rPr lang="fi-FI" dirty="0"/>
              <a:t>Type quote</a:t>
            </a:r>
          </a:p>
        </p:txBody>
      </p:sp>
    </p:spTree>
    <p:extLst>
      <p:ext uri="{BB962C8B-B14F-4D97-AF65-F5344CB8AC3E}">
        <p14:creationId xmlns:p14="http://schemas.microsoft.com/office/powerpoint/2010/main" val="2792099399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2112" y="1655764"/>
            <a:ext cx="4068000" cy="4511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4691008" y="1655764"/>
            <a:ext cx="4052750" cy="45116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Tx/>
              <a:buFont typeface="Calibri" panose="020F0502020204030204" pitchFamily="34" charset="0"/>
              <a:buNone/>
              <a:tabLst/>
              <a:defRPr/>
            </a:lvl1pPr>
          </a:lstStyle>
          <a:p>
            <a:r>
              <a:rPr lang="fi-FI" dirty="0"/>
              <a:t>Click icon to add picture</a:t>
            </a:r>
            <a:br>
              <a:rPr lang="fi-FI" dirty="0"/>
            </a:br>
            <a:r>
              <a:rPr lang="fi-FI" dirty="0"/>
              <a:t/>
            </a:r>
            <a:br>
              <a:rPr lang="fi-FI" dirty="0"/>
            </a:br>
            <a:r>
              <a:rPr lang="en-US" cap="none" baseline="0" dirty="0"/>
              <a:t>Go to the speaker notes of this slide for instructions on how to add pictures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36147006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-2" y="0"/>
            <a:ext cx="9144001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4000" y="2886674"/>
            <a:ext cx="4716000" cy="10846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9468" y="6476563"/>
            <a:ext cx="6588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>
                <a:solidFill>
                  <a:schemeClr val="bg1"/>
                </a:solidFill>
              </a:rPr>
              <a:t>©2016 FIS and/or its subsidiaries. All Rights Reserved.</a:t>
            </a:r>
            <a:r>
              <a:rPr lang="en-US" sz="800" b="1" i="1" baseline="0" dirty="0">
                <a:solidFill>
                  <a:schemeClr val="bg1"/>
                </a:solidFill>
              </a:rPr>
              <a:t> </a:t>
            </a:r>
            <a:r>
              <a:rPr lang="en-US" sz="800" b="1" i="1" dirty="0">
                <a:solidFill>
                  <a:schemeClr val="bg1"/>
                </a:solidFill>
                <a:cs typeface="Arial"/>
              </a:rPr>
              <a:t>FIS confidential and proprietary information. </a:t>
            </a:r>
          </a:p>
        </p:txBody>
      </p:sp>
    </p:spTree>
    <p:extLst>
      <p:ext uri="{BB962C8B-B14F-4D97-AF65-F5344CB8AC3E}">
        <p14:creationId xmlns:p14="http://schemas.microsoft.com/office/powerpoint/2010/main" val="943291578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3048000"/>
            <a:ext cx="5410200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86600" y="3048000"/>
            <a:ext cx="1905000" cy="1066800"/>
          </a:xfrm>
        </p:spPr>
        <p:txBody>
          <a:bodyPr anchor="ctr"/>
          <a:lstStyle>
            <a:lvl1pPr marL="0" indent="0">
              <a:buFont typeface="Wingdings" pitchFamily="2" charset="2"/>
              <a:buNone/>
              <a:defRPr sz="1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80" name="Line 8"/>
          <p:cNvSpPr>
            <a:spLocks noChangeShapeType="1"/>
          </p:cNvSpPr>
          <p:nvPr userDrawn="1"/>
        </p:nvSpPr>
        <p:spPr bwMode="auto">
          <a:xfrm>
            <a:off x="0" y="2971800"/>
            <a:ext cx="9144000" cy="0"/>
          </a:xfrm>
          <a:prstGeom prst="line">
            <a:avLst/>
          </a:prstGeom>
          <a:noFill/>
          <a:ln w="12700">
            <a:solidFill>
              <a:srgbClr val="9E948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81" name="Line 9"/>
          <p:cNvSpPr>
            <a:spLocks noChangeShapeType="1"/>
          </p:cNvSpPr>
          <p:nvPr userDrawn="1"/>
        </p:nvSpPr>
        <p:spPr bwMode="auto">
          <a:xfrm>
            <a:off x="0" y="4191000"/>
            <a:ext cx="9144000" cy="0"/>
          </a:xfrm>
          <a:prstGeom prst="line">
            <a:avLst/>
          </a:prstGeom>
          <a:noFill/>
          <a:ln w="12700">
            <a:solidFill>
              <a:srgbClr val="9E948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34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ja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2413" cy="6858000"/>
          </a:xfrm>
          <a:prstGeom prst="rect">
            <a:avLst/>
          </a:prstGeom>
        </p:spPr>
      </p:pic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382588" y="1409701"/>
            <a:ext cx="6012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3376662"/>
            <a:ext cx="6012000" cy="17160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5796876"/>
            <a:ext cx="2833200" cy="216000"/>
          </a:xfrm>
        </p:spPr>
        <p:txBody>
          <a:bodyPr/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2588" y="5557309"/>
            <a:ext cx="432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name, title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4639" y="5374990"/>
            <a:ext cx="2973984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31644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geometr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2414" cy="6858000"/>
          </a:xfrm>
          <a:prstGeom prst="rect">
            <a:avLst/>
          </a:prstGeom>
        </p:spPr>
      </p:pic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382588" y="1409701"/>
            <a:ext cx="6012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3376662"/>
            <a:ext cx="6012000" cy="17160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5796876"/>
            <a:ext cx="2833200" cy="216000"/>
          </a:xfrm>
        </p:spPr>
        <p:txBody>
          <a:bodyPr/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2588" y="5557309"/>
            <a:ext cx="432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name, title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4639" y="5374990"/>
            <a:ext cx="2973984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79151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pictur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382588" y="1409701"/>
            <a:ext cx="6012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3376662"/>
            <a:ext cx="6012000" cy="17160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5796876"/>
            <a:ext cx="2833200" cy="216000"/>
          </a:xfrm>
        </p:spPr>
        <p:txBody>
          <a:bodyPr/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2588" y="5557309"/>
            <a:ext cx="432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name, title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4639" y="5374990"/>
            <a:ext cx="2973984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998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picture dark tex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08256"/>
            <a:ext cx="9144000" cy="1234440"/>
          </a:xfrm>
          <a:prstGeom prst="rect">
            <a:avLst/>
          </a:prstGeom>
        </p:spPr>
      </p:pic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382588" y="676276"/>
            <a:ext cx="6012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tx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2643238"/>
            <a:ext cx="6012000" cy="107627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4345851"/>
            <a:ext cx="2833200" cy="216000"/>
          </a:xfrm>
        </p:spPr>
        <p:txBody>
          <a:bodyPr/>
          <a:lstStyle>
            <a:lvl1pPr marL="0" indent="0">
              <a:buFontTx/>
              <a:buNone/>
              <a:defRPr sz="13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2588" y="4106284"/>
            <a:ext cx="432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Speaker name, title</a:t>
            </a:r>
          </a:p>
        </p:txBody>
      </p:sp>
    </p:spTree>
    <p:extLst>
      <p:ext uri="{BB962C8B-B14F-4D97-AF65-F5344CB8AC3E}">
        <p14:creationId xmlns:p14="http://schemas.microsoft.com/office/powerpoint/2010/main" val="4211381045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08256"/>
            <a:ext cx="9144000" cy="1234440"/>
          </a:xfrm>
          <a:prstGeom prst="rect">
            <a:avLst/>
          </a:prstGeom>
        </p:spPr>
      </p:pic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382588" y="676276"/>
            <a:ext cx="6012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tx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2643238"/>
            <a:ext cx="6012000" cy="107627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4345851"/>
            <a:ext cx="2833200" cy="216000"/>
          </a:xfrm>
        </p:spPr>
        <p:txBody>
          <a:bodyPr/>
          <a:lstStyle>
            <a:lvl1pPr marL="0" indent="0">
              <a:buFontTx/>
              <a:buNone/>
              <a:defRPr sz="13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2588" y="4106284"/>
            <a:ext cx="432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Speaker name, title</a:t>
            </a:r>
          </a:p>
        </p:txBody>
      </p:sp>
    </p:spTree>
    <p:extLst>
      <p:ext uri="{BB962C8B-B14F-4D97-AF65-F5344CB8AC3E}">
        <p14:creationId xmlns:p14="http://schemas.microsoft.com/office/powerpoint/2010/main" val="3294252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2588" y="550399"/>
            <a:ext cx="2880000" cy="912000"/>
          </a:xfrm>
        </p:spPr>
        <p:txBody>
          <a:bodyPr>
            <a:no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Section 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2587" y="1585381"/>
            <a:ext cx="2880000" cy="2976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Type section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0"/>
          <a:stretch/>
        </p:blipFill>
        <p:spPr>
          <a:xfrm>
            <a:off x="3275215" y="-2049"/>
            <a:ext cx="5868785" cy="686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9191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dark tea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2588" y="550399"/>
            <a:ext cx="2880000" cy="912000"/>
          </a:xfrm>
        </p:spPr>
        <p:txBody>
          <a:bodyPr>
            <a:no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Section 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2588" y="1580575"/>
            <a:ext cx="2880000" cy="2976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Type section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6600" y="0"/>
            <a:ext cx="5868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94396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2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50000"/>
            <a:ext cx="9144000" cy="10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600" b="1" dirty="0" err="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2588" y="511079"/>
            <a:ext cx="8361170" cy="104351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8339" y="6528824"/>
            <a:ext cx="46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3604" y="1660526"/>
            <a:ext cx="8350154" cy="45069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i-FI" dirty="0"/>
              <a:t>Click to edit Master text styles</a:t>
            </a:r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level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604" y="6404902"/>
            <a:ext cx="61379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9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marR="0" indent="-180975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Calibri" panose="020F0502020204030204" pitchFamily="34" charset="0"/>
        <a:buChar char="•"/>
        <a:tabLst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marR="0" indent="-18097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Lucida Grande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marR="0" indent="-180975" algn="l" defTabSz="914400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Pct val="80000"/>
        <a:buFont typeface="Symbol" panose="05050102010706020507" pitchFamily="18" charset="2"/>
        <a:buChar char="·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27063" marR="0" indent="-179388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0"/>
        </a:spcAft>
        <a:buClrTx/>
        <a:buSzTx/>
        <a:buFont typeface="Lucida Grande"/>
        <a:buChar char="–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806450" marR="0" indent="-179388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•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" indent="-180000" algn="l" defTabSz="457200" rtl="0" eaLnBrk="1" latinLnBrk="0" hangingPunct="1">
        <a:lnSpc>
          <a:spcPct val="110000"/>
        </a:lnSpc>
        <a:spcBef>
          <a:spcPts val="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457200" rtl="0" eaLnBrk="1" latinLnBrk="0" hangingPunct="1">
        <a:lnSpc>
          <a:spcPct val="120000"/>
        </a:lnSpc>
        <a:spcBef>
          <a:spcPts val="0"/>
        </a:spcBef>
        <a:buFont typeface="Arial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457200" rtl="0" eaLnBrk="1" latinLnBrk="0" hangingPunct="1">
        <a:lnSpc>
          <a:spcPct val="120000"/>
        </a:lnSpc>
        <a:spcBef>
          <a:spcPts val="0"/>
        </a:spcBef>
        <a:buFont typeface="Arial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>
                <a:latin typeface="Calibri" pitchFamily="34" charset="0"/>
                <a:cs typeface="Calibri" pitchFamily="34" charset="0"/>
              </a:rPr>
              <a:t>Hackathon – 19th May 2017</a:t>
            </a:r>
            <a:br>
              <a:rPr lang="de-DE" sz="2400" dirty="0">
                <a:latin typeface="Calibri" pitchFamily="34" charset="0"/>
                <a:cs typeface="Calibri" pitchFamily="34" charset="0"/>
              </a:rPr>
            </a:br>
            <a:r>
              <a:rPr lang="de-DE" sz="2400" dirty="0" err="1" smtClean="0">
                <a:latin typeface="Calibri" pitchFamily="34" charset="0"/>
                <a:cs typeface="Calibri" pitchFamily="34" charset="0"/>
              </a:rPr>
              <a:t>Finnovators</a:t>
            </a:r>
            <a:r>
              <a:rPr lang="de-DE" sz="24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de-DE" sz="2400" dirty="0" smtClean="0">
                <a:latin typeface="Calibri" pitchFamily="34" charset="0"/>
                <a:cs typeface="Calibri" pitchFamily="34" charset="0"/>
              </a:rPr>
            </a:br>
            <a:r>
              <a:rPr lang="de-DE" sz="2400" dirty="0" smtClean="0">
                <a:latin typeface="Calibri" pitchFamily="34" charset="0"/>
                <a:cs typeface="Calibri" pitchFamily="34" charset="0"/>
              </a:rPr>
              <a:t>Bangalore</a:t>
            </a:r>
            <a:endParaRPr lang="de-DE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Sushma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Sudeep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Nayak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Jaspreet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Singh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Chhabra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400" dirty="0" err="1">
                <a:latin typeface="Calibri" pitchFamily="34" charset="0"/>
                <a:cs typeface="Calibri" pitchFamily="34" charset="0"/>
              </a:rPr>
              <a:t>Sivappa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Bata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Basavaraj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Bhusani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JayDeo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Dubey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sz="900" dirty="0">
                <a:latin typeface="Calibri" pitchFamily="34" charset="0"/>
                <a:cs typeface="Calibri" pitchFamily="34" charset="0"/>
              </a:rPr>
              <a:t>&lt;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80504" y="3170634"/>
            <a:ext cx="2833200" cy="216000"/>
          </a:xfrm>
        </p:spPr>
        <p:txBody>
          <a:bodyPr/>
          <a:lstStyle/>
          <a:p>
            <a:r>
              <a:rPr lang="en-US" dirty="0" smtClean="0"/>
              <a:t>19 May 2017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81600" y="2852936"/>
            <a:ext cx="4320000" cy="216000"/>
          </a:xfrm>
        </p:spPr>
        <p:txBody>
          <a:bodyPr/>
          <a:lstStyle/>
          <a:p>
            <a:r>
              <a:rPr lang="en-US" dirty="0" smtClean="0"/>
              <a:t>Sushma </a:t>
            </a:r>
            <a:r>
              <a:rPr lang="en-US" dirty="0" err="1" smtClean="0"/>
              <a:t>Sudeep</a:t>
            </a:r>
            <a:r>
              <a:rPr lang="en-US" dirty="0" smtClean="0"/>
              <a:t> Nayak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6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511079"/>
            <a:ext cx="8361170" cy="325633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Problem </a:t>
            </a:r>
            <a:r>
              <a:rPr lang="en-US" sz="2400" dirty="0" smtClean="0"/>
              <a:t>Solved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196752"/>
            <a:ext cx="7776864" cy="573579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 smtClean="0"/>
              <a:t>Reduce</a:t>
            </a:r>
            <a:r>
              <a:rPr lang="en-US" sz="1600" dirty="0" smtClean="0"/>
              <a:t> mobile development </a:t>
            </a:r>
            <a:r>
              <a:rPr lang="en-US" sz="1600" b="1" dirty="0" smtClean="0"/>
              <a:t>cost</a:t>
            </a:r>
            <a:r>
              <a:rPr lang="en-US" sz="1600" dirty="0" smtClean="0"/>
              <a:t> also increasing creating a secure environment to test mobile Apps</a:t>
            </a:r>
            <a:r>
              <a:rPr lang="en-US" sz="1600" dirty="0"/>
              <a:t>.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Create a code and test from </a:t>
            </a:r>
            <a:r>
              <a:rPr lang="en-US" sz="1600" b="1" dirty="0" smtClean="0"/>
              <a:t>any</a:t>
            </a:r>
            <a:r>
              <a:rPr lang="en-US" sz="1600" dirty="0" smtClean="0"/>
              <a:t> </a:t>
            </a:r>
            <a:r>
              <a:rPr lang="en-US" sz="1600" b="1" dirty="0" smtClean="0"/>
              <a:t>location</a:t>
            </a:r>
            <a:r>
              <a:rPr lang="en-US" sz="1600" dirty="0" smtClean="0"/>
              <a:t> environment by imbibing the </a:t>
            </a:r>
            <a:r>
              <a:rPr lang="en-US" sz="1600" b="1" dirty="0" smtClean="0"/>
              <a:t>best security</a:t>
            </a:r>
            <a:r>
              <a:rPr lang="en-US" sz="1600" dirty="0" smtClean="0"/>
              <a:t> practices for mobile application development.</a:t>
            </a:r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Introduce </a:t>
            </a:r>
            <a:r>
              <a:rPr lang="en-US" sz="1600" b="1" dirty="0" smtClean="0">
                <a:latin typeface="+mj-lt"/>
              </a:rPr>
              <a:t>Mobile Product </a:t>
            </a:r>
            <a:r>
              <a:rPr lang="en-US" sz="1600" b="1" dirty="0" err="1">
                <a:latin typeface="+mj-lt"/>
              </a:rPr>
              <a:t>s</a:t>
            </a:r>
            <a:r>
              <a:rPr lang="en-US" sz="1600" b="1" dirty="0" err="1" smtClean="0">
                <a:latin typeface="+mj-lt"/>
              </a:rPr>
              <a:t>aas</a:t>
            </a:r>
            <a:r>
              <a:rPr lang="en-US" sz="1600" b="1" dirty="0" smtClean="0">
                <a:latin typeface="+mj-lt"/>
              </a:rPr>
              <a:t> </a:t>
            </a:r>
            <a:r>
              <a:rPr lang="en-US" sz="1600" dirty="0" smtClean="0"/>
              <a:t>via VPP for sustained revenue in Mobile Application development.</a:t>
            </a:r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Leverage </a:t>
            </a:r>
            <a:r>
              <a:rPr lang="en-US" sz="1600" b="1" dirty="0" smtClean="0"/>
              <a:t>Mobile Capability </a:t>
            </a:r>
            <a:r>
              <a:rPr lang="en-US" sz="1600" dirty="0" smtClean="0"/>
              <a:t>of FIS.</a:t>
            </a:r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Increase </a:t>
            </a:r>
            <a:r>
              <a:rPr lang="en-US" sz="1600" b="1" dirty="0" smtClean="0"/>
              <a:t>employee engagement.</a:t>
            </a:r>
          </a:p>
          <a:p>
            <a:endParaRPr lang="en-US" sz="1600" b="1" dirty="0" smtClean="0"/>
          </a:p>
          <a:p>
            <a:pPr marL="285750" indent="-285750">
              <a:buFont typeface="Arial"/>
              <a:buChar char="•"/>
            </a:pPr>
            <a:r>
              <a:rPr lang="en-US" sz="1600" b="1" dirty="0" smtClean="0"/>
              <a:t>Secure platform </a:t>
            </a:r>
            <a:r>
              <a:rPr lang="en-US" sz="1600" dirty="0" smtClean="0"/>
              <a:t>to publish company data which is available to employees</a:t>
            </a:r>
          </a:p>
          <a:p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Reduces </a:t>
            </a:r>
            <a:r>
              <a:rPr lang="en-US" sz="1600" b="1" dirty="0" smtClean="0"/>
              <a:t>recurring cost </a:t>
            </a:r>
            <a:r>
              <a:rPr lang="en-US" sz="1600" dirty="0" smtClean="0"/>
              <a:t>of Developer Programs (yearly basis) in IOS and Android platforms across all mobile development teams in FIS.</a:t>
            </a:r>
          </a:p>
          <a:p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b="1" dirty="0" smtClean="0"/>
              <a:t>Reduced time </a:t>
            </a:r>
            <a:r>
              <a:rPr lang="en-US" sz="1600" dirty="0" smtClean="0"/>
              <a:t>for testing.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b="1" dirty="0" smtClean="0"/>
          </a:p>
          <a:p>
            <a:endParaRPr lang="en-US" sz="1600" dirty="0" err="1" smtClean="0"/>
          </a:p>
        </p:txBody>
      </p:sp>
    </p:spTree>
    <p:extLst>
      <p:ext uri="{BB962C8B-B14F-4D97-AF65-F5344CB8AC3E}">
        <p14:creationId xmlns:p14="http://schemas.microsoft.com/office/powerpoint/2010/main" val="180440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Technologies Used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009650"/>
            <a:ext cx="8077200" cy="43396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Mobile Application Development</a:t>
            </a:r>
          </a:p>
          <a:p>
            <a:pPr marL="742950" lvl="1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Objective C </a:t>
            </a:r>
            <a:r>
              <a:rPr lang="mr-IN" sz="1800" dirty="0" smtClean="0">
                <a:latin typeface="Calibri" pitchFamily="34" charset="0"/>
                <a:cs typeface="Calibri" pitchFamily="34" charset="0"/>
              </a:rPr>
              <a:t>–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IOS 10</a:t>
            </a:r>
          </a:p>
          <a:p>
            <a:pPr marL="742950" lvl="1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Android Java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8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lvl="1">
              <a:buClr>
                <a:srgbClr val="C00000"/>
              </a:buClr>
              <a:defRPr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Web Application Development</a:t>
            </a:r>
          </a:p>
          <a:p>
            <a:pPr marL="742950" lvl="1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Core Java</a:t>
            </a:r>
          </a:p>
          <a:p>
            <a:pPr marL="742950" lvl="1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Angular 4.0</a:t>
            </a:r>
          </a:p>
          <a:p>
            <a:pPr marL="742950" lvl="1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Typescript</a:t>
            </a:r>
          </a:p>
          <a:p>
            <a:pPr marL="742950" lvl="1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HTML 5</a:t>
            </a:r>
          </a:p>
          <a:p>
            <a:pPr marL="742950" lvl="1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Bootstrap 4 alpha v 6</a:t>
            </a:r>
          </a:p>
          <a:p>
            <a:pPr marL="742950" lvl="1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Webserver </a:t>
            </a:r>
          </a:p>
          <a:p>
            <a:pPr lvl="1">
              <a:buClr>
                <a:srgbClr val="C00000"/>
              </a:buClr>
              <a:defRPr/>
            </a:pP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 lvl="1">
              <a:buClr>
                <a:srgbClr val="C00000"/>
              </a:buClr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 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8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Utility of the solution / Reusability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009650"/>
            <a:ext cx="8077200" cy="4801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/>
                <a:cs typeface="Calibri"/>
              </a:rPr>
              <a:t>Mobile Development Teams can 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ea typeface="Lucida Grande"/>
                <a:cs typeface="Calibri"/>
              </a:rPr>
              <a:t>collaborate </a:t>
            </a:r>
            <a:r>
              <a:rPr lang="en-US" sz="1800" dirty="0" smtClean="0">
                <a:latin typeface="Calibri"/>
                <a:cs typeface="Calibri"/>
              </a:rPr>
              <a:t>over the this platform.</a:t>
            </a:r>
          </a:p>
          <a:p>
            <a:pPr>
              <a:buClr>
                <a:srgbClr val="C00000"/>
              </a:buClr>
              <a:defRPr/>
            </a:pPr>
            <a:r>
              <a:rPr lang="en-US" sz="1800" dirty="0" smtClean="0">
                <a:latin typeface="Calibri"/>
                <a:cs typeface="Calibri"/>
              </a:rPr>
              <a:t> </a:t>
            </a: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/>
                <a:cs typeface="Calibri"/>
              </a:rPr>
              <a:t>FIS Enterprise store can be utilized across FIS global.</a:t>
            </a:r>
          </a:p>
          <a:p>
            <a:pPr>
              <a:buClr>
                <a:srgbClr val="C00000"/>
              </a:buClr>
              <a:defRPr/>
            </a:pPr>
            <a:endParaRPr lang="en-US" sz="1800" dirty="0" smtClean="0">
              <a:latin typeface="Calibri"/>
              <a:cs typeface="Calibri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/>
                <a:cs typeface="Calibri"/>
              </a:rPr>
              <a:t>Scalable to any </a:t>
            </a:r>
            <a:r>
              <a:rPr lang="en-US" sz="1800" dirty="0">
                <a:latin typeface="Calibri"/>
                <a:cs typeface="Calibri"/>
              </a:rPr>
              <a:t>M</a:t>
            </a:r>
            <a:r>
              <a:rPr lang="en-US" sz="1800" dirty="0" smtClean="0">
                <a:latin typeface="Calibri"/>
                <a:cs typeface="Calibri"/>
              </a:rPr>
              <a:t>obile Operating System.</a:t>
            </a:r>
          </a:p>
          <a:p>
            <a:pPr>
              <a:buClr>
                <a:srgbClr val="C00000"/>
              </a:buClr>
              <a:defRPr/>
            </a:pPr>
            <a:endParaRPr lang="en-US" sz="1800" dirty="0" smtClean="0">
              <a:latin typeface="Calibri"/>
              <a:cs typeface="Calibri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/>
                <a:cs typeface="Calibri"/>
              </a:rPr>
              <a:t>Can add ‘n’ number of Mobile Application categories.</a:t>
            </a:r>
          </a:p>
          <a:p>
            <a:pPr>
              <a:buClr>
                <a:srgbClr val="C00000"/>
              </a:buClr>
              <a:defRPr/>
            </a:pPr>
            <a:endParaRPr lang="en-US" sz="1800" dirty="0" smtClean="0">
              <a:latin typeface="Calibri"/>
              <a:cs typeface="Calibri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/>
                <a:cs typeface="Calibri"/>
              </a:rPr>
              <a:t>Scope </a:t>
            </a:r>
            <a:r>
              <a:rPr lang="mr-IN" sz="1800" dirty="0" smtClean="0">
                <a:latin typeface="Calibri"/>
                <a:cs typeface="Calibri"/>
              </a:rPr>
              <a:t>–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smtClean="0">
                <a:latin typeface="Calibri"/>
                <a:cs typeface="Calibri"/>
              </a:rPr>
              <a:t>Supports any location </a:t>
            </a:r>
            <a:r>
              <a:rPr lang="en-US" sz="1800" dirty="0">
                <a:latin typeface="Calibri"/>
                <a:cs typeface="Calibri"/>
              </a:rPr>
              <a:t>,</a:t>
            </a:r>
            <a:r>
              <a:rPr lang="en-US" sz="1800" dirty="0" smtClean="0">
                <a:latin typeface="Calibri"/>
                <a:cs typeface="Calibri"/>
              </a:rPr>
              <a:t>multiple languages.</a:t>
            </a:r>
          </a:p>
          <a:p>
            <a:pPr>
              <a:buClr>
                <a:srgbClr val="C00000"/>
              </a:buClr>
              <a:defRPr/>
            </a:pPr>
            <a:endParaRPr lang="en-US" sz="1800" dirty="0" smtClean="0">
              <a:latin typeface="Calibri"/>
              <a:cs typeface="Calibri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/>
                <a:cs typeface="Calibri"/>
              </a:rPr>
              <a:t>Supports on Windows, Linux  OS systems.</a:t>
            </a:r>
          </a:p>
          <a:p>
            <a:pPr>
              <a:buClr>
                <a:srgbClr val="C00000"/>
              </a:buClr>
              <a:defRPr/>
            </a:pPr>
            <a:endParaRPr lang="en-US" sz="1800" dirty="0" smtClean="0">
              <a:latin typeface="Calibri"/>
              <a:cs typeface="Calibri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1800" dirty="0" smtClean="0">
              <a:latin typeface="Calibri"/>
              <a:cs typeface="Calibri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1800" dirty="0" smtClean="0">
              <a:latin typeface="Calibri"/>
              <a:cs typeface="Calibri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1800" dirty="0" smtClean="0">
              <a:latin typeface="Calibri"/>
              <a:cs typeface="Calibri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64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400" dirty="0"/>
              <a:t>Applicability to FIS Products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009650"/>
            <a:ext cx="80772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This is a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p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latform that can be used across all mobile development and testing teams in FIS.</a:t>
            </a:r>
          </a:p>
          <a:p>
            <a:pPr>
              <a:buClr>
                <a:srgbClr val="C00000"/>
              </a:buClr>
              <a:defRPr/>
            </a:pP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This could also be used across existing mobile apps in android and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iOS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platform.</a:t>
            </a: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Clr>
                <a:srgbClr val="C00000"/>
              </a:buClr>
              <a:buFont typeface="Arial"/>
              <a:buChar char="•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One stop for All Mobile Apps and can be extended to web application.</a:t>
            </a:r>
          </a:p>
          <a:p>
            <a:pPr marL="285750" indent="-285750">
              <a:buClr>
                <a:srgbClr val="C00000"/>
              </a:buClr>
              <a:buFont typeface="Arial"/>
              <a:buChar char="•"/>
              <a:defRPr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Clr>
                <a:srgbClr val="C00000"/>
              </a:buClr>
              <a:buFont typeface="Arial"/>
              <a:buChar char="•"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This could be used in Omni Product - Mobile interface for specific participants , Wealth station , Advantage </a:t>
            </a:r>
            <a:r>
              <a:rPr lang="mr-IN" sz="1800" dirty="0" smtClean="0">
                <a:latin typeface="Calibri" pitchFamily="34" charset="0"/>
                <a:cs typeface="Calibri" pitchFamily="34" charset="0"/>
              </a:rPr>
              <a:t>–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Mobile interface for report apps.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64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DEMO !!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009650"/>
            <a:ext cx="80772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Clr>
                <a:srgbClr val="C00000"/>
              </a:buClr>
              <a:defRPr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algn="ctr">
              <a:buClr>
                <a:srgbClr val="C00000"/>
              </a:buClr>
              <a:defRPr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algn="ctr">
              <a:buClr>
                <a:srgbClr val="C00000"/>
              </a:buClr>
              <a:defRPr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algn="ctr">
              <a:buClr>
                <a:srgbClr val="C00000"/>
              </a:buClr>
              <a:defRPr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algn="ctr">
              <a:buClr>
                <a:srgbClr val="C00000"/>
              </a:buClr>
              <a:defRPr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algn="ctr">
              <a:buClr>
                <a:srgbClr val="C00000"/>
              </a:buClr>
              <a:defRPr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DEMO – Live - 5 Minutes  !!!</a:t>
            </a: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44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FIS_presentation_4x3_empty with added design theme">
  <a:themeElements>
    <a:clrScheme name="NEW FIS">
      <a:dk1>
        <a:srgbClr val="000000"/>
      </a:dk1>
      <a:lt1>
        <a:srgbClr val="FFFFFF"/>
      </a:lt1>
      <a:dk2>
        <a:srgbClr val="8DC63F"/>
      </a:dk2>
      <a:lt2>
        <a:srgbClr val="004F59"/>
      </a:lt2>
      <a:accent1>
        <a:srgbClr val="009273"/>
      </a:accent1>
      <a:accent2>
        <a:srgbClr val="00BBD3"/>
      </a:accent2>
      <a:accent3>
        <a:srgbClr val="BBBABA"/>
      </a:accent3>
      <a:accent4>
        <a:srgbClr val="FFC845"/>
      </a:accent4>
      <a:accent5>
        <a:srgbClr val="0081A3"/>
      </a:accent5>
      <a:accent6>
        <a:srgbClr val="007E80"/>
      </a:accent6>
      <a:hlink>
        <a:srgbClr val="8DC63F"/>
      </a:hlink>
      <a:folHlink>
        <a:srgbClr val="004F5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36000" tIns="36000" rIns="36000" bIns="36000" rtlCol="0" anchor="ctr"/>
      <a:lstStyle>
        <a:defPPr algn="ctr">
          <a:defRPr sz="1600" b="1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0E6B6C717055459C12DC52A98C10B7" ma:contentTypeVersion="16" ma:contentTypeDescription="Create a new document." ma:contentTypeScope="" ma:versionID="dfa94e5fcc0f3dc0cc9dfa2e3251de8b">
  <xsd:schema xmlns:xsd="http://www.w3.org/2001/XMLSchema" xmlns:p="http://schemas.microsoft.com/office/2006/metadata/properties" xmlns:ns1="http://schemas.microsoft.com/sharepoint/v3" xmlns:ns2="6e942ba9-61fe-4af3-be69-81790497086f" xmlns:ns4="ad0f1d39-8161-4f3b-b536-0fb4d3a356b2" targetNamespace="http://schemas.microsoft.com/office/2006/metadata/properties" ma:root="true" ma:fieldsID="9c0b32b7fe230b5b1b33dd38e6ebab9a" ns1:_="" ns2:_="" ns4:_="">
    <xsd:import namespace="http://schemas.microsoft.com/sharepoint/v3"/>
    <xsd:import namespace="6e942ba9-61fe-4af3-be69-81790497086f"/>
    <xsd:import namespace="ad0f1d39-8161-4f3b-b536-0fb4d3a356b2"/>
    <xsd:element name="properties">
      <xsd:complexType>
        <xsd:sequence>
          <xsd:element name="documentManagement">
            <xsd:complexType>
              <xsd:all>
                <xsd:element ref="ns2:Classification"/>
                <xsd:element ref="ns2:Last_x0020_Reviewed_x0020_By"/>
                <xsd:element ref="ns2:Last_x0020_Reviewed_x0020_Date"/>
                <xsd:element ref="ns2:Division"/>
                <xsd:element ref="ns2:Department_x0020_or_x0020_Segment"/>
                <xsd:element ref="ns2:Brand" minOccurs="0"/>
                <xsd:element ref="ns4:Office" minOccurs="0"/>
                <xsd:element ref="ns1:WorkCity" minOccurs="0"/>
                <xsd:element ref="ns2:Country" minOccurs="0"/>
                <xsd:element ref="ns2:Region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WorkCity" ma:index="17" nillable="true" ma:displayName="City" ma:default="" ma:internalName="WorkCity">
      <xsd:simpleType>
        <xsd:restriction base="dms:Text">
          <xsd:maxLength value="255"/>
        </xsd:restriction>
      </xsd:simpleType>
    </xsd:element>
  </xsd:schema>
  <xsd:schema xmlns:xsd="http://www.w3.org/2001/XMLSchema" xmlns:dms="http://schemas.microsoft.com/office/2006/documentManagement/types" targetNamespace="6e942ba9-61fe-4af3-be69-81790497086f" elementFormDefault="qualified">
    <xsd:import namespace="http://schemas.microsoft.com/office/2006/documentManagement/types"/>
    <xsd:element name="Classification" ma:index="8" ma:displayName="Classification" ma:default="SunGard Confidential" ma:format="Dropdown" ma:internalName="Classification">
      <xsd:simpleType>
        <xsd:restriction base="dms:Choice">
          <xsd:enumeration value="SunGard Internal"/>
          <xsd:enumeration value="SunGard Confidential"/>
          <xsd:enumeration value="SunGard Restricted Distribution"/>
        </xsd:restriction>
      </xsd:simpleType>
    </xsd:element>
    <xsd:element name="Last_x0020_Reviewed_x0020_By" ma:index="10" ma:displayName="Last Reviewed By" ma:description="Person that last reviewed this document. (Format Lastname, Firstname)" ma:list="UserInfo" ma:internalName="Last_x0020_Reviewed_x0020_By" ma:showField="Titl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ast_x0020_Reviewed_x0020_Date" ma:index="11" ma:displayName="Last Reviewed Date" ma:default="[today]" ma:description="Date the document was last reviewed" ma:format="DateOnly" ma:internalName="Last_x0020_Reviewed_x0020_Date">
      <xsd:simpleType>
        <xsd:restriction base="dms:DateTime"/>
      </xsd:simpleType>
    </xsd:element>
    <xsd:element name="Division" ma:index="13" ma:displayName="Division" ma:format="Dropdown" ma:internalName="Division">
      <xsd:simpleType>
        <xsd:restriction base="dms:Choice">
          <xsd:enumeration value="Corporate"/>
          <xsd:enumeration value="Financial Systems"/>
          <xsd:enumeration value="Availability Services"/>
          <xsd:enumeration value="Higher Education"/>
          <xsd:enumeration value="Public Sector"/>
        </xsd:restriction>
      </xsd:simpleType>
    </xsd:element>
    <xsd:element name="Department_x0020_or_x0020_Segment" ma:index="14" ma:displayName="Department or Segment" ma:default="" ma:format="Dropdown" ma:internalName="Department_x0020_or_x0020_Segment">
      <xsd:simpleType>
        <xsd:restriction base="dms:Choice">
          <xsd:enumeration value="Audit"/>
          <xsd:enumeration value="Finance"/>
          <xsd:enumeration value="HR"/>
          <xsd:enumeration value="IT"/>
          <xsd:enumeration value="Legal"/>
          <xsd:enumeration value="Marketing"/>
          <xsd:enumeration value="Procurement"/>
          <xsd:enumeration value="Shared Services"/>
          <xsd:enumeration value="Benefit Administration"/>
          <xsd:enumeration value="Brokerage &amp; Clearance"/>
          <xsd:enumeration value="Insurance"/>
          <xsd:enumeration value="Trading"/>
          <xsd:enumeration value="Wealth Management"/>
          <xsd:enumeration value="Workflow"/>
          <xsd:enumeration value="GAM/Consulting Services"/>
          <xsd:enumeration value="Alternative Investments"/>
          <xsd:enumeration value="Capital Markets &amp; Investment Banking"/>
          <xsd:enumeration value="Corporates &amp; Treasury"/>
          <xsd:enumeration value="Institutional Asset Management"/>
          <xsd:enumeration value="GAM/VAD"/>
          <xsd:enumeration value="Consulting Services - Europe"/>
          <xsd:enumeration value="Asia-Pacific"/>
          <xsd:enumeration value="Offshore Services"/>
          <xsd:enumeration value="Technology"/>
          <xsd:enumeration value="Product Management"/>
        </xsd:restriction>
      </xsd:simpleType>
    </xsd:element>
    <xsd:element name="Brand" ma:index="15" nillable="true" ma:displayName="Brand" ma:internalName="Brand">
      <xsd:simpleType>
        <xsd:restriction base="dms:Text">
          <xsd:maxLength value="255"/>
        </xsd:restriction>
      </xsd:simpleType>
    </xsd:element>
    <xsd:element name="Country" ma:index="18" nillable="true" ma:displayName="Country" ma:internalName="Country">
      <xsd:simpleType>
        <xsd:restriction base="dms:Text">
          <xsd:maxLength value="255"/>
        </xsd:restriction>
      </xsd:simpleType>
    </xsd:element>
    <xsd:element name="Region" ma:index="19" ma:displayName="Region" ma:default="" ma:description="Region" ma:format="Dropdown" ma:internalName="Region">
      <xsd:simpleType>
        <xsd:restriction base="dms:Choice">
          <xsd:enumeration value="Americas"/>
          <xsd:enumeration value="EMEA"/>
          <xsd:enumeration value="Asia-Pacific"/>
        </xsd:restriction>
      </xsd:simpleType>
    </xsd:element>
  </xsd:schema>
  <xsd:schema xmlns:xsd="http://www.w3.org/2001/XMLSchema" xmlns:dms="http://schemas.microsoft.com/office/2006/documentManagement/types" targetNamespace="ad0f1d39-8161-4f3b-b536-0fb4d3a356b2" elementFormDefault="qualified">
    <xsd:import namespace="http://schemas.microsoft.com/office/2006/documentManagement/types"/>
    <xsd:element name="Office" ma:index="16" nillable="true" ma:displayName="Office" ma:description="" ma:internalName="Offic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 ma:index="20" ma:displayName="Comments"/>
        <xsd:element name="keywords" minOccurs="0" maxOccurs="1" type="xsd:string" ma:index="9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Last_x0020_Reviewed_x0020_By xmlns="6e942ba9-61fe-4af3-be69-81790497086f">
      <UserInfo xmlns="6e942ba9-61fe-4af3-be69-81790497086f">
        <DisplayName xmlns="6e942ba9-61fe-4af3-be69-81790497086f"/>
        <AccountId xmlns="6e942ba9-61fe-4af3-be69-81790497086f">7</AccountId>
        <AccountType xmlns="6e942ba9-61fe-4af3-be69-81790497086f"/>
      </UserInfo>
    </Last_x0020_Reviewed_x0020_By>
    <Division xmlns="6e942ba9-61fe-4af3-be69-81790497086f">Corporate</Division>
    <Region xmlns="6e942ba9-61fe-4af3-be69-81790497086f">Americas</Region>
    <Brand xmlns="6e942ba9-61fe-4af3-be69-81790497086f" xsi:nil="true"/>
    <Department_x0020_or_x0020_Segment xmlns="6e942ba9-61fe-4af3-be69-81790497086f">Marketing</Department_x0020_or_x0020_Segment>
    <Classification xmlns="6e942ba9-61fe-4af3-be69-81790497086f">SunGard Confidential</Classification>
    <WorkCity xmlns="http://schemas.microsoft.com/sharepoint/v3" xsi:nil="true"/>
    <Country xmlns="6e942ba9-61fe-4af3-be69-81790497086f" xsi:nil="true"/>
    <Office xmlns="ad0f1d39-8161-4f3b-b536-0fb4d3a356b2" xsi:nil="true"/>
    <Last_x0020_Reviewed_x0020_Date xmlns="6e942ba9-61fe-4af3-be69-81790497086f">2008-12-22T23:00:00+00:00</Last_x0020_Reviewed_x0020_Date>
  </documentManagement>
</p:properties>
</file>

<file path=customXml/itemProps1.xml><?xml version="1.0" encoding="utf-8"?>
<ds:datastoreItem xmlns:ds="http://schemas.openxmlformats.org/officeDocument/2006/customXml" ds:itemID="{F7178C0C-2A1D-4779-88CD-7F362A96F9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DA0AD8-EA4F-474D-83DC-AEEC02491F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e942ba9-61fe-4af3-be69-81790497086f"/>
    <ds:schemaRef ds:uri="ad0f1d39-8161-4f3b-b536-0fb4d3a356b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D14050F9-F587-4915-B63C-C262729D6343}">
  <ds:schemaRefs>
    <ds:schemaRef ds:uri="http://www.w3.org/XML/1998/namespace"/>
    <ds:schemaRef ds:uri="ad0f1d39-8161-4f3b-b536-0fb4d3a356b2"/>
    <ds:schemaRef ds:uri="http://schemas.microsoft.com/office/2006/documentManagement/types"/>
    <ds:schemaRef ds:uri="6e942ba9-61fe-4af3-be69-81790497086f"/>
    <ds:schemaRef ds:uri="http://purl.org/dc/terms/"/>
    <ds:schemaRef ds:uri="http://purl.org/dc/dcmitype/"/>
    <ds:schemaRef ds:uri="http://schemas.microsoft.com/sharepoint/v3"/>
    <ds:schemaRef ds:uri="http://schemas.openxmlformats.org/package/2006/metadata/core-properties"/>
    <ds:schemaRef ds:uri="http://purl.org/dc/elements/1.1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FIS 4x3 Presentation and Toolkit</Template>
  <TotalTime>4990</TotalTime>
  <Words>312</Words>
  <Application>Microsoft Macintosh PowerPoint</Application>
  <PresentationFormat>On-screen Show (4:3)</PresentationFormat>
  <Paragraphs>94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FIS_presentation_4x3_empty with added design theme</vt:lpstr>
      <vt:lpstr>Hackathon – 19th May 2017 Finnovators Bangalore</vt:lpstr>
      <vt:lpstr>Problem Solved       </vt:lpstr>
      <vt:lpstr>Technologies Used</vt:lpstr>
      <vt:lpstr>Utility of the solution / Reusability</vt:lpstr>
      <vt:lpstr>Applicability to FIS Products</vt:lpstr>
      <vt:lpstr>DEMO 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 Porter</dc:creator>
  <dc:description>use this template for all corporate power point presentations</dc:description>
  <cp:lastModifiedBy>sushma Nayak</cp:lastModifiedBy>
  <cp:revision>340</cp:revision>
  <dcterms:created xsi:type="dcterms:W3CDTF">2011-10-19T09:06:51Z</dcterms:created>
  <dcterms:modified xsi:type="dcterms:W3CDTF">2017-05-19T11:13:34Z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Last_x0020_Reviewed_x0020_By">
    <vt:lpwstr>DeFruscio, Suzanne</vt:lpwstr>
  </property>
  <property fmtid="{D5CDD505-2E9C-101B-9397-08002B2CF9AE}" pid="3" name="ContentType">
    <vt:lpwstr>Document</vt:lpwstr>
  </property>
</Properties>
</file>