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07" r:id="rId3"/>
    <p:sldId id="308" r:id="rId4"/>
    <p:sldId id="310" r:id="rId5"/>
    <p:sldId id="314" r:id="rId6"/>
    <p:sldId id="289" r:id="rId7"/>
    <p:sldId id="290" r:id="rId8"/>
    <p:sldId id="291" r:id="rId9"/>
    <p:sldId id="292" r:id="rId10"/>
    <p:sldId id="293" r:id="rId11"/>
    <p:sldId id="294" r:id="rId12"/>
    <p:sldId id="300" r:id="rId13"/>
    <p:sldId id="301" r:id="rId14"/>
    <p:sldId id="302" r:id="rId15"/>
    <p:sldId id="303" r:id="rId16"/>
    <p:sldId id="304" r:id="rId17"/>
    <p:sldId id="316" r:id="rId18"/>
    <p:sldId id="306" r:id="rId19"/>
    <p:sldId id="317" r:id="rId20"/>
    <p:sldId id="309" r:id="rId21"/>
    <p:sldId id="318" r:id="rId22"/>
    <p:sldId id="311" r:id="rId23"/>
    <p:sldId id="319" r:id="rId24"/>
    <p:sldId id="313" r:id="rId25"/>
    <p:sldId id="320" r:id="rId26"/>
    <p:sldId id="321" r:id="rId27"/>
    <p:sldId id="322" r:id="rId28"/>
    <p:sldId id="323" r:id="rId29"/>
    <p:sldId id="260" r:id="rId30"/>
    <p:sldId id="324" r:id="rId31"/>
    <p:sldId id="325" r:id="rId32"/>
    <p:sldId id="326" r:id="rId33"/>
    <p:sldId id="327" r:id="rId34"/>
    <p:sldId id="328" r:id="rId35"/>
    <p:sldId id="329" r:id="rId36"/>
    <p:sldId id="340" r:id="rId37"/>
    <p:sldId id="342" r:id="rId38"/>
    <p:sldId id="350" r:id="rId39"/>
    <p:sldId id="341" r:id="rId40"/>
    <p:sldId id="343" r:id="rId41"/>
    <p:sldId id="344" r:id="rId42"/>
    <p:sldId id="299" r:id="rId43"/>
    <p:sldId id="345" r:id="rId44"/>
    <p:sldId id="346" r:id="rId45"/>
    <p:sldId id="347" r:id="rId46"/>
    <p:sldId id="348" r:id="rId47"/>
    <p:sldId id="349" r:id="rId48"/>
    <p:sldId id="295" r:id="rId49"/>
    <p:sldId id="296" r:id="rId50"/>
    <p:sldId id="297" r:id="rId51"/>
    <p:sldId id="351" r:id="rId52"/>
    <p:sldId id="257" r:id="rId53"/>
    <p:sldId id="258" r:id="rId54"/>
    <p:sldId id="259" r:id="rId55"/>
    <p:sldId id="352" r:id="rId56"/>
    <p:sldId id="261" r:id="rId57"/>
    <p:sldId id="262" r:id="rId58"/>
    <p:sldId id="263" r:id="rId59"/>
    <p:sldId id="264" r:id="rId60"/>
    <p:sldId id="265" r:id="rId61"/>
    <p:sldId id="266" r:id="rId62"/>
    <p:sldId id="267" r:id="rId63"/>
    <p:sldId id="268" r:id="rId64"/>
    <p:sldId id="269" r:id="rId65"/>
    <p:sldId id="270" r:id="rId66"/>
    <p:sldId id="271" r:id="rId67"/>
    <p:sldId id="272" r:id="rId68"/>
    <p:sldId id="273" r:id="rId69"/>
    <p:sldId id="274" r:id="rId70"/>
    <p:sldId id="275" r:id="rId71"/>
    <p:sldId id="276" r:id="rId72"/>
    <p:sldId id="277" r:id="rId73"/>
    <p:sldId id="278" r:id="rId74"/>
    <p:sldId id="279" r:id="rId75"/>
    <p:sldId id="280" r:id="rId76"/>
    <p:sldId id="281" r:id="rId77"/>
    <p:sldId id="282" r:id="rId78"/>
    <p:sldId id="283" r:id="rId79"/>
    <p:sldId id="284" r:id="rId80"/>
    <p:sldId id="285" r:id="rId81"/>
    <p:sldId id="286" r:id="rId82"/>
    <p:sldId id="287" r:id="rId83"/>
    <p:sldId id="305"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61" autoAdjust="0"/>
  </p:normalViewPr>
  <p:slideViewPr>
    <p:cSldViewPr>
      <p:cViewPr varScale="1">
        <p:scale>
          <a:sx n="50" d="100"/>
          <a:sy n="50" d="100"/>
        </p:scale>
        <p:origin x="166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0CEF3B-2F4A-4070-966B-5E7FB90ED739}" type="datetimeFigureOut">
              <a:rPr lang="en-IN" smtClean="0"/>
              <a:t>22-11-2021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A2FD6-DC3C-4926-A738-071F22C67043}" type="slidenum">
              <a:rPr lang="en-IN" smtClean="0"/>
              <a:t>‹#›</a:t>
            </a:fld>
            <a:endParaRPr lang="en-IN"/>
          </a:p>
        </p:txBody>
      </p:sp>
    </p:spTree>
    <p:extLst>
      <p:ext uri="{BB962C8B-B14F-4D97-AF65-F5344CB8AC3E}">
        <p14:creationId xmlns:p14="http://schemas.microsoft.com/office/powerpoint/2010/main" val="1082820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A227861E-A070-43D9-AD4A-B257FF4687B9}"/>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16387" name="Rectangle 7">
            <a:extLst>
              <a:ext uri="{FF2B5EF4-FFF2-40B4-BE49-F238E27FC236}">
                <a16:creationId xmlns:a16="http://schemas.microsoft.com/office/drawing/2014/main" id="{E41564C7-2B22-46A8-AE61-785576D7EE9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F358A7F-7353-4D1B-95A4-8B8776D71296}" type="slidenum">
              <a:rPr lang="en-GB" altLang="en-US"/>
              <a:pPr>
                <a:spcBef>
                  <a:spcPct val="0"/>
                </a:spcBef>
                <a:buSzPct val="45000"/>
                <a:buFont typeface="Wingdings" panose="05000000000000000000" pitchFamily="2" charset="2"/>
                <a:buNone/>
              </a:pPr>
              <a:t>55</a:t>
            </a:fld>
            <a:endParaRPr lang="en-GB" altLang="en-US"/>
          </a:p>
        </p:txBody>
      </p:sp>
      <p:sp>
        <p:nvSpPr>
          <p:cNvPr id="16388" name="Rectangle 1">
            <a:extLst>
              <a:ext uri="{FF2B5EF4-FFF2-40B4-BE49-F238E27FC236}">
                <a16:creationId xmlns:a16="http://schemas.microsoft.com/office/drawing/2014/main" id="{321529A7-CC28-420F-BACC-906AE94C229A}"/>
              </a:ext>
            </a:extLst>
          </p:cNvPr>
          <p:cNvSpPr>
            <a:spLocks noChangeArrowheads="1" noTextEdit="1"/>
          </p:cNvSpPr>
          <p:nvPr>
            <p:ph type="sldImg"/>
          </p:nvPr>
        </p:nvSpPr>
        <p:spPr>
          <a:xfrm>
            <a:off x="1143000" y="685800"/>
            <a:ext cx="4572000" cy="3429000"/>
          </a:xfrm>
          <a:solidFill>
            <a:srgbClr val="FFFFFF"/>
          </a:solidFill>
          <a:ln/>
        </p:spPr>
      </p:sp>
      <p:sp>
        <p:nvSpPr>
          <p:cNvPr id="16389" name="Rectangle 2">
            <a:extLst>
              <a:ext uri="{FF2B5EF4-FFF2-40B4-BE49-F238E27FC236}">
                <a16:creationId xmlns:a16="http://schemas.microsoft.com/office/drawing/2014/main" id="{3F7EF6B5-399E-400F-AAA3-11C0136E5E5A}"/>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751A38AB-7ACA-436B-80B0-18D24B04C3C1}"/>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18435" name="Rectangle 7">
            <a:extLst>
              <a:ext uri="{FF2B5EF4-FFF2-40B4-BE49-F238E27FC236}">
                <a16:creationId xmlns:a16="http://schemas.microsoft.com/office/drawing/2014/main" id="{EF1A112D-00D7-4B71-AB3A-147C0784E1E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C1ABE32-6CC4-44EC-9719-6CBFEDCC0DF1}" type="slidenum">
              <a:rPr lang="en-GB" altLang="en-US"/>
              <a:pPr>
                <a:spcBef>
                  <a:spcPct val="0"/>
                </a:spcBef>
                <a:buSzPct val="45000"/>
                <a:buFont typeface="Wingdings" panose="05000000000000000000" pitchFamily="2" charset="2"/>
                <a:buNone/>
              </a:pPr>
              <a:t>56</a:t>
            </a:fld>
            <a:endParaRPr lang="en-GB" altLang="en-US"/>
          </a:p>
        </p:txBody>
      </p:sp>
      <p:sp>
        <p:nvSpPr>
          <p:cNvPr id="18436" name="Rectangle 1">
            <a:extLst>
              <a:ext uri="{FF2B5EF4-FFF2-40B4-BE49-F238E27FC236}">
                <a16:creationId xmlns:a16="http://schemas.microsoft.com/office/drawing/2014/main" id="{1E1C19C6-2919-41E3-B245-FC11B9F38B3E}"/>
              </a:ext>
            </a:extLst>
          </p:cNvPr>
          <p:cNvSpPr>
            <a:spLocks noChangeArrowheads="1" noTextEdit="1"/>
          </p:cNvSpPr>
          <p:nvPr>
            <p:ph type="sldImg"/>
          </p:nvPr>
        </p:nvSpPr>
        <p:spPr>
          <a:xfrm>
            <a:off x="1143000" y="685800"/>
            <a:ext cx="4572000" cy="3429000"/>
          </a:xfrm>
          <a:solidFill>
            <a:srgbClr val="FFFFFF"/>
          </a:solidFill>
          <a:ln/>
        </p:spPr>
      </p:sp>
      <p:sp>
        <p:nvSpPr>
          <p:cNvPr id="18437" name="Rectangle 2">
            <a:extLst>
              <a:ext uri="{FF2B5EF4-FFF2-40B4-BE49-F238E27FC236}">
                <a16:creationId xmlns:a16="http://schemas.microsoft.com/office/drawing/2014/main" id="{378A3C51-AB23-44BE-B605-37BB1FDFC4FF}"/>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9C9BE085-F734-41DE-BCD8-C355F3905320}"/>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20483" name="Rectangle 7">
            <a:extLst>
              <a:ext uri="{FF2B5EF4-FFF2-40B4-BE49-F238E27FC236}">
                <a16:creationId xmlns:a16="http://schemas.microsoft.com/office/drawing/2014/main" id="{FD9AA9FB-DA17-4AC2-A688-FA0BCE3C309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28AF575-AC8F-472E-B252-0B32FBCA91DF}" type="slidenum">
              <a:rPr lang="en-GB" altLang="en-US"/>
              <a:pPr>
                <a:spcBef>
                  <a:spcPct val="0"/>
                </a:spcBef>
                <a:buSzPct val="45000"/>
                <a:buFont typeface="Wingdings" panose="05000000000000000000" pitchFamily="2" charset="2"/>
                <a:buNone/>
              </a:pPr>
              <a:t>57</a:t>
            </a:fld>
            <a:endParaRPr lang="en-GB" altLang="en-US"/>
          </a:p>
        </p:txBody>
      </p:sp>
      <p:sp>
        <p:nvSpPr>
          <p:cNvPr id="20484" name="Rectangle 1">
            <a:extLst>
              <a:ext uri="{FF2B5EF4-FFF2-40B4-BE49-F238E27FC236}">
                <a16:creationId xmlns:a16="http://schemas.microsoft.com/office/drawing/2014/main" id="{3CF2E999-A477-4595-981F-99A0BFB8385C}"/>
              </a:ext>
            </a:extLst>
          </p:cNvPr>
          <p:cNvSpPr>
            <a:spLocks noChangeArrowheads="1" noTextEdit="1"/>
          </p:cNvSpPr>
          <p:nvPr>
            <p:ph type="sldImg"/>
          </p:nvPr>
        </p:nvSpPr>
        <p:spPr>
          <a:xfrm>
            <a:off x="1143000" y="685800"/>
            <a:ext cx="4572000" cy="3429000"/>
          </a:xfrm>
          <a:solidFill>
            <a:srgbClr val="FFFFFF"/>
          </a:solidFill>
          <a:ln/>
        </p:spPr>
      </p:sp>
      <p:sp>
        <p:nvSpPr>
          <p:cNvPr id="20485" name="Rectangle 2">
            <a:extLst>
              <a:ext uri="{FF2B5EF4-FFF2-40B4-BE49-F238E27FC236}">
                <a16:creationId xmlns:a16="http://schemas.microsoft.com/office/drawing/2014/main" id="{CABDFD47-CE77-4BEB-8BE3-82D7A2AE15E5}"/>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4AF6B753-7709-4878-BC79-B18E2AF778D8}"/>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22531" name="Rectangle 7">
            <a:extLst>
              <a:ext uri="{FF2B5EF4-FFF2-40B4-BE49-F238E27FC236}">
                <a16:creationId xmlns:a16="http://schemas.microsoft.com/office/drawing/2014/main" id="{529A8085-D64D-4C51-BEF5-51300F7EEFD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C12AB85-7130-4556-A392-7A845909D872}" type="slidenum">
              <a:rPr lang="en-GB" altLang="en-US"/>
              <a:pPr>
                <a:spcBef>
                  <a:spcPct val="0"/>
                </a:spcBef>
                <a:buSzPct val="45000"/>
                <a:buFont typeface="Wingdings" panose="05000000000000000000" pitchFamily="2" charset="2"/>
                <a:buNone/>
              </a:pPr>
              <a:t>58</a:t>
            </a:fld>
            <a:endParaRPr lang="en-GB" altLang="en-US"/>
          </a:p>
        </p:txBody>
      </p:sp>
      <p:sp>
        <p:nvSpPr>
          <p:cNvPr id="22532" name="Rectangle 1">
            <a:extLst>
              <a:ext uri="{FF2B5EF4-FFF2-40B4-BE49-F238E27FC236}">
                <a16:creationId xmlns:a16="http://schemas.microsoft.com/office/drawing/2014/main" id="{F702916C-2C56-488F-9B89-7FA4182AA053}"/>
              </a:ext>
            </a:extLst>
          </p:cNvPr>
          <p:cNvSpPr>
            <a:spLocks noChangeArrowheads="1" noTextEdit="1"/>
          </p:cNvSpPr>
          <p:nvPr>
            <p:ph type="sldImg"/>
          </p:nvPr>
        </p:nvSpPr>
        <p:spPr>
          <a:xfrm>
            <a:off x="1143000" y="685800"/>
            <a:ext cx="4572000" cy="3429000"/>
          </a:xfrm>
          <a:solidFill>
            <a:srgbClr val="FFFFFF"/>
          </a:solidFill>
          <a:ln/>
        </p:spPr>
      </p:sp>
      <p:sp>
        <p:nvSpPr>
          <p:cNvPr id="22533" name="Rectangle 2">
            <a:extLst>
              <a:ext uri="{FF2B5EF4-FFF2-40B4-BE49-F238E27FC236}">
                <a16:creationId xmlns:a16="http://schemas.microsoft.com/office/drawing/2014/main" id="{CAF4DF18-7434-45B5-A26C-59DA435ABAA2}"/>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E280B2A4-DBF4-42CA-84F4-C8E62FE2AC36}"/>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24579" name="Rectangle 7">
            <a:extLst>
              <a:ext uri="{FF2B5EF4-FFF2-40B4-BE49-F238E27FC236}">
                <a16:creationId xmlns:a16="http://schemas.microsoft.com/office/drawing/2014/main" id="{6CD68CBA-8EFF-41D5-8799-68CE8A3201B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89AE0AC-AC08-4EBE-A9E6-60205B629B94}" type="slidenum">
              <a:rPr lang="en-GB" altLang="en-US"/>
              <a:pPr>
                <a:spcBef>
                  <a:spcPct val="0"/>
                </a:spcBef>
                <a:buSzPct val="45000"/>
                <a:buFont typeface="Wingdings" panose="05000000000000000000" pitchFamily="2" charset="2"/>
                <a:buNone/>
              </a:pPr>
              <a:t>59</a:t>
            </a:fld>
            <a:endParaRPr lang="en-GB" altLang="en-US"/>
          </a:p>
        </p:txBody>
      </p:sp>
      <p:sp>
        <p:nvSpPr>
          <p:cNvPr id="24580" name="Rectangle 1">
            <a:extLst>
              <a:ext uri="{FF2B5EF4-FFF2-40B4-BE49-F238E27FC236}">
                <a16:creationId xmlns:a16="http://schemas.microsoft.com/office/drawing/2014/main" id="{E80DBF62-45DC-4ED2-9387-CC0EBB913686}"/>
              </a:ext>
            </a:extLst>
          </p:cNvPr>
          <p:cNvSpPr>
            <a:spLocks noChangeArrowheads="1" noTextEdit="1"/>
          </p:cNvSpPr>
          <p:nvPr>
            <p:ph type="sldImg"/>
          </p:nvPr>
        </p:nvSpPr>
        <p:spPr>
          <a:xfrm>
            <a:off x="1143000" y="685800"/>
            <a:ext cx="4572000" cy="3429000"/>
          </a:xfrm>
          <a:solidFill>
            <a:srgbClr val="FFFFFF"/>
          </a:solidFill>
          <a:ln/>
        </p:spPr>
      </p:sp>
      <p:sp>
        <p:nvSpPr>
          <p:cNvPr id="24581" name="Rectangle 2">
            <a:extLst>
              <a:ext uri="{FF2B5EF4-FFF2-40B4-BE49-F238E27FC236}">
                <a16:creationId xmlns:a16="http://schemas.microsoft.com/office/drawing/2014/main" id="{43F8295A-0A7C-45ED-BBDC-CA5CCEBAD8A9}"/>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96BDFDB7-A5A5-43C5-A6C8-5CAD421E9A94}"/>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26627" name="Rectangle 7">
            <a:extLst>
              <a:ext uri="{FF2B5EF4-FFF2-40B4-BE49-F238E27FC236}">
                <a16:creationId xmlns:a16="http://schemas.microsoft.com/office/drawing/2014/main" id="{832A4F71-4661-4425-896E-B6A5011DC53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A46A091-2986-4038-9C26-305221293B5B}" type="slidenum">
              <a:rPr lang="en-GB" altLang="en-US"/>
              <a:pPr>
                <a:spcBef>
                  <a:spcPct val="0"/>
                </a:spcBef>
                <a:buSzPct val="45000"/>
                <a:buFont typeface="Wingdings" panose="05000000000000000000" pitchFamily="2" charset="2"/>
                <a:buNone/>
              </a:pPr>
              <a:t>60</a:t>
            </a:fld>
            <a:endParaRPr lang="en-GB" altLang="en-US"/>
          </a:p>
        </p:txBody>
      </p:sp>
      <p:sp>
        <p:nvSpPr>
          <p:cNvPr id="26628" name="Rectangle 1">
            <a:extLst>
              <a:ext uri="{FF2B5EF4-FFF2-40B4-BE49-F238E27FC236}">
                <a16:creationId xmlns:a16="http://schemas.microsoft.com/office/drawing/2014/main" id="{00F07A54-1B7B-4D9C-8DF6-055179BD217B}"/>
              </a:ext>
            </a:extLst>
          </p:cNvPr>
          <p:cNvSpPr>
            <a:spLocks noChangeArrowheads="1" noTextEdit="1"/>
          </p:cNvSpPr>
          <p:nvPr>
            <p:ph type="sldImg"/>
          </p:nvPr>
        </p:nvSpPr>
        <p:spPr>
          <a:xfrm>
            <a:off x="1143000" y="685800"/>
            <a:ext cx="4572000" cy="3429000"/>
          </a:xfrm>
          <a:solidFill>
            <a:srgbClr val="FFFFFF"/>
          </a:solidFill>
          <a:ln/>
        </p:spPr>
      </p:sp>
      <p:sp>
        <p:nvSpPr>
          <p:cNvPr id="26629" name="Rectangle 2">
            <a:extLst>
              <a:ext uri="{FF2B5EF4-FFF2-40B4-BE49-F238E27FC236}">
                <a16:creationId xmlns:a16="http://schemas.microsoft.com/office/drawing/2014/main" id="{2ED01420-70D7-4390-90AB-B7257DDBCDB7}"/>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3B935DC9-E418-479C-A9CD-460A5925420C}"/>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28675" name="Rectangle 7">
            <a:extLst>
              <a:ext uri="{FF2B5EF4-FFF2-40B4-BE49-F238E27FC236}">
                <a16:creationId xmlns:a16="http://schemas.microsoft.com/office/drawing/2014/main" id="{6CF96A20-477A-456F-A24F-5FE3E1B6F55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D6CFDF4-BA68-4DB6-8D43-54700E49E1F8}" type="slidenum">
              <a:rPr lang="en-GB" altLang="en-US"/>
              <a:pPr>
                <a:spcBef>
                  <a:spcPct val="0"/>
                </a:spcBef>
                <a:buSzPct val="45000"/>
                <a:buFont typeface="Wingdings" panose="05000000000000000000" pitchFamily="2" charset="2"/>
                <a:buNone/>
              </a:pPr>
              <a:t>61</a:t>
            </a:fld>
            <a:endParaRPr lang="en-GB" altLang="en-US"/>
          </a:p>
        </p:txBody>
      </p:sp>
      <p:sp>
        <p:nvSpPr>
          <p:cNvPr id="28676" name="Text Box 1">
            <a:extLst>
              <a:ext uri="{FF2B5EF4-FFF2-40B4-BE49-F238E27FC236}">
                <a16:creationId xmlns:a16="http://schemas.microsoft.com/office/drawing/2014/main" id="{6D4F3094-C41D-48DD-B1CE-4571C72286BF}"/>
              </a:ext>
            </a:extLst>
          </p:cNvPr>
          <p:cNvSpPr txBox="1">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spcBef>
                <a:spcPct val="0"/>
              </a:spcBef>
              <a:buClr>
                <a:srgbClr val="EAEAEA"/>
              </a:buClr>
              <a:buFont typeface="Arial Narrow" panose="020B0606020202030204" pitchFamily="34" charset="0"/>
              <a:buNone/>
            </a:pPr>
            <a:r>
              <a:rPr lang="en-GB" altLang="en-US">
                <a:solidFill>
                  <a:srgbClr val="EAEAEA"/>
                </a:solidFill>
                <a:latin typeface="Arial Narrow" panose="020B0606020202030204" pitchFamily="34" charset="0"/>
              </a:rPr>
              <a:t>Naresh.E, Lecturer, Dept. of ISE, MSRIT, Bangalore-54.</a:t>
            </a:r>
          </a:p>
        </p:txBody>
      </p:sp>
      <p:sp>
        <p:nvSpPr>
          <p:cNvPr id="28677" name="Text Box 2">
            <a:extLst>
              <a:ext uri="{FF2B5EF4-FFF2-40B4-BE49-F238E27FC236}">
                <a16:creationId xmlns:a16="http://schemas.microsoft.com/office/drawing/2014/main" id="{330A5906-47A3-482A-AD2B-2D0841C16316}"/>
              </a:ext>
            </a:extLst>
          </p:cNvPr>
          <p:cNvSpPr txBox="1">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
                <a:srgbClr val="EAEAEA"/>
              </a:buClr>
              <a:buFont typeface="Arial Narrow" panose="020B0606020202030204" pitchFamily="34" charset="0"/>
              <a:buNone/>
            </a:pPr>
            <a:fld id="{0F238762-7AE4-4F53-8E78-3D09EB44D072}" type="slidenum">
              <a:rPr lang="en-GB" altLang="en-US">
                <a:solidFill>
                  <a:srgbClr val="EAEAEA"/>
                </a:solidFill>
                <a:latin typeface="Arial Narrow" panose="020B0606020202030204" pitchFamily="34" charset="0"/>
              </a:rPr>
              <a:pPr algn="r" eaLnBrk="1" hangingPunct="1">
                <a:spcBef>
                  <a:spcPct val="0"/>
                </a:spcBef>
                <a:buClr>
                  <a:srgbClr val="EAEAEA"/>
                </a:buClr>
                <a:buFont typeface="Arial Narrow" panose="020B0606020202030204" pitchFamily="34" charset="0"/>
                <a:buNone/>
              </a:pPr>
              <a:t>61</a:t>
            </a:fld>
            <a:endParaRPr lang="en-GB" altLang="en-US">
              <a:solidFill>
                <a:srgbClr val="EAEAEA"/>
              </a:solidFill>
              <a:latin typeface="Arial Narrow" panose="020B0606020202030204" pitchFamily="34" charset="0"/>
            </a:endParaRPr>
          </a:p>
        </p:txBody>
      </p:sp>
      <p:sp>
        <p:nvSpPr>
          <p:cNvPr id="28678" name="Rectangle 3">
            <a:extLst>
              <a:ext uri="{FF2B5EF4-FFF2-40B4-BE49-F238E27FC236}">
                <a16:creationId xmlns:a16="http://schemas.microsoft.com/office/drawing/2014/main" id="{716A15F4-9796-4131-B290-E5BFBA8808E9}"/>
              </a:ext>
            </a:extLst>
          </p:cNvPr>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
        <p:nvSpPr>
          <p:cNvPr id="28679" name="Text Box 4">
            <a:extLst>
              <a:ext uri="{FF2B5EF4-FFF2-40B4-BE49-F238E27FC236}">
                <a16:creationId xmlns:a16="http://schemas.microsoft.com/office/drawing/2014/main" id="{C6200DF2-9FBB-448E-BD73-4CD70DC45296}"/>
              </a:ext>
            </a:extLst>
          </p:cNvPr>
          <p:cNvSpPr txBox="1">
            <a:spLocks noChangeArrowheads="1"/>
          </p:cNvSpPr>
          <p:nvPr/>
        </p:nvSpPr>
        <p:spPr bwMode="auto">
          <a:xfrm>
            <a:off x="1293813" y="798513"/>
            <a:ext cx="4270375" cy="3201987"/>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bg1"/>
              </a:solidFill>
              <a:latin typeface="Arial Narrow" panose="020B0606020202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2977F088-D29C-4B70-B462-175EDD20CA58}"/>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30723" name="Rectangle 7">
            <a:extLst>
              <a:ext uri="{FF2B5EF4-FFF2-40B4-BE49-F238E27FC236}">
                <a16:creationId xmlns:a16="http://schemas.microsoft.com/office/drawing/2014/main" id="{F0C8B25F-09E1-4322-AC8B-2C00F5B2349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562E024-1403-4FD6-8B40-84A71C896275}" type="slidenum">
              <a:rPr lang="en-GB" altLang="en-US"/>
              <a:pPr>
                <a:spcBef>
                  <a:spcPct val="0"/>
                </a:spcBef>
                <a:buSzPct val="45000"/>
                <a:buFont typeface="Wingdings" panose="05000000000000000000" pitchFamily="2" charset="2"/>
                <a:buNone/>
              </a:pPr>
              <a:t>62</a:t>
            </a:fld>
            <a:endParaRPr lang="en-GB" altLang="en-US"/>
          </a:p>
        </p:txBody>
      </p:sp>
      <p:sp>
        <p:nvSpPr>
          <p:cNvPr id="30724" name="Rectangle 1">
            <a:extLst>
              <a:ext uri="{FF2B5EF4-FFF2-40B4-BE49-F238E27FC236}">
                <a16:creationId xmlns:a16="http://schemas.microsoft.com/office/drawing/2014/main" id="{0E11B262-B116-454C-945A-B5F74D471D50}"/>
              </a:ext>
            </a:extLst>
          </p:cNvPr>
          <p:cNvSpPr>
            <a:spLocks noChangeArrowheads="1" noTextEdit="1"/>
          </p:cNvSpPr>
          <p:nvPr>
            <p:ph type="sldImg"/>
          </p:nvPr>
        </p:nvSpPr>
        <p:spPr>
          <a:xfrm>
            <a:off x="1143000" y="685800"/>
            <a:ext cx="4572000" cy="3429000"/>
          </a:xfrm>
          <a:solidFill>
            <a:srgbClr val="FFFFFF"/>
          </a:solidFill>
          <a:ln/>
        </p:spPr>
      </p:sp>
      <p:sp>
        <p:nvSpPr>
          <p:cNvPr id="30725" name="Rectangle 2">
            <a:extLst>
              <a:ext uri="{FF2B5EF4-FFF2-40B4-BE49-F238E27FC236}">
                <a16:creationId xmlns:a16="http://schemas.microsoft.com/office/drawing/2014/main" id="{C60399E4-23CE-4CF7-A1A2-A18DB4A42E4E}"/>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D636A30B-2343-414B-833C-E3D8F4900AB3}"/>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32771" name="Rectangle 7">
            <a:extLst>
              <a:ext uri="{FF2B5EF4-FFF2-40B4-BE49-F238E27FC236}">
                <a16:creationId xmlns:a16="http://schemas.microsoft.com/office/drawing/2014/main" id="{BB3554FB-CA60-444E-8ACC-28E84E5951D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4E98838-E384-4E8F-A422-C6727866C4E4}" type="slidenum">
              <a:rPr lang="en-GB" altLang="en-US"/>
              <a:pPr>
                <a:spcBef>
                  <a:spcPct val="0"/>
                </a:spcBef>
                <a:buSzPct val="45000"/>
                <a:buFont typeface="Wingdings" panose="05000000000000000000" pitchFamily="2" charset="2"/>
                <a:buNone/>
              </a:pPr>
              <a:t>63</a:t>
            </a:fld>
            <a:endParaRPr lang="en-GB" altLang="en-US"/>
          </a:p>
        </p:txBody>
      </p:sp>
      <p:sp>
        <p:nvSpPr>
          <p:cNvPr id="32772" name="Text Box 1">
            <a:extLst>
              <a:ext uri="{FF2B5EF4-FFF2-40B4-BE49-F238E27FC236}">
                <a16:creationId xmlns:a16="http://schemas.microsoft.com/office/drawing/2014/main" id="{081C8CD4-221C-42EA-AE9F-F26BBA838B00}"/>
              </a:ext>
            </a:extLst>
          </p:cNvPr>
          <p:cNvSpPr txBox="1">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spcBef>
                <a:spcPct val="0"/>
              </a:spcBef>
              <a:buClr>
                <a:srgbClr val="EAEAEA"/>
              </a:buClr>
              <a:buFont typeface="Arial Narrow" panose="020B0606020202030204" pitchFamily="34" charset="0"/>
              <a:buNone/>
            </a:pPr>
            <a:r>
              <a:rPr lang="en-GB" altLang="en-US">
                <a:solidFill>
                  <a:srgbClr val="EAEAEA"/>
                </a:solidFill>
                <a:latin typeface="Arial Narrow" panose="020B0606020202030204" pitchFamily="34" charset="0"/>
              </a:rPr>
              <a:t>Naresh.E, Lecturer, Dept. of ISE, MSRIT, Bangalore-54.</a:t>
            </a:r>
          </a:p>
        </p:txBody>
      </p:sp>
      <p:sp>
        <p:nvSpPr>
          <p:cNvPr id="32773" name="Text Box 2">
            <a:extLst>
              <a:ext uri="{FF2B5EF4-FFF2-40B4-BE49-F238E27FC236}">
                <a16:creationId xmlns:a16="http://schemas.microsoft.com/office/drawing/2014/main" id="{63D70629-D081-45E9-A26C-2ABD58545FF9}"/>
              </a:ext>
            </a:extLst>
          </p:cNvPr>
          <p:cNvSpPr txBox="1">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
                <a:srgbClr val="EAEAEA"/>
              </a:buClr>
              <a:buFont typeface="Arial Narrow" panose="020B0606020202030204" pitchFamily="34" charset="0"/>
              <a:buNone/>
            </a:pPr>
            <a:fld id="{980405E5-B674-43C4-BF5A-E80A24A84B8B}" type="slidenum">
              <a:rPr lang="en-GB" altLang="en-US">
                <a:solidFill>
                  <a:srgbClr val="EAEAEA"/>
                </a:solidFill>
                <a:latin typeface="Arial Narrow" panose="020B0606020202030204" pitchFamily="34" charset="0"/>
              </a:rPr>
              <a:pPr algn="r" eaLnBrk="1" hangingPunct="1">
                <a:spcBef>
                  <a:spcPct val="0"/>
                </a:spcBef>
                <a:buClr>
                  <a:srgbClr val="EAEAEA"/>
                </a:buClr>
                <a:buFont typeface="Arial Narrow" panose="020B0606020202030204" pitchFamily="34" charset="0"/>
                <a:buNone/>
              </a:pPr>
              <a:t>63</a:t>
            </a:fld>
            <a:endParaRPr lang="en-GB" altLang="en-US">
              <a:solidFill>
                <a:srgbClr val="EAEAEA"/>
              </a:solidFill>
              <a:latin typeface="Arial Narrow" panose="020B0606020202030204" pitchFamily="34" charset="0"/>
            </a:endParaRPr>
          </a:p>
        </p:txBody>
      </p:sp>
      <p:sp>
        <p:nvSpPr>
          <p:cNvPr id="32774" name="Text Box 3">
            <a:extLst>
              <a:ext uri="{FF2B5EF4-FFF2-40B4-BE49-F238E27FC236}">
                <a16:creationId xmlns:a16="http://schemas.microsoft.com/office/drawing/2014/main" id="{C4DC225C-6D6A-4F03-97C2-2595360BA2D1}"/>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bg1"/>
              </a:solidFill>
              <a:latin typeface="Arial Narrow" panose="020B0606020202030204" pitchFamily="34" charset="0"/>
            </a:endParaRPr>
          </a:p>
        </p:txBody>
      </p:sp>
      <p:sp>
        <p:nvSpPr>
          <p:cNvPr id="32775" name="Text Box 4">
            <a:extLst>
              <a:ext uri="{FF2B5EF4-FFF2-40B4-BE49-F238E27FC236}">
                <a16:creationId xmlns:a16="http://schemas.microsoft.com/office/drawing/2014/main" id="{21EA2FAE-8F03-47CA-92D4-D5A83BD71897}"/>
              </a:ext>
            </a:extLst>
          </p:cNvPr>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DejaVu LGC Sans" charset="0"/>
              </a:rPr>
              <a:t>Rugby ball, Here it is treated as a small software piece, which is to be delivered to the customer within the limited time period. So the scrum team has an enthusiasm that they will fight to share in developing the software piece.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DA4477E3-8734-49C0-9C13-2F919F22BB1D}"/>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34819" name="Rectangle 7">
            <a:extLst>
              <a:ext uri="{FF2B5EF4-FFF2-40B4-BE49-F238E27FC236}">
                <a16:creationId xmlns:a16="http://schemas.microsoft.com/office/drawing/2014/main" id="{CA19DC42-A9F0-4E81-930D-BF96C488FDB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6066400-F0C7-43DB-BE38-D1E63710561C}" type="slidenum">
              <a:rPr lang="en-GB" altLang="en-US"/>
              <a:pPr>
                <a:spcBef>
                  <a:spcPct val="0"/>
                </a:spcBef>
                <a:buSzPct val="45000"/>
                <a:buFont typeface="Wingdings" panose="05000000000000000000" pitchFamily="2" charset="2"/>
                <a:buNone/>
              </a:pPr>
              <a:t>64</a:t>
            </a:fld>
            <a:endParaRPr lang="en-GB" altLang="en-US"/>
          </a:p>
        </p:txBody>
      </p:sp>
      <p:sp>
        <p:nvSpPr>
          <p:cNvPr id="34820" name="Rectangle 1">
            <a:extLst>
              <a:ext uri="{FF2B5EF4-FFF2-40B4-BE49-F238E27FC236}">
                <a16:creationId xmlns:a16="http://schemas.microsoft.com/office/drawing/2014/main" id="{6460FCEA-30FE-4A19-9C1F-4396BC6050AB}"/>
              </a:ext>
            </a:extLst>
          </p:cNvPr>
          <p:cNvSpPr>
            <a:spLocks noChangeArrowheads="1" noTextEdit="1"/>
          </p:cNvSpPr>
          <p:nvPr>
            <p:ph type="sldImg"/>
          </p:nvPr>
        </p:nvSpPr>
        <p:spPr>
          <a:xfrm>
            <a:off x="1143000" y="685800"/>
            <a:ext cx="4572000" cy="3429000"/>
          </a:xfrm>
          <a:solidFill>
            <a:srgbClr val="FFFFFF"/>
          </a:solidFill>
          <a:ln/>
        </p:spPr>
      </p:sp>
      <p:sp>
        <p:nvSpPr>
          <p:cNvPr id="34821" name="Rectangle 2">
            <a:extLst>
              <a:ext uri="{FF2B5EF4-FFF2-40B4-BE49-F238E27FC236}">
                <a16:creationId xmlns:a16="http://schemas.microsoft.com/office/drawing/2014/main" id="{A808D915-464F-4700-8688-BEDA49F40339}"/>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FD05B4C2-B987-41C3-8A49-0437D600623E}"/>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36867" name="Rectangle 7">
            <a:extLst>
              <a:ext uri="{FF2B5EF4-FFF2-40B4-BE49-F238E27FC236}">
                <a16:creationId xmlns:a16="http://schemas.microsoft.com/office/drawing/2014/main" id="{7B60FA8B-1B0C-4929-8DBA-E8689A046DD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132AB56-E2B9-47E5-B78C-98C303090E39}" type="slidenum">
              <a:rPr lang="en-GB" altLang="en-US"/>
              <a:pPr>
                <a:spcBef>
                  <a:spcPct val="0"/>
                </a:spcBef>
                <a:buSzPct val="45000"/>
                <a:buFont typeface="Wingdings" panose="05000000000000000000" pitchFamily="2" charset="2"/>
                <a:buNone/>
              </a:pPr>
              <a:t>65</a:t>
            </a:fld>
            <a:endParaRPr lang="en-GB" altLang="en-US"/>
          </a:p>
        </p:txBody>
      </p:sp>
      <p:sp>
        <p:nvSpPr>
          <p:cNvPr id="36868" name="Rectangle 1">
            <a:extLst>
              <a:ext uri="{FF2B5EF4-FFF2-40B4-BE49-F238E27FC236}">
                <a16:creationId xmlns:a16="http://schemas.microsoft.com/office/drawing/2014/main" id="{7F67C91E-691C-4719-9C08-6F200EDBC31B}"/>
              </a:ext>
            </a:extLst>
          </p:cNvPr>
          <p:cNvSpPr>
            <a:spLocks noChangeArrowheads="1" noTextEdit="1"/>
          </p:cNvSpPr>
          <p:nvPr>
            <p:ph type="sldImg"/>
          </p:nvPr>
        </p:nvSpPr>
        <p:spPr>
          <a:xfrm>
            <a:off x="1143000" y="685800"/>
            <a:ext cx="4572000" cy="3429000"/>
          </a:xfrm>
          <a:solidFill>
            <a:srgbClr val="FFFFFF"/>
          </a:solidFill>
          <a:ln/>
        </p:spPr>
      </p:sp>
      <p:sp>
        <p:nvSpPr>
          <p:cNvPr id="36869" name="Rectangle 2">
            <a:extLst>
              <a:ext uri="{FF2B5EF4-FFF2-40B4-BE49-F238E27FC236}">
                <a16:creationId xmlns:a16="http://schemas.microsoft.com/office/drawing/2014/main" id="{3C1EFA17-B43B-4B38-8113-24F32C0E7763}"/>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1F3ECAF7-4DA1-442E-A6AF-6326B0494AD1}"/>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38915" name="Rectangle 7">
            <a:extLst>
              <a:ext uri="{FF2B5EF4-FFF2-40B4-BE49-F238E27FC236}">
                <a16:creationId xmlns:a16="http://schemas.microsoft.com/office/drawing/2014/main" id="{E25A360A-B617-4003-A747-9A1F295B5F8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737AE08-2B91-4435-902C-9E5AFE49C0FB}" type="slidenum">
              <a:rPr lang="en-GB" altLang="en-US"/>
              <a:pPr>
                <a:spcBef>
                  <a:spcPct val="0"/>
                </a:spcBef>
                <a:buSzPct val="45000"/>
                <a:buFont typeface="Wingdings" panose="05000000000000000000" pitchFamily="2" charset="2"/>
                <a:buNone/>
              </a:pPr>
              <a:t>66</a:t>
            </a:fld>
            <a:endParaRPr lang="en-GB" altLang="en-US"/>
          </a:p>
        </p:txBody>
      </p:sp>
      <p:sp>
        <p:nvSpPr>
          <p:cNvPr id="38916" name="Rectangle 1">
            <a:extLst>
              <a:ext uri="{FF2B5EF4-FFF2-40B4-BE49-F238E27FC236}">
                <a16:creationId xmlns:a16="http://schemas.microsoft.com/office/drawing/2014/main" id="{1BB8BACF-3BBB-462C-825C-6DA770963EFF}"/>
              </a:ext>
            </a:extLst>
          </p:cNvPr>
          <p:cNvSpPr>
            <a:spLocks noChangeArrowheads="1" noTextEdit="1"/>
          </p:cNvSpPr>
          <p:nvPr>
            <p:ph type="sldImg"/>
          </p:nvPr>
        </p:nvSpPr>
        <p:spPr>
          <a:xfrm>
            <a:off x="1143000" y="685800"/>
            <a:ext cx="4572000" cy="3429000"/>
          </a:xfrm>
          <a:solidFill>
            <a:srgbClr val="FFFFFF"/>
          </a:solidFill>
          <a:ln/>
        </p:spPr>
      </p:sp>
      <p:sp>
        <p:nvSpPr>
          <p:cNvPr id="38917" name="Rectangle 2">
            <a:extLst>
              <a:ext uri="{FF2B5EF4-FFF2-40B4-BE49-F238E27FC236}">
                <a16:creationId xmlns:a16="http://schemas.microsoft.com/office/drawing/2014/main" id="{39B61C0F-DAC5-44FD-950D-8EAB273D01E4}"/>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a:extLst>
              <a:ext uri="{FF2B5EF4-FFF2-40B4-BE49-F238E27FC236}">
                <a16:creationId xmlns:a16="http://schemas.microsoft.com/office/drawing/2014/main" id="{3A21FCB5-EAF3-4A1C-A21F-91787D44EE6B}"/>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40963" name="Rectangle 7">
            <a:extLst>
              <a:ext uri="{FF2B5EF4-FFF2-40B4-BE49-F238E27FC236}">
                <a16:creationId xmlns:a16="http://schemas.microsoft.com/office/drawing/2014/main" id="{66032D7B-5AA5-43C4-A47A-B845A120B85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1084308-F7C8-485E-A16E-0A8E0EB0F96A}" type="slidenum">
              <a:rPr lang="en-GB" altLang="en-US"/>
              <a:pPr>
                <a:spcBef>
                  <a:spcPct val="0"/>
                </a:spcBef>
                <a:buSzPct val="45000"/>
                <a:buFont typeface="Wingdings" panose="05000000000000000000" pitchFamily="2" charset="2"/>
                <a:buNone/>
              </a:pPr>
              <a:t>67</a:t>
            </a:fld>
            <a:endParaRPr lang="en-GB" altLang="en-US"/>
          </a:p>
        </p:txBody>
      </p:sp>
      <p:sp>
        <p:nvSpPr>
          <p:cNvPr id="40964" name="Rectangle 1">
            <a:extLst>
              <a:ext uri="{FF2B5EF4-FFF2-40B4-BE49-F238E27FC236}">
                <a16:creationId xmlns:a16="http://schemas.microsoft.com/office/drawing/2014/main" id="{0F2A5B6A-B3B7-4580-94CD-1F5ED61A5848}"/>
              </a:ext>
            </a:extLst>
          </p:cNvPr>
          <p:cNvSpPr>
            <a:spLocks noChangeArrowheads="1" noTextEdit="1"/>
          </p:cNvSpPr>
          <p:nvPr>
            <p:ph type="sldImg"/>
          </p:nvPr>
        </p:nvSpPr>
        <p:spPr>
          <a:xfrm>
            <a:off x="1143000" y="685800"/>
            <a:ext cx="4572000" cy="3429000"/>
          </a:xfrm>
          <a:solidFill>
            <a:srgbClr val="FFFFFF"/>
          </a:solidFill>
          <a:ln/>
        </p:spPr>
      </p:sp>
      <p:sp>
        <p:nvSpPr>
          <p:cNvPr id="40965" name="Rectangle 2">
            <a:extLst>
              <a:ext uri="{FF2B5EF4-FFF2-40B4-BE49-F238E27FC236}">
                <a16:creationId xmlns:a16="http://schemas.microsoft.com/office/drawing/2014/main" id="{4285D3B6-09B4-44CF-B9A9-7061C74644F6}"/>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F6F99889-DD8A-45F4-A0FC-D40140CA726E}"/>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43011" name="Rectangle 7">
            <a:extLst>
              <a:ext uri="{FF2B5EF4-FFF2-40B4-BE49-F238E27FC236}">
                <a16:creationId xmlns:a16="http://schemas.microsoft.com/office/drawing/2014/main" id="{647FDB42-9874-44E9-BD3D-273E8AFA571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F1ABB0C-82F4-44ED-838E-83290A7E54D5}" type="slidenum">
              <a:rPr lang="en-GB" altLang="en-US"/>
              <a:pPr>
                <a:spcBef>
                  <a:spcPct val="0"/>
                </a:spcBef>
                <a:buSzPct val="45000"/>
                <a:buFont typeface="Wingdings" panose="05000000000000000000" pitchFamily="2" charset="2"/>
                <a:buNone/>
              </a:pPr>
              <a:t>68</a:t>
            </a:fld>
            <a:endParaRPr lang="en-GB" altLang="en-US"/>
          </a:p>
        </p:txBody>
      </p:sp>
      <p:sp>
        <p:nvSpPr>
          <p:cNvPr id="43012" name="Rectangle 1">
            <a:extLst>
              <a:ext uri="{FF2B5EF4-FFF2-40B4-BE49-F238E27FC236}">
                <a16:creationId xmlns:a16="http://schemas.microsoft.com/office/drawing/2014/main" id="{3A060291-128A-4DC8-A643-2C107767B362}"/>
              </a:ext>
            </a:extLst>
          </p:cNvPr>
          <p:cNvSpPr>
            <a:spLocks noChangeArrowheads="1" noTextEdit="1"/>
          </p:cNvSpPr>
          <p:nvPr>
            <p:ph type="sldImg"/>
          </p:nvPr>
        </p:nvSpPr>
        <p:spPr>
          <a:xfrm>
            <a:off x="1143000" y="685800"/>
            <a:ext cx="4572000" cy="3429000"/>
          </a:xfrm>
          <a:solidFill>
            <a:srgbClr val="FFFFFF"/>
          </a:solidFill>
          <a:ln/>
        </p:spPr>
      </p:sp>
      <p:sp>
        <p:nvSpPr>
          <p:cNvPr id="43013" name="Rectangle 2">
            <a:extLst>
              <a:ext uri="{FF2B5EF4-FFF2-40B4-BE49-F238E27FC236}">
                <a16:creationId xmlns:a16="http://schemas.microsoft.com/office/drawing/2014/main" id="{8D666977-C15C-4965-B9DC-E9B59B1A45F4}"/>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C70A8E24-9707-4198-BAE8-2CD1782052CE}"/>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45059" name="Rectangle 7">
            <a:extLst>
              <a:ext uri="{FF2B5EF4-FFF2-40B4-BE49-F238E27FC236}">
                <a16:creationId xmlns:a16="http://schemas.microsoft.com/office/drawing/2014/main" id="{32404251-D9F4-4146-834A-0924AD50890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4B462B4-7A32-4A01-B0CA-CF51683DC9AC}" type="slidenum">
              <a:rPr lang="en-GB" altLang="en-US"/>
              <a:pPr>
                <a:spcBef>
                  <a:spcPct val="0"/>
                </a:spcBef>
                <a:buSzPct val="45000"/>
                <a:buFont typeface="Wingdings" panose="05000000000000000000" pitchFamily="2" charset="2"/>
                <a:buNone/>
              </a:pPr>
              <a:t>69</a:t>
            </a:fld>
            <a:endParaRPr lang="en-GB" altLang="en-US"/>
          </a:p>
        </p:txBody>
      </p:sp>
      <p:sp>
        <p:nvSpPr>
          <p:cNvPr id="45060" name="Rectangle 1">
            <a:extLst>
              <a:ext uri="{FF2B5EF4-FFF2-40B4-BE49-F238E27FC236}">
                <a16:creationId xmlns:a16="http://schemas.microsoft.com/office/drawing/2014/main" id="{D0C54258-B4F4-4617-9369-45CDD979CFEC}"/>
              </a:ext>
            </a:extLst>
          </p:cNvPr>
          <p:cNvSpPr>
            <a:spLocks noChangeArrowheads="1" noTextEdit="1"/>
          </p:cNvSpPr>
          <p:nvPr>
            <p:ph type="sldImg"/>
          </p:nvPr>
        </p:nvSpPr>
        <p:spPr>
          <a:xfrm>
            <a:off x="1143000" y="685800"/>
            <a:ext cx="4572000" cy="3429000"/>
          </a:xfrm>
          <a:solidFill>
            <a:srgbClr val="FFFFFF"/>
          </a:solidFill>
          <a:ln/>
        </p:spPr>
      </p:sp>
      <p:sp>
        <p:nvSpPr>
          <p:cNvPr id="45061" name="Rectangle 2">
            <a:extLst>
              <a:ext uri="{FF2B5EF4-FFF2-40B4-BE49-F238E27FC236}">
                <a16:creationId xmlns:a16="http://schemas.microsoft.com/office/drawing/2014/main" id="{A7074FFB-8404-456D-86C8-1C5B353CB1C3}"/>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84222774-2D5F-4137-BFB1-2EFBAEA4565B}"/>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47107" name="Rectangle 7">
            <a:extLst>
              <a:ext uri="{FF2B5EF4-FFF2-40B4-BE49-F238E27FC236}">
                <a16:creationId xmlns:a16="http://schemas.microsoft.com/office/drawing/2014/main" id="{C4F3C992-B2CC-4965-BDD0-BCA173655D4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129E1F9-E8C9-464E-88D1-6214F97036BA}" type="slidenum">
              <a:rPr lang="en-GB" altLang="en-US"/>
              <a:pPr>
                <a:spcBef>
                  <a:spcPct val="0"/>
                </a:spcBef>
                <a:buSzPct val="45000"/>
                <a:buFont typeface="Wingdings" panose="05000000000000000000" pitchFamily="2" charset="2"/>
                <a:buNone/>
              </a:pPr>
              <a:t>70</a:t>
            </a:fld>
            <a:endParaRPr lang="en-GB" altLang="en-US"/>
          </a:p>
        </p:txBody>
      </p:sp>
      <p:sp>
        <p:nvSpPr>
          <p:cNvPr id="47108" name="Rectangle 1">
            <a:extLst>
              <a:ext uri="{FF2B5EF4-FFF2-40B4-BE49-F238E27FC236}">
                <a16:creationId xmlns:a16="http://schemas.microsoft.com/office/drawing/2014/main" id="{FA8B3EC5-463F-4ACF-926C-410AAFE1D5D8}"/>
              </a:ext>
            </a:extLst>
          </p:cNvPr>
          <p:cNvSpPr>
            <a:spLocks noChangeArrowheads="1" noTextEdit="1"/>
          </p:cNvSpPr>
          <p:nvPr>
            <p:ph type="sldImg"/>
          </p:nvPr>
        </p:nvSpPr>
        <p:spPr>
          <a:xfrm>
            <a:off x="1143000" y="685800"/>
            <a:ext cx="4572000" cy="3429000"/>
          </a:xfrm>
          <a:solidFill>
            <a:srgbClr val="FFFFFF"/>
          </a:solidFill>
          <a:ln/>
        </p:spPr>
      </p:sp>
      <p:sp>
        <p:nvSpPr>
          <p:cNvPr id="47109" name="Rectangle 2">
            <a:extLst>
              <a:ext uri="{FF2B5EF4-FFF2-40B4-BE49-F238E27FC236}">
                <a16:creationId xmlns:a16="http://schemas.microsoft.com/office/drawing/2014/main" id="{BDE67BD6-1AEA-437D-8B78-523B3BE8B56B}"/>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14B6B18A-07CC-4D0B-9139-03E499ED6259}"/>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49155" name="Rectangle 7">
            <a:extLst>
              <a:ext uri="{FF2B5EF4-FFF2-40B4-BE49-F238E27FC236}">
                <a16:creationId xmlns:a16="http://schemas.microsoft.com/office/drawing/2014/main" id="{81382A6A-6B32-4129-A20C-B8A468B0901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0A376FE-524E-45BB-BDDF-C05411D11661}" type="slidenum">
              <a:rPr lang="en-GB" altLang="en-US"/>
              <a:pPr>
                <a:spcBef>
                  <a:spcPct val="0"/>
                </a:spcBef>
                <a:buSzPct val="45000"/>
                <a:buFont typeface="Wingdings" panose="05000000000000000000" pitchFamily="2" charset="2"/>
                <a:buNone/>
              </a:pPr>
              <a:t>71</a:t>
            </a:fld>
            <a:endParaRPr lang="en-GB" altLang="en-US"/>
          </a:p>
        </p:txBody>
      </p:sp>
      <p:sp>
        <p:nvSpPr>
          <p:cNvPr id="49156" name="Rectangle 1">
            <a:extLst>
              <a:ext uri="{FF2B5EF4-FFF2-40B4-BE49-F238E27FC236}">
                <a16:creationId xmlns:a16="http://schemas.microsoft.com/office/drawing/2014/main" id="{B97D6409-73E0-4519-B132-B3A0C6E704E8}"/>
              </a:ext>
            </a:extLst>
          </p:cNvPr>
          <p:cNvSpPr>
            <a:spLocks noChangeArrowheads="1" noTextEdit="1"/>
          </p:cNvSpPr>
          <p:nvPr>
            <p:ph type="sldImg"/>
          </p:nvPr>
        </p:nvSpPr>
        <p:spPr>
          <a:xfrm>
            <a:off x="1143000" y="685800"/>
            <a:ext cx="4572000" cy="3429000"/>
          </a:xfrm>
          <a:solidFill>
            <a:srgbClr val="FFFFFF"/>
          </a:solidFill>
          <a:ln/>
        </p:spPr>
      </p:sp>
      <p:sp>
        <p:nvSpPr>
          <p:cNvPr id="49157" name="Rectangle 2">
            <a:extLst>
              <a:ext uri="{FF2B5EF4-FFF2-40B4-BE49-F238E27FC236}">
                <a16:creationId xmlns:a16="http://schemas.microsoft.com/office/drawing/2014/main" id="{A55BC21A-CD14-4AAC-9210-CD575D56232E}"/>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991E6C0E-9211-4304-8D3C-C15CEC8AFC3B}"/>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51203" name="Rectangle 7">
            <a:extLst>
              <a:ext uri="{FF2B5EF4-FFF2-40B4-BE49-F238E27FC236}">
                <a16:creationId xmlns:a16="http://schemas.microsoft.com/office/drawing/2014/main" id="{5288BEBA-204E-49DF-A335-B9F00142202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657F245-16F6-48FA-910D-0FBBF6C92354}" type="slidenum">
              <a:rPr lang="en-GB" altLang="en-US"/>
              <a:pPr>
                <a:spcBef>
                  <a:spcPct val="0"/>
                </a:spcBef>
                <a:buSzPct val="45000"/>
                <a:buFont typeface="Wingdings" panose="05000000000000000000" pitchFamily="2" charset="2"/>
                <a:buNone/>
              </a:pPr>
              <a:t>72</a:t>
            </a:fld>
            <a:endParaRPr lang="en-GB" altLang="en-US"/>
          </a:p>
        </p:txBody>
      </p:sp>
      <p:sp>
        <p:nvSpPr>
          <p:cNvPr id="51204" name="Text Box 1">
            <a:extLst>
              <a:ext uri="{FF2B5EF4-FFF2-40B4-BE49-F238E27FC236}">
                <a16:creationId xmlns:a16="http://schemas.microsoft.com/office/drawing/2014/main" id="{1390FDB5-253D-434E-94EF-BF6E71BD74D5}"/>
              </a:ext>
            </a:extLst>
          </p:cNvPr>
          <p:cNvSpPr txBox="1">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spcBef>
                <a:spcPct val="0"/>
              </a:spcBef>
              <a:buClr>
                <a:srgbClr val="EAEAEA"/>
              </a:buClr>
              <a:buFont typeface="Arial Narrow" panose="020B0606020202030204" pitchFamily="34" charset="0"/>
              <a:buNone/>
            </a:pPr>
            <a:r>
              <a:rPr lang="en-GB" altLang="en-US">
                <a:solidFill>
                  <a:srgbClr val="EAEAEA"/>
                </a:solidFill>
                <a:latin typeface="Arial Narrow" panose="020B0606020202030204" pitchFamily="34" charset="0"/>
              </a:rPr>
              <a:t>Naresh.E, Lecturer, Dept. of ISE, MSRIT, Bangalore-54.</a:t>
            </a:r>
          </a:p>
        </p:txBody>
      </p:sp>
      <p:sp>
        <p:nvSpPr>
          <p:cNvPr id="51205" name="Text Box 2">
            <a:extLst>
              <a:ext uri="{FF2B5EF4-FFF2-40B4-BE49-F238E27FC236}">
                <a16:creationId xmlns:a16="http://schemas.microsoft.com/office/drawing/2014/main" id="{1E1A412B-A2A5-4E59-8BE2-980C696B5D3C}"/>
              </a:ext>
            </a:extLst>
          </p:cNvPr>
          <p:cNvSpPr txBox="1">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
                <a:srgbClr val="EAEAEA"/>
              </a:buClr>
              <a:buFont typeface="Arial Narrow" panose="020B0606020202030204" pitchFamily="34" charset="0"/>
              <a:buNone/>
            </a:pPr>
            <a:fld id="{1CE0E42F-95AC-49E1-8FB8-0AD081AAEB8F}" type="slidenum">
              <a:rPr lang="en-GB" altLang="en-US">
                <a:solidFill>
                  <a:srgbClr val="EAEAEA"/>
                </a:solidFill>
                <a:latin typeface="Arial Narrow" panose="020B0606020202030204" pitchFamily="34" charset="0"/>
              </a:rPr>
              <a:pPr algn="r" eaLnBrk="1" hangingPunct="1">
                <a:spcBef>
                  <a:spcPct val="0"/>
                </a:spcBef>
                <a:buClr>
                  <a:srgbClr val="EAEAEA"/>
                </a:buClr>
                <a:buFont typeface="Arial Narrow" panose="020B0606020202030204" pitchFamily="34" charset="0"/>
                <a:buNone/>
              </a:pPr>
              <a:t>72</a:t>
            </a:fld>
            <a:endParaRPr lang="en-GB" altLang="en-US">
              <a:solidFill>
                <a:srgbClr val="EAEAEA"/>
              </a:solidFill>
              <a:latin typeface="Arial Narrow" panose="020B0606020202030204" pitchFamily="34" charset="0"/>
            </a:endParaRPr>
          </a:p>
        </p:txBody>
      </p:sp>
      <p:sp>
        <p:nvSpPr>
          <p:cNvPr id="51206" name="Text Box 3">
            <a:extLst>
              <a:ext uri="{FF2B5EF4-FFF2-40B4-BE49-F238E27FC236}">
                <a16:creationId xmlns:a16="http://schemas.microsoft.com/office/drawing/2014/main" id="{85F83982-A72F-4836-AE10-42C69DF0AFD1}"/>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bg1"/>
              </a:solidFill>
              <a:latin typeface="Arial Narrow" panose="020B0606020202030204" pitchFamily="34" charset="0"/>
            </a:endParaRPr>
          </a:p>
        </p:txBody>
      </p:sp>
      <p:sp>
        <p:nvSpPr>
          <p:cNvPr id="51207" name="Text Box 4">
            <a:extLst>
              <a:ext uri="{FF2B5EF4-FFF2-40B4-BE49-F238E27FC236}">
                <a16:creationId xmlns:a16="http://schemas.microsoft.com/office/drawing/2014/main" id="{427D919C-1294-405D-9173-CB9A2307591B}"/>
              </a:ext>
            </a:extLst>
          </p:cNvPr>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DejaVu LGC Sans" charset="0"/>
              </a:rPr>
              <a:t>Chickens are product owner, manager, clients, etc.</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DejaVu LGC Sans" charset="0"/>
              </a:rPr>
              <a:t>Pigs are scrum team members.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a:extLst>
              <a:ext uri="{FF2B5EF4-FFF2-40B4-BE49-F238E27FC236}">
                <a16:creationId xmlns:a16="http://schemas.microsoft.com/office/drawing/2014/main" id="{DF2C1307-8E31-46A6-81BC-5662C039E7F8}"/>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53251" name="Rectangle 7">
            <a:extLst>
              <a:ext uri="{FF2B5EF4-FFF2-40B4-BE49-F238E27FC236}">
                <a16:creationId xmlns:a16="http://schemas.microsoft.com/office/drawing/2014/main" id="{37982FC0-ED68-4C88-B5D6-085CE89796F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3FF5059-2951-4348-9216-2BE72FECBF8C}" type="slidenum">
              <a:rPr lang="en-GB" altLang="en-US"/>
              <a:pPr>
                <a:spcBef>
                  <a:spcPct val="0"/>
                </a:spcBef>
                <a:buSzPct val="45000"/>
                <a:buFont typeface="Wingdings" panose="05000000000000000000" pitchFamily="2" charset="2"/>
                <a:buNone/>
              </a:pPr>
              <a:t>73</a:t>
            </a:fld>
            <a:endParaRPr lang="en-GB" altLang="en-US"/>
          </a:p>
        </p:txBody>
      </p:sp>
      <p:sp>
        <p:nvSpPr>
          <p:cNvPr id="53252" name="Rectangle 1">
            <a:extLst>
              <a:ext uri="{FF2B5EF4-FFF2-40B4-BE49-F238E27FC236}">
                <a16:creationId xmlns:a16="http://schemas.microsoft.com/office/drawing/2014/main" id="{A2E07E03-095C-40EE-9C36-693F38B7C989}"/>
              </a:ext>
            </a:extLst>
          </p:cNvPr>
          <p:cNvSpPr>
            <a:spLocks noChangeArrowheads="1" noTextEdit="1"/>
          </p:cNvSpPr>
          <p:nvPr>
            <p:ph type="sldImg"/>
          </p:nvPr>
        </p:nvSpPr>
        <p:spPr>
          <a:xfrm>
            <a:off x="1143000" y="685800"/>
            <a:ext cx="4572000" cy="3429000"/>
          </a:xfrm>
          <a:solidFill>
            <a:srgbClr val="FFFFFF"/>
          </a:solidFill>
          <a:ln/>
        </p:spPr>
      </p:sp>
      <p:sp>
        <p:nvSpPr>
          <p:cNvPr id="53253" name="Rectangle 2">
            <a:extLst>
              <a:ext uri="{FF2B5EF4-FFF2-40B4-BE49-F238E27FC236}">
                <a16:creationId xmlns:a16="http://schemas.microsoft.com/office/drawing/2014/main" id="{88C30BBC-DE91-4569-9F35-26274149CB45}"/>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58EE6B8F-08C7-42C7-9505-D701345047AF}"/>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55299" name="Rectangle 7">
            <a:extLst>
              <a:ext uri="{FF2B5EF4-FFF2-40B4-BE49-F238E27FC236}">
                <a16:creationId xmlns:a16="http://schemas.microsoft.com/office/drawing/2014/main" id="{B5DAD40E-4517-4E55-9C5E-BAE8D6404C1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D446735-8DDB-4021-B253-994CA86F1E7A}" type="slidenum">
              <a:rPr lang="en-GB" altLang="en-US"/>
              <a:pPr>
                <a:spcBef>
                  <a:spcPct val="0"/>
                </a:spcBef>
                <a:buSzPct val="45000"/>
                <a:buFont typeface="Wingdings" panose="05000000000000000000" pitchFamily="2" charset="2"/>
                <a:buNone/>
              </a:pPr>
              <a:t>74</a:t>
            </a:fld>
            <a:endParaRPr lang="en-GB" altLang="en-US"/>
          </a:p>
        </p:txBody>
      </p:sp>
      <p:sp>
        <p:nvSpPr>
          <p:cNvPr id="55300" name="Rectangle 1">
            <a:extLst>
              <a:ext uri="{FF2B5EF4-FFF2-40B4-BE49-F238E27FC236}">
                <a16:creationId xmlns:a16="http://schemas.microsoft.com/office/drawing/2014/main" id="{7208D3A1-934A-4E7A-AECC-DB670029C242}"/>
              </a:ext>
            </a:extLst>
          </p:cNvPr>
          <p:cNvSpPr>
            <a:spLocks noChangeArrowheads="1" noTextEdit="1"/>
          </p:cNvSpPr>
          <p:nvPr>
            <p:ph type="sldImg"/>
          </p:nvPr>
        </p:nvSpPr>
        <p:spPr>
          <a:xfrm>
            <a:off x="1143000" y="685800"/>
            <a:ext cx="4572000" cy="3429000"/>
          </a:xfrm>
          <a:solidFill>
            <a:srgbClr val="FFFFFF"/>
          </a:solidFill>
          <a:ln/>
        </p:spPr>
      </p:sp>
      <p:sp>
        <p:nvSpPr>
          <p:cNvPr id="55301" name="Rectangle 2">
            <a:extLst>
              <a:ext uri="{FF2B5EF4-FFF2-40B4-BE49-F238E27FC236}">
                <a16:creationId xmlns:a16="http://schemas.microsoft.com/office/drawing/2014/main" id="{B0C60BE3-D588-4ECD-A08F-0D5F4175BB74}"/>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a:extLst>
              <a:ext uri="{FF2B5EF4-FFF2-40B4-BE49-F238E27FC236}">
                <a16:creationId xmlns:a16="http://schemas.microsoft.com/office/drawing/2014/main" id="{24831572-6B30-4DBE-8D81-4726F0A37106}"/>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57347" name="Rectangle 7">
            <a:extLst>
              <a:ext uri="{FF2B5EF4-FFF2-40B4-BE49-F238E27FC236}">
                <a16:creationId xmlns:a16="http://schemas.microsoft.com/office/drawing/2014/main" id="{3B4C2083-BA61-48DE-9494-228B532C77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2BAD1C0-968F-4989-8721-85C9538E64A3}" type="slidenum">
              <a:rPr lang="en-GB" altLang="en-US"/>
              <a:pPr>
                <a:spcBef>
                  <a:spcPct val="0"/>
                </a:spcBef>
                <a:buSzPct val="45000"/>
                <a:buFont typeface="Wingdings" panose="05000000000000000000" pitchFamily="2" charset="2"/>
                <a:buNone/>
              </a:pPr>
              <a:t>75</a:t>
            </a:fld>
            <a:endParaRPr lang="en-GB" altLang="en-US"/>
          </a:p>
        </p:txBody>
      </p:sp>
      <p:sp>
        <p:nvSpPr>
          <p:cNvPr id="57348" name="Text Box 1">
            <a:extLst>
              <a:ext uri="{FF2B5EF4-FFF2-40B4-BE49-F238E27FC236}">
                <a16:creationId xmlns:a16="http://schemas.microsoft.com/office/drawing/2014/main" id="{07680148-1E31-433F-BAE0-2BB3EC02C5A8}"/>
              </a:ext>
            </a:extLst>
          </p:cNvPr>
          <p:cNvSpPr txBox="1">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spcBef>
                <a:spcPct val="0"/>
              </a:spcBef>
              <a:buClr>
                <a:srgbClr val="EAEAEA"/>
              </a:buClr>
              <a:buFont typeface="Arial Narrow" panose="020B0606020202030204" pitchFamily="34" charset="0"/>
              <a:buNone/>
            </a:pPr>
            <a:r>
              <a:rPr lang="en-GB" altLang="en-US">
                <a:solidFill>
                  <a:srgbClr val="EAEAEA"/>
                </a:solidFill>
                <a:latin typeface="Arial Narrow" panose="020B0606020202030204" pitchFamily="34" charset="0"/>
              </a:rPr>
              <a:t>Naresh.E, Lecturer, Dept. of ISE, MSRIT, Bangalore-54.</a:t>
            </a:r>
          </a:p>
        </p:txBody>
      </p:sp>
      <p:sp>
        <p:nvSpPr>
          <p:cNvPr id="57349" name="Text Box 2">
            <a:extLst>
              <a:ext uri="{FF2B5EF4-FFF2-40B4-BE49-F238E27FC236}">
                <a16:creationId xmlns:a16="http://schemas.microsoft.com/office/drawing/2014/main" id="{F61ECC8D-B258-4018-8EFD-45D2EF63D3CF}"/>
              </a:ext>
            </a:extLst>
          </p:cNvPr>
          <p:cNvSpPr txBox="1">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
                <a:srgbClr val="EAEAEA"/>
              </a:buClr>
              <a:buFont typeface="Arial Narrow" panose="020B0606020202030204" pitchFamily="34" charset="0"/>
              <a:buNone/>
            </a:pPr>
            <a:fld id="{864C3B40-FCF0-43AA-BD52-B773CCA3EEE6}" type="slidenum">
              <a:rPr lang="en-GB" altLang="en-US">
                <a:solidFill>
                  <a:srgbClr val="EAEAEA"/>
                </a:solidFill>
                <a:latin typeface="Arial Narrow" panose="020B0606020202030204" pitchFamily="34" charset="0"/>
              </a:rPr>
              <a:pPr algn="r" eaLnBrk="1" hangingPunct="1">
                <a:spcBef>
                  <a:spcPct val="0"/>
                </a:spcBef>
                <a:buClr>
                  <a:srgbClr val="EAEAEA"/>
                </a:buClr>
                <a:buFont typeface="Arial Narrow" panose="020B0606020202030204" pitchFamily="34" charset="0"/>
                <a:buNone/>
              </a:pPr>
              <a:t>75</a:t>
            </a:fld>
            <a:endParaRPr lang="en-GB" altLang="en-US">
              <a:solidFill>
                <a:srgbClr val="EAEAEA"/>
              </a:solidFill>
              <a:latin typeface="Arial Narrow" panose="020B0606020202030204" pitchFamily="34" charset="0"/>
            </a:endParaRPr>
          </a:p>
        </p:txBody>
      </p:sp>
      <p:sp>
        <p:nvSpPr>
          <p:cNvPr id="57350" name="Text Box 3">
            <a:extLst>
              <a:ext uri="{FF2B5EF4-FFF2-40B4-BE49-F238E27FC236}">
                <a16:creationId xmlns:a16="http://schemas.microsoft.com/office/drawing/2014/main" id="{2E1C08E0-9EB4-48FE-AD4A-45DB25F0B61C}"/>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bg1"/>
              </a:solidFill>
              <a:latin typeface="Arial Narrow" panose="020B0606020202030204" pitchFamily="34" charset="0"/>
            </a:endParaRPr>
          </a:p>
        </p:txBody>
      </p:sp>
      <p:sp>
        <p:nvSpPr>
          <p:cNvPr id="57351" name="Text Box 4">
            <a:extLst>
              <a:ext uri="{FF2B5EF4-FFF2-40B4-BE49-F238E27FC236}">
                <a16:creationId xmlns:a16="http://schemas.microsoft.com/office/drawing/2014/main" id="{7A7AF137-2FCD-4D11-A0EA-6A9E0731B463}"/>
              </a:ext>
            </a:extLst>
          </p:cNvPr>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DejaVu LGC Sans" charset="0"/>
              </a:rPr>
              <a:t>Very High, High, and Medium: represents the priority of the requirements.</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DejaVu LGC Sans" charset="0"/>
              </a:rPr>
              <a:t>Item#: represents the priority numbers (1 represents very high priority).</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DejaVu LGC Sans" charset="0"/>
              </a:rPr>
              <a:t>Description: Requirements description.</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DejaVu LGC Sans" charset="0"/>
              </a:rPr>
              <a:t>Est: Time estimated (in hours).</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DejaVu LGC Sans" charset="0"/>
              </a:rPr>
              <a:t>By: represents the initials of members to be developed for that particular requirement (s).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a:extLst>
              <a:ext uri="{FF2B5EF4-FFF2-40B4-BE49-F238E27FC236}">
                <a16:creationId xmlns:a16="http://schemas.microsoft.com/office/drawing/2014/main" id="{86A6714C-B3EB-40D1-85D9-E904B5141BF8}"/>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59395" name="Rectangle 7">
            <a:extLst>
              <a:ext uri="{FF2B5EF4-FFF2-40B4-BE49-F238E27FC236}">
                <a16:creationId xmlns:a16="http://schemas.microsoft.com/office/drawing/2014/main" id="{A525AEDF-A23C-4537-9D55-0A0E976B14B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AACC3B9-2239-4BD6-B00B-47EA437624D0}" type="slidenum">
              <a:rPr lang="en-GB" altLang="en-US"/>
              <a:pPr>
                <a:spcBef>
                  <a:spcPct val="0"/>
                </a:spcBef>
                <a:buSzPct val="45000"/>
                <a:buFont typeface="Wingdings" panose="05000000000000000000" pitchFamily="2" charset="2"/>
                <a:buNone/>
              </a:pPr>
              <a:t>76</a:t>
            </a:fld>
            <a:endParaRPr lang="en-GB" altLang="en-US"/>
          </a:p>
        </p:txBody>
      </p:sp>
      <p:sp>
        <p:nvSpPr>
          <p:cNvPr id="59396" name="Rectangle 1">
            <a:extLst>
              <a:ext uri="{FF2B5EF4-FFF2-40B4-BE49-F238E27FC236}">
                <a16:creationId xmlns:a16="http://schemas.microsoft.com/office/drawing/2014/main" id="{B5B99442-B792-40CF-B332-E31BCA9FC42C}"/>
              </a:ext>
            </a:extLst>
          </p:cNvPr>
          <p:cNvSpPr>
            <a:spLocks noChangeArrowheads="1" noTextEdit="1"/>
          </p:cNvSpPr>
          <p:nvPr>
            <p:ph type="sldImg"/>
          </p:nvPr>
        </p:nvSpPr>
        <p:spPr>
          <a:xfrm>
            <a:off x="1143000" y="685800"/>
            <a:ext cx="4572000" cy="3429000"/>
          </a:xfrm>
          <a:solidFill>
            <a:srgbClr val="FFFFFF"/>
          </a:solidFill>
          <a:ln/>
        </p:spPr>
      </p:sp>
      <p:sp>
        <p:nvSpPr>
          <p:cNvPr id="59397" name="Rectangle 2">
            <a:extLst>
              <a:ext uri="{FF2B5EF4-FFF2-40B4-BE49-F238E27FC236}">
                <a16:creationId xmlns:a16="http://schemas.microsoft.com/office/drawing/2014/main" id="{09774E91-D795-4E86-9F8E-B44E8FA3BB26}"/>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a:extLst>
              <a:ext uri="{FF2B5EF4-FFF2-40B4-BE49-F238E27FC236}">
                <a16:creationId xmlns:a16="http://schemas.microsoft.com/office/drawing/2014/main" id="{BD175D55-16AF-431E-890F-BAE92E7C6F48}"/>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61443" name="Rectangle 7">
            <a:extLst>
              <a:ext uri="{FF2B5EF4-FFF2-40B4-BE49-F238E27FC236}">
                <a16:creationId xmlns:a16="http://schemas.microsoft.com/office/drawing/2014/main" id="{35DAB0F6-4C8A-46C1-AFC8-F3EC9AFD5E1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BD3BBC6-E7A0-4B18-960C-5AF113BC9CF5}" type="slidenum">
              <a:rPr lang="en-GB" altLang="en-US"/>
              <a:pPr>
                <a:spcBef>
                  <a:spcPct val="0"/>
                </a:spcBef>
                <a:buSzPct val="45000"/>
                <a:buFont typeface="Wingdings" panose="05000000000000000000" pitchFamily="2" charset="2"/>
                <a:buNone/>
              </a:pPr>
              <a:t>77</a:t>
            </a:fld>
            <a:endParaRPr lang="en-GB" altLang="en-US"/>
          </a:p>
        </p:txBody>
      </p:sp>
      <p:sp>
        <p:nvSpPr>
          <p:cNvPr id="61444" name="Rectangle 1">
            <a:extLst>
              <a:ext uri="{FF2B5EF4-FFF2-40B4-BE49-F238E27FC236}">
                <a16:creationId xmlns:a16="http://schemas.microsoft.com/office/drawing/2014/main" id="{4E64E5CF-78A8-4370-B890-8FBE6E298344}"/>
              </a:ext>
            </a:extLst>
          </p:cNvPr>
          <p:cNvSpPr>
            <a:spLocks noChangeArrowheads="1" noTextEdit="1"/>
          </p:cNvSpPr>
          <p:nvPr>
            <p:ph type="sldImg"/>
          </p:nvPr>
        </p:nvSpPr>
        <p:spPr>
          <a:xfrm>
            <a:off x="1143000" y="685800"/>
            <a:ext cx="4572000" cy="3429000"/>
          </a:xfrm>
          <a:solidFill>
            <a:srgbClr val="FFFFFF"/>
          </a:solidFill>
          <a:ln/>
        </p:spPr>
      </p:sp>
      <p:sp>
        <p:nvSpPr>
          <p:cNvPr id="61445" name="Rectangle 2">
            <a:extLst>
              <a:ext uri="{FF2B5EF4-FFF2-40B4-BE49-F238E27FC236}">
                <a16:creationId xmlns:a16="http://schemas.microsoft.com/office/drawing/2014/main" id="{8DF00FF1-8D9B-4747-B469-A28C7DAA6715}"/>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a:extLst>
              <a:ext uri="{FF2B5EF4-FFF2-40B4-BE49-F238E27FC236}">
                <a16:creationId xmlns:a16="http://schemas.microsoft.com/office/drawing/2014/main" id="{C337AE34-8BC4-445C-917F-CBC898449029}"/>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63491" name="Rectangle 7">
            <a:extLst>
              <a:ext uri="{FF2B5EF4-FFF2-40B4-BE49-F238E27FC236}">
                <a16:creationId xmlns:a16="http://schemas.microsoft.com/office/drawing/2014/main" id="{F3C0C891-76A5-416F-8D48-F4C951E3FC7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A77AADD-37B1-43C4-8335-AAD8088C7833}" type="slidenum">
              <a:rPr lang="en-GB" altLang="en-US"/>
              <a:pPr>
                <a:spcBef>
                  <a:spcPct val="0"/>
                </a:spcBef>
                <a:buSzPct val="45000"/>
                <a:buFont typeface="Wingdings" panose="05000000000000000000" pitchFamily="2" charset="2"/>
                <a:buNone/>
              </a:pPr>
              <a:t>78</a:t>
            </a:fld>
            <a:endParaRPr lang="en-GB" altLang="en-US"/>
          </a:p>
        </p:txBody>
      </p:sp>
      <p:sp>
        <p:nvSpPr>
          <p:cNvPr id="63492" name="Rectangle 1">
            <a:extLst>
              <a:ext uri="{FF2B5EF4-FFF2-40B4-BE49-F238E27FC236}">
                <a16:creationId xmlns:a16="http://schemas.microsoft.com/office/drawing/2014/main" id="{FF414DDC-18BD-42F1-B853-CB52E1358C6E}"/>
              </a:ext>
            </a:extLst>
          </p:cNvPr>
          <p:cNvSpPr>
            <a:spLocks noChangeArrowheads="1" noTextEdit="1"/>
          </p:cNvSpPr>
          <p:nvPr>
            <p:ph type="sldImg"/>
          </p:nvPr>
        </p:nvSpPr>
        <p:spPr>
          <a:xfrm>
            <a:off x="1143000" y="685800"/>
            <a:ext cx="4572000" cy="3429000"/>
          </a:xfrm>
          <a:solidFill>
            <a:srgbClr val="FFFFFF"/>
          </a:solidFill>
          <a:ln/>
        </p:spPr>
      </p:sp>
      <p:sp>
        <p:nvSpPr>
          <p:cNvPr id="63493" name="Rectangle 2">
            <a:extLst>
              <a:ext uri="{FF2B5EF4-FFF2-40B4-BE49-F238E27FC236}">
                <a16:creationId xmlns:a16="http://schemas.microsoft.com/office/drawing/2014/main" id="{9F4577FA-60B6-487C-9B55-FCDC2D61CF52}"/>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a:extLst>
              <a:ext uri="{FF2B5EF4-FFF2-40B4-BE49-F238E27FC236}">
                <a16:creationId xmlns:a16="http://schemas.microsoft.com/office/drawing/2014/main" id="{43AF25DF-898C-4A36-ACD3-325010E6B195}"/>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65539" name="Rectangle 7">
            <a:extLst>
              <a:ext uri="{FF2B5EF4-FFF2-40B4-BE49-F238E27FC236}">
                <a16:creationId xmlns:a16="http://schemas.microsoft.com/office/drawing/2014/main" id="{6F4C6D67-F21D-4501-AF18-7EFC73E878B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7EC4E63-388B-4CF4-9C5F-561EE4325E90}" type="slidenum">
              <a:rPr lang="en-GB" altLang="en-US"/>
              <a:pPr>
                <a:spcBef>
                  <a:spcPct val="0"/>
                </a:spcBef>
                <a:buSzPct val="45000"/>
                <a:buFont typeface="Wingdings" panose="05000000000000000000" pitchFamily="2" charset="2"/>
                <a:buNone/>
              </a:pPr>
              <a:t>79</a:t>
            </a:fld>
            <a:endParaRPr lang="en-GB" altLang="en-US"/>
          </a:p>
        </p:txBody>
      </p:sp>
      <p:sp>
        <p:nvSpPr>
          <p:cNvPr id="65540" name="Rectangle 1">
            <a:extLst>
              <a:ext uri="{FF2B5EF4-FFF2-40B4-BE49-F238E27FC236}">
                <a16:creationId xmlns:a16="http://schemas.microsoft.com/office/drawing/2014/main" id="{8C8F8FB6-21CD-475C-8957-41ECAB080B68}"/>
              </a:ext>
            </a:extLst>
          </p:cNvPr>
          <p:cNvSpPr>
            <a:spLocks noChangeArrowheads="1" noTextEdit="1"/>
          </p:cNvSpPr>
          <p:nvPr>
            <p:ph type="sldImg"/>
          </p:nvPr>
        </p:nvSpPr>
        <p:spPr>
          <a:xfrm>
            <a:off x="1143000" y="685800"/>
            <a:ext cx="4572000" cy="3429000"/>
          </a:xfrm>
          <a:solidFill>
            <a:srgbClr val="FFFFFF"/>
          </a:solidFill>
          <a:ln/>
        </p:spPr>
      </p:sp>
      <p:sp>
        <p:nvSpPr>
          <p:cNvPr id="65541" name="Rectangle 2">
            <a:extLst>
              <a:ext uri="{FF2B5EF4-FFF2-40B4-BE49-F238E27FC236}">
                <a16:creationId xmlns:a16="http://schemas.microsoft.com/office/drawing/2014/main" id="{F06CC5E0-D98B-4A04-9AC9-5232F47ED47B}"/>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a:extLst>
              <a:ext uri="{FF2B5EF4-FFF2-40B4-BE49-F238E27FC236}">
                <a16:creationId xmlns:a16="http://schemas.microsoft.com/office/drawing/2014/main" id="{479740CD-3180-4D58-B533-2BF4764BEB71}"/>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67587" name="Rectangle 7">
            <a:extLst>
              <a:ext uri="{FF2B5EF4-FFF2-40B4-BE49-F238E27FC236}">
                <a16:creationId xmlns:a16="http://schemas.microsoft.com/office/drawing/2014/main" id="{DFF2363D-EC25-4ADD-895D-D4E58FBFFA8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F03B8AA-4931-4828-9882-7DCF30AE7FD3}" type="slidenum">
              <a:rPr lang="en-GB" altLang="en-US"/>
              <a:pPr>
                <a:spcBef>
                  <a:spcPct val="0"/>
                </a:spcBef>
                <a:buSzPct val="45000"/>
                <a:buFont typeface="Wingdings" panose="05000000000000000000" pitchFamily="2" charset="2"/>
                <a:buNone/>
              </a:pPr>
              <a:t>80</a:t>
            </a:fld>
            <a:endParaRPr lang="en-GB" altLang="en-US"/>
          </a:p>
        </p:txBody>
      </p:sp>
      <p:sp>
        <p:nvSpPr>
          <p:cNvPr id="67588" name="Text Box 1">
            <a:extLst>
              <a:ext uri="{FF2B5EF4-FFF2-40B4-BE49-F238E27FC236}">
                <a16:creationId xmlns:a16="http://schemas.microsoft.com/office/drawing/2014/main" id="{6ECFFC68-3F86-416A-BCF1-CC95C1578FD0}"/>
              </a:ext>
            </a:extLst>
          </p:cNvPr>
          <p:cNvSpPr txBox="1">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spcBef>
                <a:spcPct val="0"/>
              </a:spcBef>
              <a:buClr>
                <a:srgbClr val="EAEAEA"/>
              </a:buClr>
              <a:buFont typeface="Arial Narrow" panose="020B0606020202030204" pitchFamily="34" charset="0"/>
              <a:buNone/>
            </a:pPr>
            <a:r>
              <a:rPr lang="en-GB" altLang="en-US">
                <a:solidFill>
                  <a:srgbClr val="EAEAEA"/>
                </a:solidFill>
                <a:latin typeface="Arial Narrow" panose="020B0606020202030204" pitchFamily="34" charset="0"/>
              </a:rPr>
              <a:t>Naresh.E, Lecturer, Dept. of ISE, MSRIT, Bangalore-54.</a:t>
            </a:r>
          </a:p>
        </p:txBody>
      </p:sp>
      <p:sp>
        <p:nvSpPr>
          <p:cNvPr id="67589" name="Text Box 2">
            <a:extLst>
              <a:ext uri="{FF2B5EF4-FFF2-40B4-BE49-F238E27FC236}">
                <a16:creationId xmlns:a16="http://schemas.microsoft.com/office/drawing/2014/main" id="{0AB039F7-A316-4B72-B53F-7FE0A705E2FD}"/>
              </a:ext>
            </a:extLst>
          </p:cNvPr>
          <p:cNvSpPr txBox="1">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
                <a:srgbClr val="EAEAEA"/>
              </a:buClr>
              <a:buFont typeface="Arial Narrow" panose="020B0606020202030204" pitchFamily="34" charset="0"/>
              <a:buNone/>
            </a:pPr>
            <a:fld id="{9D44A08F-13B1-4356-8CB2-3D86995FA0AA}" type="slidenum">
              <a:rPr lang="en-GB" altLang="en-US">
                <a:solidFill>
                  <a:srgbClr val="EAEAEA"/>
                </a:solidFill>
                <a:latin typeface="Arial Narrow" panose="020B0606020202030204" pitchFamily="34" charset="0"/>
              </a:rPr>
              <a:pPr algn="r" eaLnBrk="1" hangingPunct="1">
                <a:spcBef>
                  <a:spcPct val="0"/>
                </a:spcBef>
                <a:buClr>
                  <a:srgbClr val="EAEAEA"/>
                </a:buClr>
                <a:buFont typeface="Arial Narrow" panose="020B0606020202030204" pitchFamily="34" charset="0"/>
                <a:buNone/>
              </a:pPr>
              <a:t>80</a:t>
            </a:fld>
            <a:endParaRPr lang="en-GB" altLang="en-US">
              <a:solidFill>
                <a:srgbClr val="EAEAEA"/>
              </a:solidFill>
              <a:latin typeface="Arial Narrow" panose="020B0606020202030204" pitchFamily="34" charset="0"/>
            </a:endParaRPr>
          </a:p>
        </p:txBody>
      </p:sp>
      <p:sp>
        <p:nvSpPr>
          <p:cNvPr id="67590" name="Text Box 3">
            <a:extLst>
              <a:ext uri="{FF2B5EF4-FFF2-40B4-BE49-F238E27FC236}">
                <a16:creationId xmlns:a16="http://schemas.microsoft.com/office/drawing/2014/main" id="{0588088D-2745-4B64-8B23-C31A80F22507}"/>
              </a:ext>
            </a:extLst>
          </p:cNvPr>
          <p:cNvSpPr txBox="1">
            <a:spLocks noChangeArrowheads="1"/>
          </p:cNvSpPr>
          <p:nvPr/>
        </p:nvSpPr>
        <p:spPr bwMode="auto">
          <a:xfrm>
            <a:off x="1141413"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bg1"/>
              </a:solidFill>
              <a:latin typeface="Arial Narrow" panose="020B0606020202030204" pitchFamily="34" charset="0"/>
            </a:endParaRPr>
          </a:p>
        </p:txBody>
      </p:sp>
      <p:sp>
        <p:nvSpPr>
          <p:cNvPr id="67591" name="Rectangle 4">
            <a:extLst>
              <a:ext uri="{FF2B5EF4-FFF2-40B4-BE49-F238E27FC236}">
                <a16:creationId xmlns:a16="http://schemas.microsoft.com/office/drawing/2014/main" id="{576BE309-6F14-44BD-BCE0-988F2A0EBA6A}"/>
              </a:ext>
            </a:extLst>
          </p:cNvPr>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6CD1BEC0-420C-4845-8095-4E90D6E2A1B8}"/>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69635" name="Rectangle 7">
            <a:extLst>
              <a:ext uri="{FF2B5EF4-FFF2-40B4-BE49-F238E27FC236}">
                <a16:creationId xmlns:a16="http://schemas.microsoft.com/office/drawing/2014/main" id="{EEFDB849-03CB-40FA-A1A0-E0B262FBBCB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87E8517-ABE1-470C-9FAA-5C5715CE9987}" type="slidenum">
              <a:rPr lang="en-GB" altLang="en-US"/>
              <a:pPr>
                <a:spcBef>
                  <a:spcPct val="0"/>
                </a:spcBef>
                <a:buSzPct val="45000"/>
                <a:buFont typeface="Wingdings" panose="05000000000000000000" pitchFamily="2" charset="2"/>
                <a:buNone/>
              </a:pPr>
              <a:t>81</a:t>
            </a:fld>
            <a:endParaRPr lang="en-GB" altLang="en-US"/>
          </a:p>
        </p:txBody>
      </p:sp>
      <p:sp>
        <p:nvSpPr>
          <p:cNvPr id="69636" name="Rectangle 1">
            <a:extLst>
              <a:ext uri="{FF2B5EF4-FFF2-40B4-BE49-F238E27FC236}">
                <a16:creationId xmlns:a16="http://schemas.microsoft.com/office/drawing/2014/main" id="{CF03DDFE-13E1-4765-92D0-D8CEFAA4117B}"/>
              </a:ext>
            </a:extLst>
          </p:cNvPr>
          <p:cNvSpPr>
            <a:spLocks noChangeArrowheads="1" noTextEdit="1"/>
          </p:cNvSpPr>
          <p:nvPr>
            <p:ph type="sldImg"/>
          </p:nvPr>
        </p:nvSpPr>
        <p:spPr>
          <a:xfrm>
            <a:off x="1143000" y="685800"/>
            <a:ext cx="4572000" cy="3429000"/>
          </a:xfrm>
          <a:solidFill>
            <a:srgbClr val="FFFFFF"/>
          </a:solidFill>
          <a:ln/>
        </p:spPr>
      </p:sp>
      <p:sp>
        <p:nvSpPr>
          <p:cNvPr id="69637" name="Rectangle 2">
            <a:extLst>
              <a:ext uri="{FF2B5EF4-FFF2-40B4-BE49-F238E27FC236}">
                <a16:creationId xmlns:a16="http://schemas.microsoft.com/office/drawing/2014/main" id="{6CECE3E4-2AE3-46F2-AC57-9E3DF4CE40E8}"/>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a:extLst>
              <a:ext uri="{FF2B5EF4-FFF2-40B4-BE49-F238E27FC236}">
                <a16:creationId xmlns:a16="http://schemas.microsoft.com/office/drawing/2014/main" id="{6C60029F-166B-47F1-8813-F5104A75F7A1}"/>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71683" name="Rectangle 7">
            <a:extLst>
              <a:ext uri="{FF2B5EF4-FFF2-40B4-BE49-F238E27FC236}">
                <a16:creationId xmlns:a16="http://schemas.microsoft.com/office/drawing/2014/main" id="{6B306700-2DEA-4ABC-87D7-9FADC2F56DD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769FA1D-8155-4476-A4D4-4224AAB9DE4B}" type="slidenum">
              <a:rPr lang="en-GB" altLang="en-US"/>
              <a:pPr>
                <a:spcBef>
                  <a:spcPct val="0"/>
                </a:spcBef>
                <a:buSzPct val="45000"/>
                <a:buFont typeface="Wingdings" panose="05000000000000000000" pitchFamily="2" charset="2"/>
                <a:buNone/>
              </a:pPr>
              <a:t>82</a:t>
            </a:fld>
            <a:endParaRPr lang="en-GB" altLang="en-US"/>
          </a:p>
        </p:txBody>
      </p:sp>
      <p:sp>
        <p:nvSpPr>
          <p:cNvPr id="71684" name="Rectangle 1">
            <a:extLst>
              <a:ext uri="{FF2B5EF4-FFF2-40B4-BE49-F238E27FC236}">
                <a16:creationId xmlns:a16="http://schemas.microsoft.com/office/drawing/2014/main" id="{29C49CC3-2932-4116-975E-447205819A08}"/>
              </a:ext>
            </a:extLst>
          </p:cNvPr>
          <p:cNvSpPr>
            <a:spLocks noChangeArrowheads="1" noTextEdit="1"/>
          </p:cNvSpPr>
          <p:nvPr>
            <p:ph type="sldImg"/>
          </p:nvPr>
        </p:nvSpPr>
        <p:spPr>
          <a:xfrm>
            <a:off x="1143000" y="685800"/>
            <a:ext cx="4572000" cy="3429000"/>
          </a:xfrm>
          <a:solidFill>
            <a:srgbClr val="FFFFFF"/>
          </a:solidFill>
          <a:ln/>
        </p:spPr>
      </p:sp>
      <p:sp>
        <p:nvSpPr>
          <p:cNvPr id="71685" name="Rectangle 2">
            <a:extLst>
              <a:ext uri="{FF2B5EF4-FFF2-40B4-BE49-F238E27FC236}">
                <a16:creationId xmlns:a16="http://schemas.microsoft.com/office/drawing/2014/main" id="{6E782A4A-2BFF-4460-BFE1-66AD4FE2DD3F}"/>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F2A5D00B-2C96-4FBB-A5DA-E6CC453D96C7}"/>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8195" name="Rectangle 7">
            <a:extLst>
              <a:ext uri="{FF2B5EF4-FFF2-40B4-BE49-F238E27FC236}">
                <a16:creationId xmlns:a16="http://schemas.microsoft.com/office/drawing/2014/main" id="{B0F313BA-FDAD-468B-AAEE-BF29618EC45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939A252-E6BE-43FC-B388-E94A18B9361C}" type="slidenum">
              <a:rPr lang="en-GB" altLang="en-US"/>
              <a:pPr>
                <a:spcBef>
                  <a:spcPct val="0"/>
                </a:spcBef>
                <a:buSzPct val="45000"/>
                <a:buFont typeface="Wingdings" panose="05000000000000000000" pitchFamily="2" charset="2"/>
                <a:buNone/>
              </a:pPr>
              <a:t>51</a:t>
            </a:fld>
            <a:endParaRPr lang="en-GB" altLang="en-US"/>
          </a:p>
        </p:txBody>
      </p:sp>
      <p:sp>
        <p:nvSpPr>
          <p:cNvPr id="8196" name="Text Box 1">
            <a:extLst>
              <a:ext uri="{FF2B5EF4-FFF2-40B4-BE49-F238E27FC236}">
                <a16:creationId xmlns:a16="http://schemas.microsoft.com/office/drawing/2014/main" id="{9B5555AA-F165-4FCE-AC2F-30946C485344}"/>
              </a:ext>
            </a:extLst>
          </p:cNvPr>
          <p:cNvSpPr txBox="1">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spcBef>
                <a:spcPct val="0"/>
              </a:spcBef>
              <a:buClr>
                <a:srgbClr val="EAEAEA"/>
              </a:buClr>
              <a:buFont typeface="Arial Narrow" panose="020B0606020202030204" pitchFamily="34" charset="0"/>
              <a:buNone/>
            </a:pPr>
            <a:r>
              <a:rPr lang="en-GB" altLang="en-US">
                <a:solidFill>
                  <a:srgbClr val="EAEAEA"/>
                </a:solidFill>
                <a:latin typeface="Arial Narrow" panose="020B0606020202030204" pitchFamily="34" charset="0"/>
              </a:rPr>
              <a:t>Naresh.E, Lecturer, Dept. of ISE, MSRIT, Bangalore-54.</a:t>
            </a:r>
          </a:p>
        </p:txBody>
      </p:sp>
      <p:sp>
        <p:nvSpPr>
          <p:cNvPr id="8197" name="Text Box 2">
            <a:extLst>
              <a:ext uri="{FF2B5EF4-FFF2-40B4-BE49-F238E27FC236}">
                <a16:creationId xmlns:a16="http://schemas.microsoft.com/office/drawing/2014/main" id="{4942395A-B4B5-4408-A983-587CBA07F274}"/>
              </a:ext>
            </a:extLst>
          </p:cNvPr>
          <p:cNvSpPr txBox="1">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
                <a:srgbClr val="EAEAEA"/>
              </a:buClr>
              <a:buFont typeface="Arial Narrow" panose="020B0606020202030204" pitchFamily="34" charset="0"/>
              <a:buNone/>
            </a:pPr>
            <a:fld id="{A9216665-A25F-4432-865E-789127D241D2}" type="slidenum">
              <a:rPr lang="en-GB" altLang="en-US">
                <a:solidFill>
                  <a:srgbClr val="EAEAEA"/>
                </a:solidFill>
                <a:latin typeface="Arial Narrow" panose="020B0606020202030204" pitchFamily="34" charset="0"/>
              </a:rPr>
              <a:pPr algn="r" eaLnBrk="1" hangingPunct="1">
                <a:spcBef>
                  <a:spcPct val="0"/>
                </a:spcBef>
                <a:buClr>
                  <a:srgbClr val="EAEAEA"/>
                </a:buClr>
                <a:buFont typeface="Arial Narrow" panose="020B0606020202030204" pitchFamily="34" charset="0"/>
                <a:buNone/>
              </a:pPr>
              <a:t>51</a:t>
            </a:fld>
            <a:endParaRPr lang="en-GB" altLang="en-US">
              <a:solidFill>
                <a:srgbClr val="EAEAEA"/>
              </a:solidFill>
              <a:latin typeface="Arial Narrow" panose="020B0606020202030204" pitchFamily="34" charset="0"/>
            </a:endParaRPr>
          </a:p>
        </p:txBody>
      </p:sp>
      <p:sp>
        <p:nvSpPr>
          <p:cNvPr id="8198" name="Text Box 3">
            <a:extLst>
              <a:ext uri="{FF2B5EF4-FFF2-40B4-BE49-F238E27FC236}">
                <a16:creationId xmlns:a16="http://schemas.microsoft.com/office/drawing/2014/main" id="{44A332B5-729E-4CE3-B478-26C9A6C3F0FC}"/>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bg1"/>
              </a:solidFill>
              <a:latin typeface="Arial Narrow" panose="020B0606020202030204" pitchFamily="34" charset="0"/>
            </a:endParaRPr>
          </a:p>
        </p:txBody>
      </p:sp>
      <p:sp>
        <p:nvSpPr>
          <p:cNvPr id="8199" name="Rectangle 4">
            <a:extLst>
              <a:ext uri="{FF2B5EF4-FFF2-40B4-BE49-F238E27FC236}">
                <a16:creationId xmlns:a16="http://schemas.microsoft.com/office/drawing/2014/main" id="{0A8325B3-A5E3-4BCC-A3AB-CED6BE2C90B7}"/>
              </a:ext>
            </a:extLst>
          </p:cNvPr>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05AC420A-91AA-4BF0-B060-68DF498CDE8C}"/>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10243" name="Rectangle 7">
            <a:extLst>
              <a:ext uri="{FF2B5EF4-FFF2-40B4-BE49-F238E27FC236}">
                <a16:creationId xmlns:a16="http://schemas.microsoft.com/office/drawing/2014/main" id="{76522F9A-9B0E-4843-B84B-10F76E1A4E3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0508067-3391-4687-ABBA-787DD6FB62DD}" type="slidenum">
              <a:rPr lang="en-GB" altLang="en-US"/>
              <a:pPr>
                <a:spcBef>
                  <a:spcPct val="0"/>
                </a:spcBef>
                <a:buSzPct val="45000"/>
                <a:buFont typeface="Wingdings" panose="05000000000000000000" pitchFamily="2" charset="2"/>
                <a:buNone/>
              </a:pPr>
              <a:t>52</a:t>
            </a:fld>
            <a:endParaRPr lang="en-GB" altLang="en-US"/>
          </a:p>
        </p:txBody>
      </p:sp>
      <p:sp>
        <p:nvSpPr>
          <p:cNvPr id="10244" name="Rectangle 1">
            <a:extLst>
              <a:ext uri="{FF2B5EF4-FFF2-40B4-BE49-F238E27FC236}">
                <a16:creationId xmlns:a16="http://schemas.microsoft.com/office/drawing/2014/main" id="{03C980B8-0C1E-4A53-A6C4-6F9CDF2599EA}"/>
              </a:ext>
            </a:extLst>
          </p:cNvPr>
          <p:cNvSpPr>
            <a:spLocks noChangeArrowheads="1" noTextEdit="1"/>
          </p:cNvSpPr>
          <p:nvPr>
            <p:ph type="sldImg"/>
          </p:nvPr>
        </p:nvSpPr>
        <p:spPr>
          <a:xfrm>
            <a:off x="1143000" y="685800"/>
            <a:ext cx="4572000" cy="3429000"/>
          </a:xfrm>
          <a:solidFill>
            <a:srgbClr val="FFFFFF"/>
          </a:solidFill>
          <a:ln/>
        </p:spPr>
      </p:sp>
      <p:sp>
        <p:nvSpPr>
          <p:cNvPr id="10245" name="Rectangle 2">
            <a:extLst>
              <a:ext uri="{FF2B5EF4-FFF2-40B4-BE49-F238E27FC236}">
                <a16:creationId xmlns:a16="http://schemas.microsoft.com/office/drawing/2014/main" id="{04AE53AA-6308-4AF5-A758-F8B878403905}"/>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67965605-7408-4F98-845B-35ECC674A860}"/>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12291" name="Rectangle 7">
            <a:extLst>
              <a:ext uri="{FF2B5EF4-FFF2-40B4-BE49-F238E27FC236}">
                <a16:creationId xmlns:a16="http://schemas.microsoft.com/office/drawing/2014/main" id="{2AE1DD05-F876-477C-9043-20813976720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3784B5A-803D-49C7-8DA5-78264FCFCC1D}" type="slidenum">
              <a:rPr lang="en-GB" altLang="en-US"/>
              <a:pPr>
                <a:spcBef>
                  <a:spcPct val="0"/>
                </a:spcBef>
                <a:buSzPct val="45000"/>
                <a:buFont typeface="Wingdings" panose="05000000000000000000" pitchFamily="2" charset="2"/>
                <a:buNone/>
              </a:pPr>
              <a:t>53</a:t>
            </a:fld>
            <a:endParaRPr lang="en-GB" altLang="en-US"/>
          </a:p>
        </p:txBody>
      </p:sp>
      <p:sp>
        <p:nvSpPr>
          <p:cNvPr id="12292" name="Rectangle 1">
            <a:extLst>
              <a:ext uri="{FF2B5EF4-FFF2-40B4-BE49-F238E27FC236}">
                <a16:creationId xmlns:a16="http://schemas.microsoft.com/office/drawing/2014/main" id="{0B8CD981-72A7-45A8-BE3D-5820CEB9C69A}"/>
              </a:ext>
            </a:extLst>
          </p:cNvPr>
          <p:cNvSpPr>
            <a:spLocks noChangeArrowheads="1" noTextEdit="1"/>
          </p:cNvSpPr>
          <p:nvPr>
            <p:ph type="sldImg"/>
          </p:nvPr>
        </p:nvSpPr>
        <p:spPr>
          <a:xfrm>
            <a:off x="1143000" y="685800"/>
            <a:ext cx="4572000" cy="3429000"/>
          </a:xfrm>
          <a:solidFill>
            <a:srgbClr val="FFFFFF"/>
          </a:solidFill>
          <a:ln/>
        </p:spPr>
      </p:sp>
      <p:sp>
        <p:nvSpPr>
          <p:cNvPr id="12293" name="Rectangle 2">
            <a:extLst>
              <a:ext uri="{FF2B5EF4-FFF2-40B4-BE49-F238E27FC236}">
                <a16:creationId xmlns:a16="http://schemas.microsoft.com/office/drawing/2014/main" id="{DFC76B26-D1AF-4E08-B42B-3E49A0B40405}"/>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173331C2-E7E2-4CEA-882A-6ADAE972F6F3}"/>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r>
              <a:rPr lang="en-GB" altLang="en-US"/>
              <a:t>Naresh.E, Lecturer, Dept. of ISE, MSRIT, Bangalore-54.</a:t>
            </a:r>
          </a:p>
        </p:txBody>
      </p:sp>
      <p:sp>
        <p:nvSpPr>
          <p:cNvPr id="14339" name="Rectangle 7">
            <a:extLst>
              <a:ext uri="{FF2B5EF4-FFF2-40B4-BE49-F238E27FC236}">
                <a16:creationId xmlns:a16="http://schemas.microsoft.com/office/drawing/2014/main" id="{C5B8550A-B4C9-4FC9-82B3-51E5667F936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675EE0F-B8B0-431C-B015-F6A8B5C9872F}" type="slidenum">
              <a:rPr lang="en-GB" altLang="en-US"/>
              <a:pPr>
                <a:spcBef>
                  <a:spcPct val="0"/>
                </a:spcBef>
                <a:buSzPct val="45000"/>
                <a:buFont typeface="Wingdings" panose="05000000000000000000" pitchFamily="2" charset="2"/>
                <a:buNone/>
              </a:pPr>
              <a:t>54</a:t>
            </a:fld>
            <a:endParaRPr lang="en-GB" altLang="en-US"/>
          </a:p>
        </p:txBody>
      </p:sp>
      <p:sp>
        <p:nvSpPr>
          <p:cNvPr id="14340" name="Rectangle 1">
            <a:extLst>
              <a:ext uri="{FF2B5EF4-FFF2-40B4-BE49-F238E27FC236}">
                <a16:creationId xmlns:a16="http://schemas.microsoft.com/office/drawing/2014/main" id="{7A37D4CB-ABD5-419B-868C-9FBC045F8CC4}"/>
              </a:ext>
            </a:extLst>
          </p:cNvPr>
          <p:cNvSpPr>
            <a:spLocks noChangeArrowheads="1" noTextEdit="1"/>
          </p:cNvSpPr>
          <p:nvPr>
            <p:ph type="sldImg"/>
          </p:nvPr>
        </p:nvSpPr>
        <p:spPr>
          <a:xfrm>
            <a:off x="1143000" y="685800"/>
            <a:ext cx="4572000" cy="3429000"/>
          </a:xfrm>
          <a:solidFill>
            <a:srgbClr val="FFFFFF"/>
          </a:solidFill>
          <a:ln/>
        </p:spPr>
      </p:sp>
      <p:sp>
        <p:nvSpPr>
          <p:cNvPr id="14341" name="Rectangle 2">
            <a:extLst>
              <a:ext uri="{FF2B5EF4-FFF2-40B4-BE49-F238E27FC236}">
                <a16:creationId xmlns:a16="http://schemas.microsoft.com/office/drawing/2014/main" id="{3AF9DE40-EFF6-4BA8-93ED-D93390FD4A72}"/>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r>
              <a:rPr lang="en-US"/>
              <a:t>Naresh.E, M S R I T, B'lore.</a:t>
            </a:r>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FFFB0478-B795-403A-9547-1D07103E9487}" type="slidenum">
              <a:rPr lang="en-US"/>
              <a:pPr/>
              <a:t>‹#›</a:t>
            </a:fld>
            <a:endParaRPr lang="en-US"/>
          </a:p>
        </p:txBody>
      </p:sp>
    </p:spTree>
    <p:extLst>
      <p:ext uri="{BB962C8B-B14F-4D97-AF65-F5344CB8AC3E}">
        <p14:creationId xmlns:p14="http://schemas.microsoft.com/office/powerpoint/2010/main" val="325022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1066799"/>
          </a:xfrm>
        </p:spPr>
        <p:txBody>
          <a:bodyPr/>
          <a:lstStyle/>
          <a:p>
            <a:r>
              <a:rPr lang="en-IN" b="1" dirty="0">
                <a:latin typeface="Times New Roman" panose="02020603050405020304" pitchFamily="18" charset="0"/>
                <a:cs typeface="Times New Roman" panose="02020603050405020304" pitchFamily="18" charset="0"/>
              </a:rPr>
              <a:t>Software Engineering</a:t>
            </a:r>
          </a:p>
        </p:txBody>
      </p:sp>
      <p:sp>
        <p:nvSpPr>
          <p:cNvPr id="3" name="Subtitle 2"/>
          <p:cNvSpPr>
            <a:spLocks noGrp="1"/>
          </p:cNvSpPr>
          <p:nvPr>
            <p:ph type="subTitle" idx="1"/>
          </p:nvPr>
        </p:nvSpPr>
        <p:spPr>
          <a:xfrm>
            <a:off x="381000" y="3276600"/>
            <a:ext cx="8382000" cy="2438400"/>
          </a:xfrm>
        </p:spPr>
        <p:txBody>
          <a:bodyPr>
            <a:normAutofit/>
          </a:bodyPr>
          <a:lstStyle/>
          <a:p>
            <a:r>
              <a:rPr lang="en-IN" sz="4200" dirty="0">
                <a:solidFill>
                  <a:schemeClr val="tx1"/>
                </a:solidFill>
                <a:latin typeface="Times New Roman" panose="02020603050405020304" pitchFamily="18" charset="0"/>
                <a:cs typeface="Times New Roman" panose="02020603050405020304" pitchFamily="18" charset="0"/>
              </a:rPr>
              <a:t>		Credits: 3:0:0:0</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Faculty</a:t>
            </a:r>
            <a:r>
              <a:rPr lang="en-IN" dirty="0">
                <a:solidFill>
                  <a:schemeClr val="tx1"/>
                </a:solidFill>
                <a:latin typeface="Times New Roman" panose="02020603050405020304" pitchFamily="18" charset="0"/>
                <a:cs typeface="Times New Roman" panose="02020603050405020304" pitchFamily="18" charset="0"/>
              </a:rPr>
              <a:t>:       Dr. Naresh E</a:t>
            </a:r>
          </a:p>
        </p:txBody>
      </p:sp>
    </p:spTree>
    <p:extLst>
      <p:ext uri="{BB962C8B-B14F-4D97-AF65-F5344CB8AC3E}">
        <p14:creationId xmlns:p14="http://schemas.microsoft.com/office/powerpoint/2010/main" val="398418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type="title"/>
          </p:nvPr>
        </p:nvSpPr>
        <p:spPr/>
        <p:txBody>
          <a:bodyPr/>
          <a:lstStyle/>
          <a:p>
            <a:r>
              <a:rPr lang="en-GB" b="1" dirty="0"/>
              <a:t>Software process</a:t>
            </a:r>
          </a:p>
        </p:txBody>
      </p:sp>
      <p:sp>
        <p:nvSpPr>
          <p:cNvPr id="74757" name="Rectangle 5"/>
          <p:cNvSpPr>
            <a:spLocks noGrp="1" noChangeArrowheads="1"/>
          </p:cNvSpPr>
          <p:nvPr>
            <p:ph type="body" idx="1"/>
          </p:nvPr>
        </p:nvSpPr>
        <p:spPr/>
        <p:txBody>
          <a:bodyPr>
            <a:normAutofit lnSpcReduction="10000"/>
          </a:bodyPr>
          <a:lstStyle/>
          <a:p>
            <a:pPr>
              <a:lnSpc>
                <a:spcPct val="90000"/>
              </a:lnSpc>
            </a:pPr>
            <a:r>
              <a:rPr lang="en-GB" dirty="0"/>
              <a:t>A set of activities whose goal is the development or evolution of software.</a:t>
            </a:r>
          </a:p>
          <a:p>
            <a:pPr>
              <a:lnSpc>
                <a:spcPct val="90000"/>
              </a:lnSpc>
            </a:pPr>
            <a:r>
              <a:rPr lang="en-GB" dirty="0"/>
              <a:t>Generic activities in all software processes are:</a:t>
            </a:r>
          </a:p>
          <a:p>
            <a:pPr lvl="1">
              <a:lnSpc>
                <a:spcPct val="90000"/>
              </a:lnSpc>
            </a:pPr>
            <a:r>
              <a:rPr lang="en-GB" dirty="0"/>
              <a:t>Specification - what the system should do and its development constraints</a:t>
            </a:r>
          </a:p>
          <a:p>
            <a:pPr lvl="1">
              <a:lnSpc>
                <a:spcPct val="90000"/>
              </a:lnSpc>
            </a:pPr>
            <a:r>
              <a:rPr lang="en-GB" dirty="0"/>
              <a:t>Development - production of the software system</a:t>
            </a:r>
          </a:p>
          <a:p>
            <a:pPr lvl="1">
              <a:lnSpc>
                <a:spcPct val="90000"/>
              </a:lnSpc>
            </a:pPr>
            <a:r>
              <a:rPr lang="en-GB" dirty="0"/>
              <a:t>Validation - checking that the software is what the customer wants</a:t>
            </a:r>
          </a:p>
          <a:p>
            <a:pPr lvl="1">
              <a:lnSpc>
                <a:spcPct val="90000"/>
              </a:lnSpc>
            </a:pPr>
            <a:r>
              <a:rPr lang="en-GB" dirty="0"/>
              <a:t>Evolution - changing the software in response to changing demands.</a:t>
            </a:r>
          </a:p>
        </p:txBody>
      </p:sp>
    </p:spTree>
    <p:extLst>
      <p:ext uri="{BB962C8B-B14F-4D97-AF65-F5344CB8AC3E}">
        <p14:creationId xmlns:p14="http://schemas.microsoft.com/office/powerpoint/2010/main" val="4454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p:txBody>
          <a:bodyPr>
            <a:normAutofit/>
          </a:bodyPr>
          <a:lstStyle/>
          <a:p>
            <a:r>
              <a:rPr lang="en-GB" b="1" dirty="0"/>
              <a:t>Software process model</a:t>
            </a:r>
          </a:p>
        </p:txBody>
      </p:sp>
      <p:sp>
        <p:nvSpPr>
          <p:cNvPr id="75781" name="Rectangle 5"/>
          <p:cNvSpPr>
            <a:spLocks noGrp="1" noChangeArrowheads="1"/>
          </p:cNvSpPr>
          <p:nvPr>
            <p:ph type="body" idx="1"/>
          </p:nvPr>
        </p:nvSpPr>
        <p:spPr/>
        <p:txBody>
          <a:bodyPr/>
          <a:lstStyle/>
          <a:p>
            <a:r>
              <a:rPr lang="en-GB" sz="2400"/>
              <a:t>A simplified representation of a software process, presented from a specific perspective.</a:t>
            </a:r>
          </a:p>
          <a:p>
            <a:r>
              <a:rPr lang="en-GB" sz="2400"/>
              <a:t>Examples of process perspectives are</a:t>
            </a:r>
          </a:p>
          <a:p>
            <a:pPr lvl="1"/>
            <a:r>
              <a:rPr lang="en-GB" sz="2000"/>
              <a:t>Workflow perspective - sequence of activities;</a:t>
            </a:r>
          </a:p>
          <a:p>
            <a:pPr lvl="1"/>
            <a:r>
              <a:rPr lang="en-GB" sz="2000"/>
              <a:t>Data-flow perspective - information flow;</a:t>
            </a:r>
          </a:p>
          <a:p>
            <a:pPr lvl="1"/>
            <a:r>
              <a:rPr lang="en-GB" sz="2000"/>
              <a:t>Role/action perspective - who does what.</a:t>
            </a:r>
          </a:p>
          <a:p>
            <a:r>
              <a:rPr lang="en-GB" sz="2400"/>
              <a:t>Generic process models	</a:t>
            </a:r>
          </a:p>
          <a:p>
            <a:pPr lvl="1"/>
            <a:r>
              <a:rPr lang="en-GB" sz="2000"/>
              <a:t>Waterfall;</a:t>
            </a:r>
          </a:p>
          <a:p>
            <a:pPr lvl="1"/>
            <a:r>
              <a:rPr lang="en-GB" sz="2000"/>
              <a:t>Iterative development;</a:t>
            </a:r>
          </a:p>
          <a:p>
            <a:pPr lvl="1"/>
            <a:r>
              <a:rPr lang="en-GB" sz="2000"/>
              <a:t>Component-based software engineering.</a:t>
            </a:r>
          </a:p>
        </p:txBody>
      </p:sp>
    </p:spTree>
    <p:extLst>
      <p:ext uri="{BB962C8B-B14F-4D97-AF65-F5344CB8AC3E}">
        <p14:creationId xmlns:p14="http://schemas.microsoft.com/office/powerpoint/2010/main" val="228207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title"/>
          </p:nvPr>
        </p:nvSpPr>
        <p:spPr>
          <a:noFill/>
        </p:spPr>
        <p:txBody>
          <a:bodyPr/>
          <a:lstStyle/>
          <a:p>
            <a:r>
              <a:rPr lang="en-GB" sz="3200" b="1" dirty="0"/>
              <a:t>Attributes of good software</a:t>
            </a:r>
            <a:endParaRPr lang="en-GB" b="1" dirty="0"/>
          </a:p>
        </p:txBody>
      </p:sp>
      <p:sp>
        <p:nvSpPr>
          <p:cNvPr id="79877" name="Rectangle 5"/>
          <p:cNvSpPr>
            <a:spLocks noGrp="1" noChangeArrowheads="1"/>
          </p:cNvSpPr>
          <p:nvPr>
            <p:ph type="body" idx="1"/>
          </p:nvPr>
        </p:nvSpPr>
        <p:spPr/>
        <p:txBody>
          <a:bodyPr>
            <a:normAutofit lnSpcReduction="10000"/>
          </a:bodyPr>
          <a:lstStyle/>
          <a:p>
            <a:pPr algn="just">
              <a:lnSpc>
                <a:spcPct val="90000"/>
              </a:lnSpc>
            </a:pPr>
            <a:r>
              <a:rPr lang="en-GB" sz="2400" dirty="0"/>
              <a:t>The software should deliver the required functionality and performance to the user and should be maintainable, dependable and acceptable.</a:t>
            </a:r>
          </a:p>
          <a:p>
            <a:pPr algn="just">
              <a:lnSpc>
                <a:spcPct val="90000"/>
              </a:lnSpc>
            </a:pPr>
            <a:r>
              <a:rPr lang="en-GB" sz="2400" b="1" dirty="0"/>
              <a:t>Maintainability</a:t>
            </a:r>
          </a:p>
          <a:p>
            <a:pPr lvl="1" algn="just">
              <a:lnSpc>
                <a:spcPct val="90000"/>
              </a:lnSpc>
            </a:pPr>
            <a:r>
              <a:rPr lang="en-GB" sz="2000" dirty="0"/>
              <a:t>Software must evolve to meet changing needs;</a:t>
            </a:r>
          </a:p>
          <a:p>
            <a:pPr algn="just">
              <a:lnSpc>
                <a:spcPct val="90000"/>
              </a:lnSpc>
            </a:pPr>
            <a:r>
              <a:rPr lang="en-GB" sz="2400" b="1" dirty="0"/>
              <a:t>Dependability</a:t>
            </a:r>
          </a:p>
          <a:p>
            <a:pPr lvl="1" algn="just">
              <a:lnSpc>
                <a:spcPct val="90000"/>
              </a:lnSpc>
            </a:pPr>
            <a:r>
              <a:rPr lang="en-GB" sz="2000" dirty="0"/>
              <a:t>Software must be trustworthy;</a:t>
            </a:r>
          </a:p>
          <a:p>
            <a:pPr algn="just">
              <a:lnSpc>
                <a:spcPct val="90000"/>
              </a:lnSpc>
            </a:pPr>
            <a:r>
              <a:rPr lang="en-GB" sz="2400" b="1" dirty="0"/>
              <a:t>Efficiency</a:t>
            </a:r>
          </a:p>
          <a:p>
            <a:pPr lvl="1" algn="just">
              <a:lnSpc>
                <a:spcPct val="90000"/>
              </a:lnSpc>
            </a:pPr>
            <a:r>
              <a:rPr lang="en-GB" sz="2000" dirty="0"/>
              <a:t>Software should not make wasteful use of system resources;</a:t>
            </a:r>
          </a:p>
          <a:p>
            <a:pPr algn="just">
              <a:lnSpc>
                <a:spcPct val="90000"/>
              </a:lnSpc>
            </a:pPr>
            <a:r>
              <a:rPr lang="en-GB" sz="2400" b="1" dirty="0"/>
              <a:t>Acceptability</a:t>
            </a:r>
          </a:p>
          <a:p>
            <a:pPr lvl="1" algn="just">
              <a:lnSpc>
                <a:spcPct val="90000"/>
              </a:lnSpc>
            </a:pPr>
            <a:r>
              <a:rPr lang="en-GB" sz="2000" dirty="0"/>
              <a:t>Software must accepted by the users for which it was designed. This means it must be understandable, usable and compatible with other systems.</a:t>
            </a:r>
          </a:p>
        </p:txBody>
      </p:sp>
    </p:spTree>
    <p:extLst>
      <p:ext uri="{BB962C8B-B14F-4D97-AF65-F5344CB8AC3E}">
        <p14:creationId xmlns:p14="http://schemas.microsoft.com/office/powerpoint/2010/main" val="5095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r>
              <a:rPr lang="en-GB" sz="3200" b="1" dirty="0"/>
              <a:t>Key challenges facing software engineering</a:t>
            </a:r>
            <a:endParaRPr lang="en-GB" b="1" dirty="0"/>
          </a:p>
        </p:txBody>
      </p:sp>
      <p:sp>
        <p:nvSpPr>
          <p:cNvPr id="69637" name="Rectangle 5"/>
          <p:cNvSpPr>
            <a:spLocks noGrp="1" noChangeArrowheads="1"/>
          </p:cNvSpPr>
          <p:nvPr>
            <p:ph type="body" idx="1"/>
          </p:nvPr>
        </p:nvSpPr>
        <p:spPr/>
        <p:txBody>
          <a:bodyPr/>
          <a:lstStyle/>
          <a:p>
            <a:pPr algn="just"/>
            <a:r>
              <a:rPr lang="en-GB" sz="2400" dirty="0"/>
              <a:t>Heterogeneity, delivery and trust.</a:t>
            </a:r>
          </a:p>
          <a:p>
            <a:pPr algn="just"/>
            <a:r>
              <a:rPr lang="en-GB" sz="2400" b="1" dirty="0"/>
              <a:t>Heterogeneity</a:t>
            </a:r>
          </a:p>
          <a:p>
            <a:pPr lvl="1" algn="just"/>
            <a:r>
              <a:rPr lang="en-GB" sz="2000" dirty="0"/>
              <a:t>Developing techniques for building software that can cope with heterogeneous platforms and execution environments;</a:t>
            </a:r>
          </a:p>
          <a:p>
            <a:pPr algn="just"/>
            <a:r>
              <a:rPr lang="en-GB" sz="2400" b="1" dirty="0"/>
              <a:t>Delivery</a:t>
            </a:r>
          </a:p>
          <a:p>
            <a:pPr lvl="1" algn="just"/>
            <a:r>
              <a:rPr lang="en-GB" sz="2000" dirty="0"/>
              <a:t>Developing techniques that lead to faster delivery of software;</a:t>
            </a:r>
          </a:p>
          <a:p>
            <a:pPr algn="just"/>
            <a:r>
              <a:rPr lang="en-GB" sz="2400" b="1" dirty="0"/>
              <a:t>Trust</a:t>
            </a:r>
          </a:p>
          <a:p>
            <a:pPr lvl="1" algn="just"/>
            <a:r>
              <a:rPr lang="en-GB" sz="2000" dirty="0"/>
              <a:t>Developing techniques that demonstrate that software can be trusted by its users.</a:t>
            </a:r>
          </a:p>
        </p:txBody>
      </p:sp>
    </p:spTree>
    <p:extLst>
      <p:ext uri="{BB962C8B-B14F-4D97-AF65-F5344CB8AC3E}">
        <p14:creationId xmlns:p14="http://schemas.microsoft.com/office/powerpoint/2010/main" val="207112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ormAutofit fontScale="90000"/>
          </a:bodyPr>
          <a:lstStyle/>
          <a:p>
            <a:r>
              <a:rPr lang="en-GB" b="1" dirty="0"/>
              <a:t>Professional and ethical responsibility</a:t>
            </a:r>
          </a:p>
        </p:txBody>
      </p:sp>
      <p:sp>
        <p:nvSpPr>
          <p:cNvPr id="80901" name="Rectangle 5"/>
          <p:cNvSpPr>
            <a:spLocks noGrp="1" noChangeArrowheads="1"/>
          </p:cNvSpPr>
          <p:nvPr>
            <p:ph type="body" idx="1"/>
          </p:nvPr>
        </p:nvSpPr>
        <p:spPr/>
        <p:txBody>
          <a:bodyPr/>
          <a:lstStyle/>
          <a:p>
            <a:pPr algn="just"/>
            <a:r>
              <a:rPr lang="en-GB" dirty="0"/>
              <a:t>Software engineering involves wider responsibilities than simply the application of technical skills.</a:t>
            </a:r>
          </a:p>
          <a:p>
            <a:pPr algn="just"/>
            <a:r>
              <a:rPr lang="en-GB" dirty="0"/>
              <a:t>Software engineers must behave in an honest and ethically responsible way if they are to be respected as professionals.</a:t>
            </a:r>
          </a:p>
          <a:p>
            <a:pPr algn="just"/>
            <a:r>
              <a:rPr lang="en-GB" dirty="0"/>
              <a:t>Ethical behaviour is more than simply upholding the law.</a:t>
            </a:r>
          </a:p>
        </p:txBody>
      </p:sp>
    </p:spTree>
    <p:extLst>
      <p:ext uri="{BB962C8B-B14F-4D97-AF65-F5344CB8AC3E}">
        <p14:creationId xmlns:p14="http://schemas.microsoft.com/office/powerpoint/2010/main" val="254623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xfrm>
            <a:off x="457200" y="457200"/>
            <a:ext cx="8229600" cy="1143000"/>
          </a:xfrm>
          <a:noFill/>
        </p:spPr>
        <p:txBody>
          <a:bodyPr>
            <a:normAutofit fontScale="90000"/>
          </a:bodyPr>
          <a:lstStyle/>
          <a:p>
            <a:r>
              <a:rPr lang="en-GB" b="1" dirty="0"/>
              <a:t>Issues of professional responsibility</a:t>
            </a:r>
          </a:p>
        </p:txBody>
      </p:sp>
      <p:sp>
        <p:nvSpPr>
          <p:cNvPr id="81925" name="Rectangle 5"/>
          <p:cNvSpPr>
            <a:spLocks noGrp="1" noChangeArrowheads="1"/>
          </p:cNvSpPr>
          <p:nvPr>
            <p:ph type="body" idx="1"/>
          </p:nvPr>
        </p:nvSpPr>
        <p:spPr>
          <a:xfrm>
            <a:off x="457200" y="1981200"/>
            <a:ext cx="8229600" cy="3733800"/>
          </a:xfrm>
        </p:spPr>
        <p:txBody>
          <a:bodyPr>
            <a:normAutofit/>
          </a:bodyPr>
          <a:lstStyle/>
          <a:p>
            <a:pPr>
              <a:lnSpc>
                <a:spcPct val="90000"/>
              </a:lnSpc>
            </a:pPr>
            <a:r>
              <a:rPr lang="en-GB" sz="2400" b="1" dirty="0"/>
              <a:t>Confidentiality </a:t>
            </a:r>
          </a:p>
          <a:p>
            <a:pPr lvl="1" algn="just">
              <a:lnSpc>
                <a:spcPct val="90000"/>
              </a:lnSpc>
            </a:pPr>
            <a:r>
              <a:rPr lang="en-GB" sz="2400" dirty="0"/>
              <a:t>Engineers should normally respect the confidentiality of their employers or clients irrespective of whether or not a formal confidentiality agreement has been signed.</a:t>
            </a:r>
          </a:p>
          <a:p>
            <a:pPr>
              <a:lnSpc>
                <a:spcPct val="90000"/>
              </a:lnSpc>
            </a:pPr>
            <a:r>
              <a:rPr lang="en-GB" sz="2400" b="1" dirty="0"/>
              <a:t>Competence </a:t>
            </a:r>
          </a:p>
          <a:p>
            <a:pPr lvl="1" algn="just">
              <a:lnSpc>
                <a:spcPct val="90000"/>
              </a:lnSpc>
            </a:pPr>
            <a:r>
              <a:rPr lang="en-GB" sz="2400" dirty="0"/>
              <a:t>Engineers should not misrepresent their level of competence. They should not knowingly accept work which is outwith their competence.</a:t>
            </a:r>
          </a:p>
          <a:p>
            <a:pPr>
              <a:lnSpc>
                <a:spcPct val="90000"/>
              </a:lnSpc>
            </a:pPr>
            <a:endParaRPr lang="en-GB" sz="2400" dirty="0"/>
          </a:p>
        </p:txBody>
      </p:sp>
    </p:spTree>
    <p:extLst>
      <p:ext uri="{BB962C8B-B14F-4D97-AF65-F5344CB8AC3E}">
        <p14:creationId xmlns:p14="http://schemas.microsoft.com/office/powerpoint/2010/main" val="252612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normAutofit fontScale="90000"/>
          </a:bodyPr>
          <a:lstStyle/>
          <a:p>
            <a:r>
              <a:rPr lang="en-GB" b="1" dirty="0"/>
              <a:t>Issues of professional responsibility</a:t>
            </a:r>
          </a:p>
        </p:txBody>
      </p:sp>
      <p:sp>
        <p:nvSpPr>
          <p:cNvPr id="83973" name="Rectangle 5"/>
          <p:cNvSpPr>
            <a:spLocks noGrp="1" noChangeArrowheads="1"/>
          </p:cNvSpPr>
          <p:nvPr>
            <p:ph type="body" idx="1"/>
          </p:nvPr>
        </p:nvSpPr>
        <p:spPr/>
        <p:txBody>
          <a:bodyPr>
            <a:normAutofit/>
          </a:bodyPr>
          <a:lstStyle/>
          <a:p>
            <a:r>
              <a:rPr lang="en-GB" sz="2400" b="1" dirty="0"/>
              <a:t>Intellectual property rights </a:t>
            </a:r>
          </a:p>
          <a:p>
            <a:pPr lvl="1" algn="just"/>
            <a:r>
              <a:rPr lang="en-GB" sz="2400" dirty="0"/>
              <a:t>Engineers should be aware of local laws governing the use of intellectual property such as patents, copyright, etc. They should be careful to ensure that the intellectual property of employers and clients is protected.</a:t>
            </a:r>
          </a:p>
          <a:p>
            <a:r>
              <a:rPr lang="en-GB" sz="2400" b="1" dirty="0"/>
              <a:t>Computer misuse </a:t>
            </a:r>
          </a:p>
          <a:p>
            <a:pPr lvl="1" algn="just"/>
            <a:r>
              <a:rPr lang="en-GB" sz="2400" dirty="0"/>
              <a:t>Software engineers should not use their technical skills to misuse other people’s computers. Computer misuse ranges from relatively trivial (game playing on an employer’s machine, say) to extremely serious (dissemination of viruses). </a:t>
            </a:r>
          </a:p>
        </p:txBody>
      </p:sp>
    </p:spTree>
    <p:extLst>
      <p:ext uri="{BB962C8B-B14F-4D97-AF65-F5344CB8AC3E}">
        <p14:creationId xmlns:p14="http://schemas.microsoft.com/office/powerpoint/2010/main" val="203251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830" tIns="44618" rIns="90830" bIns="44618" anchor="b"/>
          <a:lstStyle/>
          <a:p>
            <a:r>
              <a:rPr lang="en-GB" b="1" dirty="0"/>
              <a:t>The software process</a:t>
            </a:r>
          </a:p>
        </p:txBody>
      </p:sp>
      <p:sp>
        <p:nvSpPr>
          <p:cNvPr id="17411" name="Rectangle 3"/>
          <p:cNvSpPr>
            <a:spLocks noGrp="1" noChangeArrowheads="1"/>
          </p:cNvSpPr>
          <p:nvPr>
            <p:ph type="body" idx="1"/>
          </p:nvPr>
        </p:nvSpPr>
        <p:spPr>
          <a:noFill/>
          <a:ln/>
        </p:spPr>
        <p:txBody>
          <a:bodyPr lIns="90830" tIns="44618" rIns="90830" bIns="44618"/>
          <a:lstStyle/>
          <a:p>
            <a:r>
              <a:rPr lang="en-GB" sz="2500"/>
              <a:t>A structured set of activities required to develop a </a:t>
            </a:r>
            <a:br>
              <a:rPr lang="en-GB" sz="2500"/>
            </a:br>
            <a:r>
              <a:rPr lang="en-GB" sz="2500"/>
              <a:t>software system</a:t>
            </a:r>
          </a:p>
          <a:p>
            <a:pPr lvl="1"/>
            <a:r>
              <a:rPr lang="en-GB" sz="2200"/>
              <a:t>Specification;</a:t>
            </a:r>
          </a:p>
          <a:p>
            <a:pPr lvl="1"/>
            <a:r>
              <a:rPr lang="en-GB" sz="2200"/>
              <a:t>Design;</a:t>
            </a:r>
          </a:p>
          <a:p>
            <a:pPr lvl="1"/>
            <a:r>
              <a:rPr lang="en-GB" sz="2200"/>
              <a:t>Validation;</a:t>
            </a:r>
          </a:p>
          <a:p>
            <a:pPr lvl="1"/>
            <a:r>
              <a:rPr lang="en-GB" sz="2200"/>
              <a:t>Evolution.</a:t>
            </a:r>
          </a:p>
          <a:p>
            <a:r>
              <a:rPr lang="en-GB" sz="2500"/>
              <a:t>A software process model is an abstract representation of a process. It presents a description of a process from some particular perspective.</a:t>
            </a:r>
          </a:p>
        </p:txBody>
      </p:sp>
    </p:spTree>
    <p:extLst>
      <p:ext uri="{BB962C8B-B14F-4D97-AF65-F5344CB8AC3E}">
        <p14:creationId xmlns:p14="http://schemas.microsoft.com/office/powerpoint/2010/main" val="294348617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1" y="262912"/>
            <a:ext cx="8552573" cy="1109007"/>
          </a:xfrm>
          <a:noFill/>
          <a:ln/>
        </p:spPr>
        <p:txBody>
          <a:bodyPr lIns="90830" tIns="44618" rIns="90830" bIns="44618" anchor="b"/>
          <a:lstStyle/>
          <a:p>
            <a:r>
              <a:rPr lang="en-GB" b="1" dirty="0"/>
              <a:t>Generic software process models</a:t>
            </a:r>
          </a:p>
        </p:txBody>
      </p:sp>
      <p:sp>
        <p:nvSpPr>
          <p:cNvPr id="25603" name="Rectangle 3"/>
          <p:cNvSpPr>
            <a:spLocks noGrp="1" noChangeArrowheads="1"/>
          </p:cNvSpPr>
          <p:nvPr>
            <p:ph type="body" idx="1"/>
          </p:nvPr>
        </p:nvSpPr>
        <p:spPr>
          <a:noFill/>
          <a:ln/>
        </p:spPr>
        <p:txBody>
          <a:bodyPr lIns="90830" tIns="44618" rIns="90830" bIns="44618"/>
          <a:lstStyle/>
          <a:p>
            <a:pPr>
              <a:lnSpc>
                <a:spcPct val="90000"/>
              </a:lnSpc>
            </a:pPr>
            <a:r>
              <a:rPr lang="en-GB" sz="2500"/>
              <a:t>The waterfall model</a:t>
            </a:r>
          </a:p>
          <a:p>
            <a:pPr lvl="1">
              <a:lnSpc>
                <a:spcPct val="90000"/>
              </a:lnSpc>
            </a:pPr>
            <a:r>
              <a:rPr lang="en-GB" sz="2200"/>
              <a:t>Separate and distinct phases of specification and development.</a:t>
            </a:r>
          </a:p>
          <a:p>
            <a:pPr>
              <a:lnSpc>
                <a:spcPct val="90000"/>
              </a:lnSpc>
            </a:pPr>
            <a:r>
              <a:rPr lang="en-GB" sz="2500"/>
              <a:t>Evolutionary development</a:t>
            </a:r>
          </a:p>
          <a:p>
            <a:pPr lvl="1">
              <a:lnSpc>
                <a:spcPct val="90000"/>
              </a:lnSpc>
            </a:pPr>
            <a:r>
              <a:rPr lang="en-GB" sz="2200"/>
              <a:t>Specification, development and validation are interleaved.</a:t>
            </a:r>
          </a:p>
          <a:p>
            <a:pPr>
              <a:lnSpc>
                <a:spcPct val="90000"/>
              </a:lnSpc>
            </a:pPr>
            <a:r>
              <a:rPr lang="en-GB" sz="2500"/>
              <a:t>Component-based software engineering</a:t>
            </a:r>
          </a:p>
          <a:p>
            <a:pPr lvl="1">
              <a:lnSpc>
                <a:spcPct val="90000"/>
              </a:lnSpc>
            </a:pPr>
            <a:r>
              <a:rPr lang="en-GB" sz="2200"/>
              <a:t>The system is assembled from existing components.</a:t>
            </a:r>
          </a:p>
          <a:p>
            <a:pPr>
              <a:lnSpc>
                <a:spcPct val="90000"/>
              </a:lnSpc>
            </a:pPr>
            <a:r>
              <a:rPr lang="en-GB" sz="2500"/>
              <a:t>There are many variants of these models e.g. formal development where a waterfall-like process is used but the specification is a formal specification that is refined through several stages to an implementable design.</a:t>
            </a:r>
          </a:p>
        </p:txBody>
      </p:sp>
    </p:spTree>
    <p:extLst>
      <p:ext uri="{BB962C8B-B14F-4D97-AF65-F5344CB8AC3E}">
        <p14:creationId xmlns:p14="http://schemas.microsoft.com/office/powerpoint/2010/main" val="166766206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81000"/>
            <a:ext cx="8229600" cy="762000"/>
          </a:xfrm>
          <a:noFill/>
          <a:ln/>
        </p:spPr>
        <p:txBody>
          <a:bodyPr lIns="90830" tIns="44618" rIns="90830" bIns="44618" anchor="b"/>
          <a:lstStyle/>
          <a:p>
            <a:r>
              <a:rPr lang="en-GB" b="1" dirty="0"/>
              <a:t>Waterfall model</a:t>
            </a:r>
          </a:p>
        </p:txBody>
      </p:sp>
      <p:pic>
        <p:nvPicPr>
          <p:cNvPr id="276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7696200" cy="4695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984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93B52D-E852-43BC-8353-0E666B3E1342}"/>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b="13459"/>
          <a:stretch/>
        </p:blipFill>
        <p:spPr>
          <a:xfrm>
            <a:off x="1173956" y="321780"/>
            <a:ext cx="6796087" cy="6214440"/>
          </a:xfrm>
          <a:prstGeom prst="rect">
            <a:avLst/>
          </a:prstGeom>
        </p:spPr>
      </p:pic>
    </p:spTree>
    <p:extLst>
      <p:ext uri="{BB962C8B-B14F-4D97-AF65-F5344CB8AC3E}">
        <p14:creationId xmlns:p14="http://schemas.microsoft.com/office/powerpoint/2010/main" val="3117872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89037"/>
            <a:ext cx="8001000" cy="4678363"/>
          </a:xfrm>
        </p:spPr>
        <p:txBody>
          <a:bodyPr>
            <a:normAutofit fontScale="70000" lnSpcReduction="20000"/>
          </a:bodyPr>
          <a:lstStyle/>
          <a:p>
            <a:pPr marL="0" indent="0">
              <a:buNone/>
            </a:pPr>
            <a:r>
              <a:rPr lang="en-IN" b="1" u="sng" dirty="0"/>
              <a:t>Advantages</a:t>
            </a:r>
            <a:endParaRPr lang="en-IN" dirty="0"/>
          </a:p>
          <a:p>
            <a:pPr lvl="0"/>
            <a:r>
              <a:rPr lang="en-IN" dirty="0"/>
              <a:t>Simple and easy to use. </a:t>
            </a:r>
          </a:p>
          <a:p>
            <a:pPr lvl="0"/>
            <a:r>
              <a:rPr lang="en-IN" dirty="0"/>
              <a:t>Phases are processed and completed one at a time. </a:t>
            </a:r>
          </a:p>
          <a:p>
            <a:pPr lvl="0"/>
            <a:r>
              <a:rPr lang="en-IN" dirty="0"/>
              <a:t>Works well for smaller projects where requirements are very well understood.</a:t>
            </a:r>
          </a:p>
          <a:p>
            <a:pPr lvl="0"/>
            <a:r>
              <a:rPr lang="en-IN" dirty="0"/>
              <a:t>As it is a sequential approach, it is easy to plan and follow up progress.</a:t>
            </a:r>
          </a:p>
          <a:p>
            <a:pPr marL="0" indent="0">
              <a:buNone/>
            </a:pPr>
            <a:r>
              <a:rPr lang="en-IN" b="1" dirty="0"/>
              <a:t> </a:t>
            </a:r>
            <a:endParaRPr lang="en-IN" dirty="0"/>
          </a:p>
          <a:p>
            <a:pPr marL="0" indent="0">
              <a:buNone/>
            </a:pPr>
            <a:r>
              <a:rPr lang="en-IN" b="1" u="sng" dirty="0"/>
              <a:t>Disadvantages</a:t>
            </a:r>
            <a:endParaRPr lang="en-IN" dirty="0"/>
          </a:p>
          <a:p>
            <a:pPr lvl="0"/>
            <a:r>
              <a:rPr lang="en-IN" dirty="0"/>
              <a:t>Customers find it hard to state all requirements initially.</a:t>
            </a:r>
          </a:p>
          <a:p>
            <a:pPr lvl="0"/>
            <a:r>
              <a:rPr lang="en-IN" dirty="0"/>
              <a:t>The first build of software takes a long time.</a:t>
            </a:r>
          </a:p>
          <a:p>
            <a:pPr lvl="0"/>
            <a:r>
              <a:rPr lang="en-IN" dirty="0"/>
              <a:t>Incorporating changes is harder, as this is difficult to backtrack. </a:t>
            </a:r>
          </a:p>
          <a:p>
            <a:pPr lvl="0"/>
            <a:r>
              <a:rPr lang="en-IN" dirty="0"/>
              <a:t>Poor model for complex and object-oriented projects. </a:t>
            </a:r>
          </a:p>
          <a:p>
            <a:pPr lvl="0"/>
            <a:r>
              <a:rPr lang="en-IN" dirty="0"/>
              <a:t>Poor model for long and on-going projects. </a:t>
            </a:r>
          </a:p>
        </p:txBody>
      </p:sp>
      <p:sp>
        <p:nvSpPr>
          <p:cNvPr id="6" name="Rectangle 2"/>
          <p:cNvSpPr>
            <a:spLocks noGrp="1" noChangeArrowheads="1"/>
          </p:cNvSpPr>
          <p:nvPr>
            <p:ph type="title"/>
          </p:nvPr>
        </p:nvSpPr>
        <p:spPr>
          <a:xfrm>
            <a:off x="457200" y="304800"/>
            <a:ext cx="8229600" cy="762000"/>
          </a:xfrm>
          <a:noFill/>
          <a:ln/>
        </p:spPr>
        <p:txBody>
          <a:bodyPr lIns="90830" tIns="44618" rIns="90830" bIns="44618" anchor="b">
            <a:normAutofit/>
          </a:bodyPr>
          <a:lstStyle/>
          <a:p>
            <a:r>
              <a:rPr lang="en-GB" sz="4000" b="1" dirty="0"/>
              <a:t>Waterfall model</a:t>
            </a:r>
          </a:p>
        </p:txBody>
      </p:sp>
    </p:spTree>
    <p:extLst>
      <p:ext uri="{BB962C8B-B14F-4D97-AF65-F5344CB8AC3E}">
        <p14:creationId xmlns:p14="http://schemas.microsoft.com/office/powerpoint/2010/main" val="135697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304800"/>
            <a:ext cx="8229600" cy="914400"/>
          </a:xfrm>
          <a:noFill/>
          <a:ln/>
        </p:spPr>
        <p:txBody>
          <a:bodyPr lIns="90830" tIns="44618" rIns="90830" bIns="44618" anchor="b">
            <a:normAutofit/>
          </a:bodyPr>
          <a:lstStyle/>
          <a:p>
            <a:r>
              <a:rPr lang="en-GB" sz="4000" b="1" dirty="0"/>
              <a:t>Evolutionary development</a:t>
            </a:r>
          </a:p>
        </p:txBody>
      </p:sp>
      <p:sp>
        <p:nvSpPr>
          <p:cNvPr id="31747" name="Rectangle 3"/>
          <p:cNvSpPr>
            <a:spLocks noGrp="1" noChangeArrowheads="1"/>
          </p:cNvSpPr>
          <p:nvPr>
            <p:ph type="body" idx="1"/>
          </p:nvPr>
        </p:nvSpPr>
        <p:spPr>
          <a:noFill/>
          <a:ln/>
        </p:spPr>
        <p:txBody>
          <a:bodyPr lIns="90830" tIns="44618" rIns="90830" bIns="44618">
            <a:normAutofit fontScale="92500"/>
          </a:bodyPr>
          <a:lstStyle/>
          <a:p>
            <a:r>
              <a:rPr lang="en-GB" dirty="0"/>
              <a:t>Exploratory development </a:t>
            </a:r>
          </a:p>
          <a:p>
            <a:pPr lvl="1" algn="just"/>
            <a:r>
              <a:rPr lang="en-GB" dirty="0"/>
              <a:t>Objective is to work with customers and to evolve a final system from an initial outline specification. Should start with well-understood requirements and add new features as proposed by the customer.</a:t>
            </a:r>
          </a:p>
          <a:p>
            <a:r>
              <a:rPr lang="en-GB" dirty="0"/>
              <a:t>Throw-away prototyping</a:t>
            </a:r>
          </a:p>
          <a:p>
            <a:pPr lvl="1" algn="just"/>
            <a:r>
              <a:rPr lang="en-GB" dirty="0"/>
              <a:t>Objective is to understand the system requirements. Should start with poorly understood requirements to clarify what is really needed.</a:t>
            </a:r>
          </a:p>
        </p:txBody>
      </p:sp>
    </p:spTree>
    <p:extLst>
      <p:ext uri="{BB962C8B-B14F-4D97-AF65-F5344CB8AC3E}">
        <p14:creationId xmlns:p14="http://schemas.microsoft.com/office/powerpoint/2010/main" val="30837607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8229600" cy="808038"/>
          </a:xfrm>
          <a:noFill/>
          <a:ln/>
        </p:spPr>
        <p:txBody>
          <a:bodyPr lIns="90830" tIns="44618" rIns="90830" bIns="44618" anchor="b"/>
          <a:lstStyle/>
          <a:p>
            <a:r>
              <a:rPr lang="en-GB" b="1" dirty="0"/>
              <a:t>Evolutionary development</a:t>
            </a:r>
          </a:p>
        </p:txBody>
      </p:sp>
      <p:sp>
        <p:nvSpPr>
          <p:cNvPr id="30724" name="Rectangle 4"/>
          <p:cNvSpPr>
            <a:spLocks noChangeArrowheads="1"/>
          </p:cNvSpPr>
          <p:nvPr/>
        </p:nvSpPr>
        <p:spPr bwMode="auto">
          <a:xfrm>
            <a:off x="685800" y="1600200"/>
            <a:ext cx="7728402" cy="451251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97" tIns="45898" rIns="91797" bIns="45898" anchor="ctr"/>
          <a:lstStyle/>
          <a:p>
            <a:endParaRPr lang="en-IN"/>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86339"/>
            <a:ext cx="6963213" cy="3752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2675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body" idx="1"/>
          </p:nvPr>
        </p:nvSpPr>
        <p:spPr>
          <a:xfrm>
            <a:off x="385762" y="457200"/>
            <a:ext cx="8301038" cy="541655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gn="ctr">
              <a:lnSpc>
                <a:spcPct val="80000"/>
              </a:lnSpc>
              <a:buFontTx/>
              <a:buNone/>
            </a:pPr>
            <a:r>
              <a:rPr lang="en-GB" sz="3600" b="1" u="sng" dirty="0"/>
              <a:t>Evolutionary development</a:t>
            </a:r>
          </a:p>
          <a:p>
            <a:pPr algn="ctr">
              <a:lnSpc>
                <a:spcPct val="80000"/>
              </a:lnSpc>
              <a:buFontTx/>
              <a:buNone/>
            </a:pPr>
            <a:endParaRPr lang="en-GB" sz="2000" b="1" dirty="0"/>
          </a:p>
          <a:p>
            <a:pPr>
              <a:lnSpc>
                <a:spcPct val="80000"/>
              </a:lnSpc>
            </a:pPr>
            <a:r>
              <a:rPr lang="en-GB" sz="2800" b="1" u="sng" dirty="0"/>
              <a:t>Advantages </a:t>
            </a:r>
            <a:r>
              <a:rPr lang="en-GB" sz="2800" u="sng" dirty="0"/>
              <a:t>(Applicability)</a:t>
            </a:r>
          </a:p>
          <a:p>
            <a:pPr lvl="1">
              <a:lnSpc>
                <a:spcPct val="80000"/>
              </a:lnSpc>
            </a:pPr>
            <a:r>
              <a:rPr lang="en-GB" dirty="0"/>
              <a:t>For small or medium-size interactive systems;</a:t>
            </a:r>
          </a:p>
          <a:p>
            <a:pPr lvl="1">
              <a:lnSpc>
                <a:spcPct val="80000"/>
              </a:lnSpc>
            </a:pPr>
            <a:r>
              <a:rPr lang="en-GB" dirty="0"/>
              <a:t>For parts of large systems (e.g. the user interface);</a:t>
            </a:r>
          </a:p>
          <a:p>
            <a:pPr lvl="1">
              <a:lnSpc>
                <a:spcPct val="80000"/>
              </a:lnSpc>
            </a:pPr>
            <a:r>
              <a:rPr lang="en-GB" dirty="0"/>
              <a:t>For short-lifetime systems.</a:t>
            </a:r>
          </a:p>
          <a:p>
            <a:pPr lvl="1">
              <a:lnSpc>
                <a:spcPct val="80000"/>
              </a:lnSpc>
            </a:pPr>
            <a:endParaRPr lang="en-GB" dirty="0"/>
          </a:p>
          <a:p>
            <a:pPr>
              <a:lnSpc>
                <a:spcPct val="80000"/>
              </a:lnSpc>
            </a:pPr>
            <a:r>
              <a:rPr lang="en-GB" sz="2800" b="1" u="sng" dirty="0"/>
              <a:t>Disadvantages </a:t>
            </a:r>
            <a:r>
              <a:rPr lang="en-GB" sz="2800" u="sng" dirty="0"/>
              <a:t>(Problems)</a:t>
            </a:r>
          </a:p>
          <a:p>
            <a:pPr lvl="1">
              <a:lnSpc>
                <a:spcPct val="80000"/>
              </a:lnSpc>
            </a:pPr>
            <a:r>
              <a:rPr lang="en-GB" dirty="0"/>
              <a:t>Lack of process visibility;</a:t>
            </a:r>
          </a:p>
          <a:p>
            <a:pPr lvl="1">
              <a:lnSpc>
                <a:spcPct val="80000"/>
              </a:lnSpc>
            </a:pPr>
            <a:r>
              <a:rPr lang="en-GB" dirty="0"/>
              <a:t>Systems are often poorly structured;</a:t>
            </a:r>
          </a:p>
          <a:p>
            <a:pPr lvl="1">
              <a:lnSpc>
                <a:spcPct val="80000"/>
              </a:lnSpc>
            </a:pPr>
            <a:r>
              <a:rPr lang="en-GB" dirty="0"/>
              <a:t>Special skills (e.g. in languages for rapid prototyping) may be required.</a:t>
            </a:r>
            <a:endParaRPr lang="en-GB" sz="2400" dirty="0"/>
          </a:p>
        </p:txBody>
      </p:sp>
    </p:spTree>
    <p:extLst>
      <p:ext uri="{BB962C8B-B14F-4D97-AF65-F5344CB8AC3E}">
        <p14:creationId xmlns:p14="http://schemas.microsoft.com/office/powerpoint/2010/main" val="3128500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en-GB" sz="3600" b="1" dirty="0"/>
              <a:t>Component-based software engineering</a:t>
            </a:r>
            <a:endParaRPr lang="en-GB" sz="4800" b="1" dirty="0"/>
          </a:p>
        </p:txBody>
      </p:sp>
      <p:sp>
        <p:nvSpPr>
          <p:cNvPr id="99331" name="Rectangle 3"/>
          <p:cNvSpPr>
            <a:spLocks noGrp="1" noChangeArrowheads="1"/>
          </p:cNvSpPr>
          <p:nvPr>
            <p:ph type="body" idx="1"/>
          </p:nvPr>
        </p:nvSpPr>
        <p:spPr/>
        <p:txBody>
          <a:bodyPr>
            <a:normAutofit lnSpcReduction="10000"/>
          </a:bodyPr>
          <a:lstStyle/>
          <a:p>
            <a:pPr>
              <a:lnSpc>
                <a:spcPct val="90000"/>
              </a:lnSpc>
            </a:pPr>
            <a:r>
              <a:rPr lang="en-GB"/>
              <a:t>Based on systematic reuse where systems are integrated from existing components or COTS (Commercial-off-the-shelf) systems.</a:t>
            </a:r>
          </a:p>
          <a:p>
            <a:pPr>
              <a:lnSpc>
                <a:spcPct val="90000"/>
              </a:lnSpc>
            </a:pPr>
            <a:r>
              <a:rPr lang="en-GB"/>
              <a:t>Process stages</a:t>
            </a:r>
          </a:p>
          <a:p>
            <a:pPr lvl="1">
              <a:lnSpc>
                <a:spcPct val="90000"/>
              </a:lnSpc>
            </a:pPr>
            <a:r>
              <a:rPr lang="en-GB"/>
              <a:t>Component analysis;</a:t>
            </a:r>
          </a:p>
          <a:p>
            <a:pPr lvl="1">
              <a:lnSpc>
                <a:spcPct val="90000"/>
              </a:lnSpc>
            </a:pPr>
            <a:r>
              <a:rPr lang="en-GB"/>
              <a:t>Requirements modification;</a:t>
            </a:r>
          </a:p>
          <a:p>
            <a:pPr lvl="1">
              <a:lnSpc>
                <a:spcPct val="90000"/>
              </a:lnSpc>
            </a:pPr>
            <a:r>
              <a:rPr lang="en-GB"/>
              <a:t>System design with reuse;</a:t>
            </a:r>
          </a:p>
          <a:p>
            <a:pPr lvl="1">
              <a:lnSpc>
                <a:spcPct val="90000"/>
              </a:lnSpc>
            </a:pPr>
            <a:r>
              <a:rPr lang="en-GB"/>
              <a:t>Development and integration.</a:t>
            </a:r>
          </a:p>
          <a:p>
            <a:pPr>
              <a:lnSpc>
                <a:spcPct val="90000"/>
              </a:lnSpc>
            </a:pPr>
            <a:r>
              <a:rPr lang="en-GB"/>
              <a:t>This approach is becoming increasingly used as component standards have emerged.</a:t>
            </a:r>
          </a:p>
        </p:txBody>
      </p:sp>
    </p:spTree>
    <p:extLst>
      <p:ext uri="{BB962C8B-B14F-4D97-AF65-F5344CB8AC3E}">
        <p14:creationId xmlns:p14="http://schemas.microsoft.com/office/powerpoint/2010/main" val="3678937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b="1" dirty="0"/>
              <a:t>Reuse-oriented development</a:t>
            </a:r>
          </a:p>
        </p:txBody>
      </p:sp>
      <p:sp>
        <p:nvSpPr>
          <p:cNvPr id="72709" name="Rectangle 5"/>
          <p:cNvSpPr>
            <a:spLocks noChangeArrowheads="1"/>
          </p:cNvSpPr>
          <p:nvPr/>
        </p:nvSpPr>
        <p:spPr bwMode="auto">
          <a:xfrm>
            <a:off x="152400" y="2141531"/>
            <a:ext cx="8839200" cy="2753398"/>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97" tIns="45898" rIns="91797" bIns="45898" anchor="ctr"/>
          <a:lstStyle/>
          <a:p>
            <a:endParaRPr lang="en-IN"/>
          </a:p>
        </p:txBody>
      </p:sp>
      <p:pic>
        <p:nvPicPr>
          <p:cNvPr id="727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8625698" cy="180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85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381000"/>
            <a:ext cx="8229600" cy="1143000"/>
          </a:xfrm>
        </p:spPr>
        <p:txBody>
          <a:bodyPr/>
          <a:lstStyle/>
          <a:p>
            <a:r>
              <a:rPr lang="en-GB" b="1" dirty="0"/>
              <a:t>Process iteration</a:t>
            </a:r>
          </a:p>
        </p:txBody>
      </p:sp>
      <p:sp>
        <p:nvSpPr>
          <p:cNvPr id="100355" name="Rectangle 3"/>
          <p:cNvSpPr>
            <a:spLocks noGrp="1" noChangeArrowheads="1"/>
          </p:cNvSpPr>
          <p:nvPr>
            <p:ph type="body" idx="1"/>
          </p:nvPr>
        </p:nvSpPr>
        <p:spPr/>
        <p:txBody>
          <a:bodyPr>
            <a:normAutofit lnSpcReduction="10000"/>
          </a:bodyPr>
          <a:lstStyle/>
          <a:p>
            <a:r>
              <a:rPr lang="en-GB"/>
              <a:t>System requirements ALWAYS evolve in the course of a project so process iteration where earlier stages are reworked is always part of the process for large systems.</a:t>
            </a:r>
          </a:p>
          <a:p>
            <a:r>
              <a:rPr lang="en-GB"/>
              <a:t>Iteration can be applied to any of the generic process models.</a:t>
            </a:r>
          </a:p>
          <a:p>
            <a:r>
              <a:rPr lang="en-GB"/>
              <a:t>Two (related) approaches</a:t>
            </a:r>
          </a:p>
          <a:p>
            <a:pPr lvl="1"/>
            <a:r>
              <a:rPr lang="en-GB"/>
              <a:t>Incremental delivery;</a:t>
            </a:r>
          </a:p>
          <a:p>
            <a:pPr lvl="1"/>
            <a:r>
              <a:rPr lang="en-GB"/>
              <a:t>Spiral development.</a:t>
            </a:r>
          </a:p>
        </p:txBody>
      </p:sp>
    </p:spTree>
    <p:extLst>
      <p:ext uri="{BB962C8B-B14F-4D97-AF65-F5344CB8AC3E}">
        <p14:creationId xmlns:p14="http://schemas.microsoft.com/office/powerpoint/2010/main" val="2413744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b="1" dirty="0"/>
              <a:t>Incremental delivery</a:t>
            </a:r>
          </a:p>
        </p:txBody>
      </p:sp>
      <p:sp>
        <p:nvSpPr>
          <p:cNvPr id="108547" name="Rectangle 3"/>
          <p:cNvSpPr>
            <a:spLocks noGrp="1" noChangeArrowheads="1"/>
          </p:cNvSpPr>
          <p:nvPr>
            <p:ph type="body" idx="1"/>
          </p:nvPr>
        </p:nvSpPr>
        <p:spPr>
          <a:xfrm>
            <a:off x="688669" y="1606149"/>
            <a:ext cx="7804921" cy="4130097"/>
          </a:xfrm>
        </p:spPr>
        <p:txBody>
          <a:bodyPr/>
          <a:lstStyle/>
          <a:p>
            <a:pPr algn="just"/>
            <a:r>
              <a:rPr lang="en-GB" sz="2500" dirty="0"/>
              <a:t>Rather than deliver the system as a single delivery, the development and delivery is broken down into increments with each increment delivering part of the required functionality.</a:t>
            </a:r>
          </a:p>
          <a:p>
            <a:pPr algn="just"/>
            <a:r>
              <a:rPr lang="en-GB" sz="2500" dirty="0"/>
              <a:t>User requirements are prioritised and the highest priority requirements are included in early increments.</a:t>
            </a:r>
          </a:p>
          <a:p>
            <a:pPr algn="just"/>
            <a:r>
              <a:rPr lang="en-GB" sz="2500" dirty="0"/>
              <a:t>Once the development of an increment is started, the requirements are frozen though requirements for later increments can continue to evolve.</a:t>
            </a:r>
          </a:p>
        </p:txBody>
      </p:sp>
    </p:spTree>
    <p:extLst>
      <p:ext uri="{BB962C8B-B14F-4D97-AF65-F5344CB8AC3E}">
        <p14:creationId xmlns:p14="http://schemas.microsoft.com/office/powerpoint/2010/main" val="4275045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487362"/>
            <a:ext cx="8229600" cy="731838"/>
          </a:xfrm>
        </p:spPr>
        <p:txBody>
          <a:bodyPr>
            <a:normAutofit fontScale="90000"/>
          </a:bodyPr>
          <a:lstStyle/>
          <a:p>
            <a:r>
              <a:rPr lang="en-GB" sz="3600" b="1" dirty="0"/>
              <a:t>Incremental development</a:t>
            </a:r>
            <a:br>
              <a:rPr lang="en-GB" sz="3600" dirty="0"/>
            </a:br>
            <a:r>
              <a:rPr lang="en-GB" sz="2000" dirty="0"/>
              <a:t>(</a:t>
            </a:r>
            <a:r>
              <a:rPr lang="en-US" sz="2000" dirty="0"/>
              <a:t>Proposed by D. L. </a:t>
            </a:r>
            <a:r>
              <a:rPr lang="en-US" sz="2000" dirty="0" err="1"/>
              <a:t>Parnas</a:t>
            </a:r>
            <a:r>
              <a:rPr lang="en-US" sz="2000" dirty="0"/>
              <a:t> in the year 1980)</a:t>
            </a:r>
            <a:endParaRPr lang="en-GB" sz="2000" dirty="0"/>
          </a:p>
        </p:txBody>
      </p:sp>
      <p:sp>
        <p:nvSpPr>
          <p:cNvPr id="73733" name="Rectangle 5"/>
          <p:cNvSpPr>
            <a:spLocks noChangeArrowheads="1"/>
          </p:cNvSpPr>
          <p:nvPr/>
        </p:nvSpPr>
        <p:spPr bwMode="auto">
          <a:xfrm>
            <a:off x="195761" y="1399750"/>
            <a:ext cx="8872039" cy="393425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97" tIns="45898" rIns="91797" bIns="45898" anchor="ctr"/>
          <a:lstStyle/>
          <a:p>
            <a:endParaRPr lang="en-IN"/>
          </a:p>
        </p:txBody>
      </p:sp>
      <p:pic>
        <p:nvPicPr>
          <p:cNvPr id="737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6868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792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91504" y="990600"/>
            <a:ext cx="7560992" cy="467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4343400"/>
            <a:ext cx="612668" cy="369332"/>
          </a:xfrm>
          <a:prstGeom prst="rect">
            <a:avLst/>
          </a:prstGeom>
          <a:noFill/>
        </p:spPr>
        <p:txBody>
          <a:bodyPr wrap="none" rtlCol="0">
            <a:spAutoFit/>
          </a:bodyPr>
          <a:lstStyle/>
          <a:p>
            <a:r>
              <a:rPr lang="en-IN" dirty="0"/>
              <a:t>High</a:t>
            </a:r>
          </a:p>
        </p:txBody>
      </p:sp>
      <p:sp>
        <p:nvSpPr>
          <p:cNvPr id="6" name="TextBox 5"/>
          <p:cNvSpPr txBox="1"/>
          <p:nvPr/>
        </p:nvSpPr>
        <p:spPr>
          <a:xfrm>
            <a:off x="422111" y="1219200"/>
            <a:ext cx="568489" cy="369332"/>
          </a:xfrm>
          <a:prstGeom prst="rect">
            <a:avLst/>
          </a:prstGeom>
          <a:noFill/>
        </p:spPr>
        <p:txBody>
          <a:bodyPr wrap="none" rtlCol="0">
            <a:spAutoFit/>
          </a:bodyPr>
          <a:lstStyle/>
          <a:p>
            <a:r>
              <a:rPr lang="en-IN" dirty="0"/>
              <a:t>Low</a:t>
            </a:r>
          </a:p>
        </p:txBody>
      </p:sp>
    </p:spTree>
    <p:extLst>
      <p:ext uri="{BB962C8B-B14F-4D97-AF65-F5344CB8AC3E}">
        <p14:creationId xmlns:p14="http://schemas.microsoft.com/office/powerpoint/2010/main" val="250629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762000"/>
            <a:ext cx="7848600" cy="5054717"/>
          </a:xfrm>
          <a:prstGeom prst="rect">
            <a:avLst/>
          </a:prstGeom>
        </p:spPr>
        <p:txBody>
          <a:bodyPr wrap="square">
            <a:spAutoFit/>
          </a:bodyPr>
          <a:lstStyle/>
          <a:p>
            <a:pPr lvl="0" algn="just">
              <a:lnSpc>
                <a:spcPct val="115000"/>
              </a:lnSpc>
              <a:tabLst>
                <a:tab pos="228600" algn="l"/>
              </a:tabLst>
            </a:pPr>
            <a:r>
              <a:rPr lang="en-IN" sz="2000" b="1" dirty="0">
                <a:latin typeface="Times New Roman" panose="02020603050405020304" pitchFamily="18" charset="0"/>
                <a:cs typeface="Times New Roman" panose="02020603050405020304" pitchFamily="18" charset="0"/>
              </a:rPr>
              <a:t>Text Books</a:t>
            </a:r>
            <a:endParaRPr lang="en-US" sz="2000" b="1" dirty="0">
              <a:latin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228600" algn="l"/>
              </a:tabLst>
            </a:pPr>
            <a:r>
              <a:rPr lang="en-US" sz="2000" dirty="0">
                <a:latin typeface="Times New Roman" panose="02020603050405020304" pitchFamily="18" charset="0"/>
                <a:cs typeface="Times New Roman" panose="02020603050405020304" pitchFamily="18" charset="0"/>
              </a:rPr>
              <a:t>Ian </a:t>
            </a:r>
            <a:r>
              <a:rPr lang="en-US" sz="2000" dirty="0" err="1">
                <a:latin typeface="Times New Roman" panose="02020603050405020304" pitchFamily="18" charset="0"/>
                <a:cs typeface="Times New Roman" panose="02020603050405020304" pitchFamily="18" charset="0"/>
              </a:rPr>
              <a:t>Sommerville</a:t>
            </a:r>
            <a:r>
              <a:rPr lang="en-US" sz="2000" dirty="0">
                <a:latin typeface="Times New Roman" panose="02020603050405020304" pitchFamily="18" charset="0"/>
                <a:cs typeface="Times New Roman" panose="02020603050405020304" pitchFamily="18" charset="0"/>
              </a:rPr>
              <a:t>, Software Engineering, 9th Edition, Pearson Education, 2011.</a:t>
            </a:r>
          </a:p>
          <a:p>
            <a:pPr marL="342900" lvl="0" indent="-342900" algn="just">
              <a:lnSpc>
                <a:spcPct val="115000"/>
              </a:lnSpc>
              <a:buFont typeface="Arial" panose="020B0604020202020204" pitchFamily="34" charset="0"/>
              <a:buChar char="•"/>
              <a:tabLst>
                <a:tab pos="228600" algn="l"/>
              </a:tabLst>
            </a:pPr>
            <a:r>
              <a:rPr lang="en-US" sz="2000" dirty="0">
                <a:latin typeface="Times New Roman" panose="02020603050405020304" pitchFamily="18" charset="0"/>
                <a:cs typeface="Times New Roman" panose="02020603050405020304" pitchFamily="18" charset="0"/>
              </a:rPr>
              <a:t>Apple Book, Develop in Swift Explorations, Apple, 2020.</a:t>
            </a:r>
          </a:p>
          <a:p>
            <a:pPr lvl="0" algn="just">
              <a:lnSpc>
                <a:spcPct val="115000"/>
              </a:lnSpc>
              <a:tabLst>
                <a:tab pos="228600" algn="l"/>
              </a:tabLst>
            </a:pPr>
            <a:endParaRPr lang="en-IN" sz="2000" b="1" dirty="0">
              <a:latin typeface="Times New Roman" panose="02020603050405020304" pitchFamily="18" charset="0"/>
              <a:cs typeface="Times New Roman" panose="02020603050405020304" pitchFamily="18" charset="0"/>
            </a:endParaRPr>
          </a:p>
          <a:p>
            <a:pPr lvl="0" algn="just">
              <a:lnSpc>
                <a:spcPct val="115000"/>
              </a:lnSpc>
              <a:tabLst>
                <a:tab pos="228600" algn="l"/>
              </a:tabLst>
            </a:pPr>
            <a:r>
              <a:rPr lang="en-IN" sz="2000" b="1" dirty="0">
                <a:latin typeface="Times New Roman" panose="02020603050405020304" pitchFamily="18" charset="0"/>
                <a:cs typeface="Times New Roman" panose="02020603050405020304" pitchFamily="18" charset="0"/>
              </a:rPr>
              <a:t>References</a:t>
            </a:r>
            <a:endParaRPr lang="en-US" sz="2000" b="1" dirty="0">
              <a:latin typeface="Times New Roman" panose="02020603050405020304" pitchFamily="18" charset="0"/>
              <a:cs typeface="Times New Roman" panose="02020603050405020304" pitchFamily="18" charset="0"/>
            </a:endParaRPr>
          </a:p>
          <a:p>
            <a:pPr marL="342900" lvl="0" indent="-342900" algn="just">
              <a:lnSpc>
                <a:spcPct val="97000"/>
              </a:lnSpc>
              <a:buFont typeface="Arial" panose="020B0604020202020204" pitchFamily="34" charset="0"/>
              <a:buChar char="•"/>
              <a:tabLst>
                <a:tab pos="228600" algn="l"/>
              </a:tabLst>
            </a:pPr>
            <a:r>
              <a:rPr lang="en-US" sz="2000" dirty="0">
                <a:latin typeface="Times New Roman" panose="02020603050405020304" pitchFamily="18" charset="0"/>
                <a:cs typeface="Times New Roman" panose="02020603050405020304" pitchFamily="18" charset="0"/>
              </a:rPr>
              <a:t>Roger S. Pressman, Software Engineering-A Practitioners approach, 8th Edition, McGraw-Hill, 2014.</a:t>
            </a:r>
          </a:p>
          <a:p>
            <a:pPr marL="342900" lvl="0" indent="-342900" algn="just">
              <a:lnSpc>
                <a:spcPct val="97000"/>
              </a:lnSpc>
              <a:buFont typeface="Arial" panose="020B0604020202020204" pitchFamily="34" charset="0"/>
              <a:buChar char="•"/>
              <a:tabLst>
                <a:tab pos="228600" algn="l"/>
              </a:tabLst>
            </a:pPr>
            <a:r>
              <a:rPr lang="en-US" sz="2000" dirty="0">
                <a:latin typeface="Times New Roman" panose="02020603050405020304" pitchFamily="18" charset="0"/>
                <a:cs typeface="Times New Roman" panose="02020603050405020304" pitchFamily="18" charset="0"/>
              </a:rPr>
              <a:t>Shari Lawrence </a:t>
            </a:r>
            <a:r>
              <a:rPr lang="en-US" sz="2000" dirty="0" err="1">
                <a:latin typeface="Times New Roman" panose="02020603050405020304" pitchFamily="18" charset="0"/>
                <a:cs typeface="Times New Roman" panose="02020603050405020304" pitchFamily="18" charset="0"/>
              </a:rPr>
              <a:t>Pfleeger</a:t>
            </a:r>
            <a:r>
              <a:rPr lang="en-US" sz="2000" dirty="0">
                <a:latin typeface="Times New Roman" panose="02020603050405020304" pitchFamily="18" charset="0"/>
                <a:cs typeface="Times New Roman" panose="02020603050405020304" pitchFamily="18" charset="0"/>
              </a:rPr>
              <a:t>, Joanne M. Atlee, Software Engineering Theory and Practice, Third Edition, Pearson Education, 2006.</a:t>
            </a:r>
          </a:p>
          <a:p>
            <a:pPr marL="457200" indent="-457200">
              <a:lnSpc>
                <a:spcPts val="65"/>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p>
          <a:p>
            <a:pPr marL="342900" lvl="0" indent="-342900" algn="just">
              <a:lnSpc>
                <a:spcPct val="97000"/>
              </a:lnSpc>
              <a:buFont typeface="Arial" panose="020B0604020202020204" pitchFamily="34" charset="0"/>
              <a:buChar char="•"/>
              <a:tabLst>
                <a:tab pos="228600" algn="l"/>
              </a:tabLst>
            </a:pPr>
            <a:r>
              <a:rPr lang="en-US" sz="2000" dirty="0" err="1">
                <a:latin typeface="Times New Roman" panose="02020603050405020304" pitchFamily="18" charset="0"/>
                <a:cs typeface="Times New Roman" panose="02020603050405020304" pitchFamily="18" charset="0"/>
              </a:rPr>
              <a:t>Waman</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Jawadekar</a:t>
            </a:r>
            <a:r>
              <a:rPr lang="en-US" sz="2000" dirty="0">
                <a:latin typeface="Times New Roman" panose="02020603050405020304" pitchFamily="18" charset="0"/>
                <a:cs typeface="Times New Roman" panose="02020603050405020304" pitchFamily="18" charset="0"/>
              </a:rPr>
              <a:t>, Software Engineering Principles and Practice, Tata McGraw Hill, 2004.</a:t>
            </a:r>
          </a:p>
          <a:p>
            <a:pPr marL="457200" indent="-457200">
              <a:lnSpc>
                <a:spcPts val="65"/>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p>
          <a:p>
            <a:pPr marL="342900" lvl="0" indent="-342900" algn="just">
              <a:lnSpc>
                <a:spcPct val="97000"/>
              </a:lnSpc>
              <a:buFont typeface="Arial" panose="020B0604020202020204" pitchFamily="34" charset="0"/>
              <a:buChar char="•"/>
              <a:tabLst>
                <a:tab pos="228600" algn="l"/>
              </a:tabLst>
            </a:pPr>
            <a:r>
              <a:rPr lang="en-US" sz="2000" dirty="0">
                <a:latin typeface="Times New Roman" panose="02020603050405020304" pitchFamily="18" charset="0"/>
                <a:cs typeface="Times New Roman" panose="02020603050405020304" pitchFamily="18" charset="0"/>
              </a:rPr>
              <a:t>Douglas Bell, Software Engineering for Students, a Programming Approach, 4th Edition, Pearson Education.</a:t>
            </a:r>
          </a:p>
          <a:p>
            <a:pPr marL="342900" lvl="0" indent="-342900" algn="just">
              <a:lnSpc>
                <a:spcPct val="115000"/>
              </a:lnSpc>
              <a:buFont typeface="+mj-lt"/>
              <a:buAutoNum type="arabicPeriod"/>
              <a:tabLst>
                <a:tab pos="228600" algn="l"/>
              </a:tabLs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173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304800" y="381000"/>
            <a:ext cx="8382000" cy="5410200"/>
          </a:xfrm>
        </p:spPr>
        <p:txBody>
          <a:bodyPr/>
          <a:lstStyle/>
          <a:p>
            <a:pPr algn="ctr" eaLnBrk="0" hangingPunct="0">
              <a:spcBef>
                <a:spcPct val="0"/>
              </a:spcBef>
              <a:buFontTx/>
              <a:buNone/>
            </a:pPr>
            <a:r>
              <a:rPr lang="en-US" sz="3600" b="1" u="sng" dirty="0"/>
              <a:t>The incremental model</a:t>
            </a:r>
          </a:p>
          <a:p>
            <a:pPr algn="just">
              <a:lnSpc>
                <a:spcPct val="90000"/>
              </a:lnSpc>
              <a:buFontTx/>
              <a:buNone/>
            </a:pPr>
            <a:r>
              <a:rPr lang="en-US" sz="2800" b="1" u="sng" dirty="0"/>
              <a:t>Advantages</a:t>
            </a:r>
            <a:endParaRPr lang="en-US" sz="4000" b="1" dirty="0"/>
          </a:p>
          <a:p>
            <a:pPr algn="just">
              <a:lnSpc>
                <a:spcPct val="90000"/>
              </a:lnSpc>
            </a:pPr>
            <a:r>
              <a:rPr lang="en-US" sz="2200" dirty="0"/>
              <a:t>Generates working software quickly and early during the software life cycle. </a:t>
            </a:r>
          </a:p>
          <a:p>
            <a:pPr algn="just">
              <a:lnSpc>
                <a:spcPct val="90000"/>
              </a:lnSpc>
            </a:pPr>
            <a:r>
              <a:rPr lang="en-US" sz="2200" dirty="0"/>
              <a:t>More flexible – less costly to change scope and requirements. </a:t>
            </a:r>
          </a:p>
          <a:p>
            <a:pPr algn="just">
              <a:lnSpc>
                <a:spcPct val="90000"/>
              </a:lnSpc>
            </a:pPr>
            <a:r>
              <a:rPr lang="en-US" sz="2200" dirty="0"/>
              <a:t>Easier to test and debug during a smaller iteration. </a:t>
            </a:r>
          </a:p>
          <a:p>
            <a:pPr algn="just">
              <a:lnSpc>
                <a:spcPct val="90000"/>
              </a:lnSpc>
            </a:pPr>
            <a:r>
              <a:rPr lang="en-US" sz="2200" dirty="0"/>
              <a:t>Easier to manage risk because risky pieces are identified and handled during its iteration. </a:t>
            </a:r>
          </a:p>
          <a:p>
            <a:pPr algn="just">
              <a:lnSpc>
                <a:spcPct val="90000"/>
              </a:lnSpc>
            </a:pPr>
            <a:r>
              <a:rPr lang="en-US" sz="2200" dirty="0"/>
              <a:t>Each iteration is an easily managed milestone. </a:t>
            </a:r>
          </a:p>
          <a:p>
            <a:pPr algn="just">
              <a:lnSpc>
                <a:spcPct val="90000"/>
              </a:lnSpc>
              <a:buFontTx/>
              <a:buNone/>
            </a:pPr>
            <a:endParaRPr lang="en-US" sz="1000" dirty="0"/>
          </a:p>
          <a:p>
            <a:pPr algn="just">
              <a:lnSpc>
                <a:spcPct val="90000"/>
              </a:lnSpc>
              <a:buFontTx/>
              <a:buNone/>
            </a:pPr>
            <a:r>
              <a:rPr lang="en-US" sz="2800" b="1" u="sng" dirty="0"/>
              <a:t>Disadvantages</a:t>
            </a:r>
          </a:p>
          <a:p>
            <a:pPr>
              <a:lnSpc>
                <a:spcPct val="90000"/>
              </a:lnSpc>
            </a:pPr>
            <a:r>
              <a:rPr lang="en-US" sz="2200" dirty="0"/>
              <a:t>Each phase of an iteration is rigid and do not overlap each other. </a:t>
            </a:r>
          </a:p>
          <a:p>
            <a:pPr algn="just">
              <a:lnSpc>
                <a:spcPct val="90000"/>
              </a:lnSpc>
            </a:pPr>
            <a:r>
              <a:rPr lang="en-US" sz="2200" dirty="0"/>
              <a:t>Problems may arise pertaining to system architecture because not all requirements are gathered up front for the entire software life cycle.</a:t>
            </a:r>
            <a:r>
              <a:rPr lang="en-US" sz="2400" dirty="0"/>
              <a:t> </a:t>
            </a:r>
            <a:endParaRPr lang="en-US" sz="2400" b="1" u="sng" dirty="0">
              <a:solidFill>
                <a:schemeClr val="tx2"/>
              </a:solidFill>
            </a:endParaRPr>
          </a:p>
        </p:txBody>
      </p:sp>
    </p:spTree>
    <p:extLst>
      <p:ext uri="{BB962C8B-B14F-4D97-AF65-F5344CB8AC3E}">
        <p14:creationId xmlns:p14="http://schemas.microsoft.com/office/powerpoint/2010/main" val="1909338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609600"/>
            <a:ext cx="7391400" cy="1143000"/>
          </a:xfrm>
        </p:spPr>
        <p:txBody>
          <a:bodyPr>
            <a:normAutofit/>
          </a:bodyPr>
          <a:lstStyle/>
          <a:p>
            <a:r>
              <a:rPr lang="en-US" sz="3600" b="1" u="sng" dirty="0"/>
              <a:t>Spiral Model</a:t>
            </a:r>
            <a:r>
              <a:rPr lang="en-US" sz="3600" b="1" dirty="0"/>
              <a:t> </a:t>
            </a:r>
            <a:r>
              <a:rPr lang="en-US" sz="2400" dirty="0"/>
              <a:t>(</a:t>
            </a:r>
            <a:r>
              <a:rPr lang="en-US" sz="2400" i="1" dirty="0"/>
              <a:t>Barry Boehm, 1988</a:t>
            </a:r>
            <a:r>
              <a:rPr lang="en-US" sz="2400" dirty="0"/>
              <a:t>)</a:t>
            </a:r>
            <a:endParaRPr lang="en-US" sz="3600" dirty="0"/>
          </a:p>
        </p:txBody>
      </p:sp>
      <p:sp>
        <p:nvSpPr>
          <p:cNvPr id="23555" name="Rectangle 3"/>
          <p:cNvSpPr>
            <a:spLocks noGrp="1" noChangeArrowheads="1"/>
          </p:cNvSpPr>
          <p:nvPr>
            <p:ph type="body" idx="1"/>
          </p:nvPr>
        </p:nvSpPr>
        <p:spPr/>
        <p:txBody>
          <a:bodyPr/>
          <a:lstStyle/>
          <a:p>
            <a:pPr algn="just"/>
            <a:r>
              <a:rPr lang="en-US" sz="2400" dirty="0"/>
              <a:t>The spiral model is similar to the incremental model, with more emphases placed on risk analysis.  </a:t>
            </a:r>
          </a:p>
          <a:p>
            <a:endParaRPr lang="en-US" sz="1000" dirty="0"/>
          </a:p>
          <a:p>
            <a:pPr algn="just"/>
            <a:r>
              <a:rPr lang="en-US" sz="2400" dirty="0"/>
              <a:t>A software project repeatedly passes through these phases in iterations (called Spirals in this model).  The baseline spiral, starting in the planning phase, requirements are gathered and risk is assessed.  Each subsequent spirals builds on the baseline spiral. </a:t>
            </a:r>
          </a:p>
        </p:txBody>
      </p:sp>
    </p:spTree>
    <p:extLst>
      <p:ext uri="{BB962C8B-B14F-4D97-AF65-F5344CB8AC3E}">
        <p14:creationId xmlns:p14="http://schemas.microsoft.com/office/powerpoint/2010/main" val="4156776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a:stretch>
            <a:fillRect/>
          </a:stretch>
        </p:blipFill>
        <p:spPr bwMode="auto">
          <a:xfrm>
            <a:off x="685800" y="838200"/>
            <a:ext cx="7848600"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lum bright="-48000" contrast="76000"/>
            <a:extLst>
              <a:ext uri="{28A0092B-C50C-407E-A947-70E740481C1C}">
                <a14:useLocalDpi xmlns:a14="http://schemas.microsoft.com/office/drawing/2010/main" val="0"/>
              </a:ext>
            </a:extLst>
          </a:blip>
          <a:srcRect/>
          <a:stretch>
            <a:fillRect/>
          </a:stretch>
        </p:blipFill>
        <p:spPr bwMode="auto">
          <a:xfrm>
            <a:off x="533400" y="5105400"/>
            <a:ext cx="2913063"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Rectangle 4"/>
          <p:cNvSpPr>
            <a:spLocks noChangeArrowheads="1"/>
          </p:cNvSpPr>
          <p:nvPr/>
        </p:nvSpPr>
        <p:spPr bwMode="auto">
          <a:xfrm>
            <a:off x="381000" y="3048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i="1" u="sng">
                <a:latin typeface="Tahoma" charset="0"/>
              </a:rPr>
              <a:t>Spiral model</a:t>
            </a:r>
          </a:p>
        </p:txBody>
      </p:sp>
    </p:spTree>
    <p:extLst>
      <p:ext uri="{BB962C8B-B14F-4D97-AF65-F5344CB8AC3E}">
        <p14:creationId xmlns:p14="http://schemas.microsoft.com/office/powerpoint/2010/main" val="529365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p:cNvPicPr>
            <a:picLocks noGrp="1" noChangeAspect="1" noChangeArrowheads="1"/>
          </p:cNvPicPr>
          <p:nvPr>
            <p:ph/>
          </p:nvPr>
        </p:nvPicPr>
        <p:blipFill rotWithShape="1">
          <a:blip r:embed="rId2">
            <a:lum bright="-12000" contrast="24000"/>
            <a:extLst>
              <a:ext uri="{28A0092B-C50C-407E-A947-70E740481C1C}">
                <a14:useLocalDpi xmlns:a14="http://schemas.microsoft.com/office/drawing/2010/main" val="0"/>
              </a:ext>
            </a:extLst>
          </a:blip>
          <a:srcRect r="1190" b="1892"/>
          <a:stretch/>
        </p:blipFill>
        <p:spPr>
          <a:xfrm>
            <a:off x="1063625" y="871539"/>
            <a:ext cx="7231289" cy="5186362"/>
          </a:xfrm>
          <a:noFill/>
          <a:ln/>
        </p:spPr>
      </p:pic>
      <p:sp>
        <p:nvSpPr>
          <p:cNvPr id="37894" name="Rectangle 6"/>
          <p:cNvSpPr>
            <a:spLocks noChangeArrowheads="1"/>
          </p:cNvSpPr>
          <p:nvPr/>
        </p:nvSpPr>
        <p:spPr bwMode="auto">
          <a:xfrm>
            <a:off x="685800" y="406400"/>
            <a:ext cx="344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i="1" u="sng"/>
              <a:t>Boehm’s Spiral model</a:t>
            </a:r>
          </a:p>
        </p:txBody>
      </p:sp>
    </p:spTree>
    <p:extLst>
      <p:ext uri="{BB962C8B-B14F-4D97-AF65-F5344CB8AC3E}">
        <p14:creationId xmlns:p14="http://schemas.microsoft.com/office/powerpoint/2010/main" val="2964239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b="1" dirty="0"/>
              <a:t>Spiral model sectors</a:t>
            </a:r>
          </a:p>
        </p:txBody>
      </p:sp>
      <p:sp>
        <p:nvSpPr>
          <p:cNvPr id="112643" name="Rectangle 3"/>
          <p:cNvSpPr>
            <a:spLocks noGrp="1" noChangeArrowheads="1"/>
          </p:cNvSpPr>
          <p:nvPr>
            <p:ph type="body" idx="1"/>
          </p:nvPr>
        </p:nvSpPr>
        <p:spPr/>
        <p:txBody>
          <a:bodyPr/>
          <a:lstStyle/>
          <a:p>
            <a:pPr>
              <a:lnSpc>
                <a:spcPct val="90000"/>
              </a:lnSpc>
            </a:pPr>
            <a:r>
              <a:rPr lang="en-GB" sz="2500"/>
              <a:t>Objective setting</a:t>
            </a:r>
          </a:p>
          <a:p>
            <a:pPr lvl="1">
              <a:lnSpc>
                <a:spcPct val="90000"/>
              </a:lnSpc>
            </a:pPr>
            <a:r>
              <a:rPr lang="en-GB" sz="2200"/>
              <a:t>Specific objectives for the phase are identified.</a:t>
            </a:r>
          </a:p>
          <a:p>
            <a:pPr>
              <a:lnSpc>
                <a:spcPct val="90000"/>
              </a:lnSpc>
            </a:pPr>
            <a:r>
              <a:rPr lang="en-GB" sz="2500"/>
              <a:t>Risk assessment and reduction</a:t>
            </a:r>
          </a:p>
          <a:p>
            <a:pPr lvl="1">
              <a:lnSpc>
                <a:spcPct val="90000"/>
              </a:lnSpc>
            </a:pPr>
            <a:r>
              <a:rPr lang="en-GB" sz="2200"/>
              <a:t>Risks are assessed and activities put in place to reduce the key risks.</a:t>
            </a:r>
          </a:p>
          <a:p>
            <a:pPr>
              <a:lnSpc>
                <a:spcPct val="90000"/>
              </a:lnSpc>
            </a:pPr>
            <a:r>
              <a:rPr lang="en-GB" sz="2500"/>
              <a:t>Development and validation</a:t>
            </a:r>
          </a:p>
          <a:p>
            <a:pPr lvl="1">
              <a:lnSpc>
                <a:spcPct val="90000"/>
              </a:lnSpc>
            </a:pPr>
            <a:r>
              <a:rPr lang="en-GB" sz="2200"/>
              <a:t>A development model for the system is chosen  which can be any of the generic models.</a:t>
            </a:r>
          </a:p>
          <a:p>
            <a:pPr>
              <a:lnSpc>
                <a:spcPct val="90000"/>
              </a:lnSpc>
            </a:pPr>
            <a:r>
              <a:rPr lang="en-GB" sz="2500"/>
              <a:t>Planning</a:t>
            </a:r>
          </a:p>
          <a:p>
            <a:pPr lvl="1">
              <a:lnSpc>
                <a:spcPct val="90000"/>
              </a:lnSpc>
            </a:pPr>
            <a:r>
              <a:rPr lang="en-GB" sz="2200"/>
              <a:t>The project is reviewed and the next phase of the spiral is planned.</a:t>
            </a:r>
          </a:p>
        </p:txBody>
      </p:sp>
    </p:spTree>
    <p:extLst>
      <p:ext uri="{BB962C8B-B14F-4D97-AF65-F5344CB8AC3E}">
        <p14:creationId xmlns:p14="http://schemas.microsoft.com/office/powerpoint/2010/main" val="826200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152400" y="457200"/>
            <a:ext cx="8763000" cy="5638800"/>
          </a:xfrm>
        </p:spPr>
        <p:txBody>
          <a:bodyPr/>
          <a:lstStyle/>
          <a:p>
            <a:pPr algn="ctr">
              <a:buFontTx/>
              <a:buNone/>
            </a:pPr>
            <a:r>
              <a:rPr lang="en-US" sz="3600" b="1" u="sng" dirty="0"/>
              <a:t>Spiral Model</a:t>
            </a:r>
            <a:endParaRPr lang="en-US" sz="3600" b="1" dirty="0"/>
          </a:p>
          <a:p>
            <a:r>
              <a:rPr lang="en-US" sz="2800" b="1" u="sng" dirty="0"/>
              <a:t>Advantages</a:t>
            </a:r>
          </a:p>
          <a:p>
            <a:pPr lvl="1"/>
            <a:r>
              <a:rPr lang="en-US" sz="2400" dirty="0"/>
              <a:t>High amount of risk analysis </a:t>
            </a:r>
          </a:p>
          <a:p>
            <a:pPr lvl="1"/>
            <a:r>
              <a:rPr lang="en-US" sz="2400" dirty="0"/>
              <a:t>Good for large projects. </a:t>
            </a:r>
          </a:p>
          <a:p>
            <a:pPr lvl="1"/>
            <a:r>
              <a:rPr lang="en-US" sz="2400" dirty="0"/>
              <a:t>Mainly for OO software development.</a:t>
            </a:r>
          </a:p>
          <a:p>
            <a:pPr lvl="1"/>
            <a:r>
              <a:rPr lang="en-US" sz="2400" dirty="0"/>
              <a:t>Software is produced early in the software life cycle.</a:t>
            </a:r>
            <a:endParaRPr lang="en-US" sz="2400" b="1" dirty="0"/>
          </a:p>
          <a:p>
            <a:r>
              <a:rPr lang="en-US" sz="2800" b="1" u="sng" dirty="0"/>
              <a:t>Disadvantages</a:t>
            </a:r>
          </a:p>
          <a:p>
            <a:pPr lvl="1" algn="just"/>
            <a:r>
              <a:rPr lang="en-US" sz="2400" dirty="0"/>
              <a:t>Can be a costly model to use. </a:t>
            </a:r>
          </a:p>
          <a:p>
            <a:pPr lvl="1" algn="just"/>
            <a:r>
              <a:rPr lang="en-US" sz="2400" dirty="0"/>
              <a:t>Risk analysis requires highly specific expertise. </a:t>
            </a:r>
          </a:p>
          <a:p>
            <a:pPr lvl="1" algn="just"/>
            <a:r>
              <a:rPr lang="en-US" sz="2400" dirty="0"/>
              <a:t>Project’s success is highly dependent on the risk analysis phase. </a:t>
            </a:r>
          </a:p>
          <a:p>
            <a:pPr lvl="1" algn="just"/>
            <a:r>
              <a:rPr lang="en-US" sz="2400" dirty="0"/>
              <a:t>Doesn’t work well for smaller projects </a:t>
            </a:r>
          </a:p>
        </p:txBody>
      </p:sp>
    </p:spTree>
    <p:extLst>
      <p:ext uri="{BB962C8B-B14F-4D97-AF65-F5344CB8AC3E}">
        <p14:creationId xmlns:p14="http://schemas.microsoft.com/office/powerpoint/2010/main" val="669733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b="1"/>
              <a:t>The Rational Unified Process</a:t>
            </a:r>
          </a:p>
        </p:txBody>
      </p:sp>
      <p:sp>
        <p:nvSpPr>
          <p:cNvPr id="121859" name="Rectangle 3"/>
          <p:cNvSpPr>
            <a:spLocks noGrp="1" noChangeArrowheads="1"/>
          </p:cNvSpPr>
          <p:nvPr>
            <p:ph type="body" idx="1"/>
          </p:nvPr>
        </p:nvSpPr>
        <p:spPr/>
        <p:txBody>
          <a:bodyPr/>
          <a:lstStyle/>
          <a:p>
            <a:r>
              <a:rPr lang="en-US"/>
              <a:t>A modern process model derived from the work on the UML and associated process.</a:t>
            </a:r>
          </a:p>
          <a:p>
            <a:r>
              <a:rPr lang="en-US"/>
              <a:t>Normally described from 3 perspectives</a:t>
            </a:r>
          </a:p>
          <a:p>
            <a:pPr lvl="1"/>
            <a:r>
              <a:rPr lang="en-US"/>
              <a:t>A dynamic perspective that shows phases over time;</a:t>
            </a:r>
          </a:p>
          <a:p>
            <a:pPr lvl="1"/>
            <a:r>
              <a:rPr lang="en-US"/>
              <a:t>A static perspective that shows process activities;</a:t>
            </a:r>
          </a:p>
          <a:p>
            <a:pPr lvl="1"/>
            <a:r>
              <a:rPr lang="en-US"/>
              <a:t>A practive perspective that suggests good practice.</a:t>
            </a:r>
          </a:p>
        </p:txBody>
      </p:sp>
    </p:spTree>
    <p:extLst>
      <p:ext uri="{BB962C8B-B14F-4D97-AF65-F5344CB8AC3E}">
        <p14:creationId xmlns:p14="http://schemas.microsoft.com/office/powerpoint/2010/main" val="3113000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b="1" dirty="0"/>
              <a:t>RUP phases</a:t>
            </a:r>
          </a:p>
        </p:txBody>
      </p:sp>
      <p:sp>
        <p:nvSpPr>
          <p:cNvPr id="122883" name="Rectangle 3"/>
          <p:cNvSpPr>
            <a:spLocks noGrp="1" noChangeArrowheads="1"/>
          </p:cNvSpPr>
          <p:nvPr>
            <p:ph type="body" idx="1"/>
          </p:nvPr>
        </p:nvSpPr>
        <p:spPr/>
        <p:txBody>
          <a:bodyPr>
            <a:normAutofit lnSpcReduction="10000"/>
          </a:bodyPr>
          <a:lstStyle/>
          <a:p>
            <a:r>
              <a:rPr lang="en-US"/>
              <a:t>Inception</a:t>
            </a:r>
          </a:p>
          <a:p>
            <a:pPr lvl="1"/>
            <a:r>
              <a:rPr lang="en-US"/>
              <a:t>Establish the business case for the system.</a:t>
            </a:r>
          </a:p>
          <a:p>
            <a:r>
              <a:rPr lang="en-US"/>
              <a:t>Elaboration</a:t>
            </a:r>
          </a:p>
          <a:p>
            <a:pPr lvl="1"/>
            <a:r>
              <a:rPr lang="en-US"/>
              <a:t>Develop an understanding of the problem domain and the system architecture.</a:t>
            </a:r>
          </a:p>
          <a:p>
            <a:r>
              <a:rPr lang="en-US"/>
              <a:t>Construction</a:t>
            </a:r>
          </a:p>
          <a:p>
            <a:pPr lvl="1"/>
            <a:r>
              <a:rPr lang="en-US"/>
              <a:t>System design, programming and testing.</a:t>
            </a:r>
          </a:p>
          <a:p>
            <a:r>
              <a:rPr lang="en-US"/>
              <a:t>Transition</a:t>
            </a:r>
          </a:p>
          <a:p>
            <a:pPr lvl="1"/>
            <a:r>
              <a:rPr lang="en-US"/>
              <a:t>Deploy the system in its operating environment.</a:t>
            </a:r>
          </a:p>
        </p:txBody>
      </p:sp>
    </p:spTree>
    <p:extLst>
      <p:ext uri="{BB962C8B-B14F-4D97-AF65-F5344CB8AC3E}">
        <p14:creationId xmlns:p14="http://schemas.microsoft.com/office/powerpoint/2010/main" val="713551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title"/>
          </p:nvPr>
        </p:nvSpPr>
        <p:spPr>
          <a:xfrm>
            <a:off x="762000" y="466725"/>
            <a:ext cx="7351713" cy="600075"/>
          </a:xfrm>
        </p:spPr>
        <p:txBody>
          <a:bodyPr>
            <a:normAutofit fontScale="90000"/>
          </a:bodyPr>
          <a:lstStyle/>
          <a:p>
            <a:pPr eaLnBrk="1" hangingPunct="1"/>
            <a:r>
              <a:rPr lang="en-US" b="1" dirty="0"/>
              <a:t>The Unified Process (UP)</a:t>
            </a:r>
          </a:p>
        </p:txBody>
      </p:sp>
      <p:grpSp>
        <p:nvGrpSpPr>
          <p:cNvPr id="28677" name="Group 8"/>
          <p:cNvGrpSpPr>
            <a:grpSpLocks/>
          </p:cNvGrpSpPr>
          <p:nvPr/>
        </p:nvGrpSpPr>
        <p:grpSpPr bwMode="auto">
          <a:xfrm>
            <a:off x="1371600" y="1295400"/>
            <a:ext cx="6248400" cy="4572000"/>
            <a:chOff x="1132" y="638"/>
            <a:chExt cx="3496" cy="3177"/>
          </a:xfrm>
        </p:grpSpPr>
        <p:pic>
          <p:nvPicPr>
            <p:cNvPr id="286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 y="647"/>
              <a:ext cx="3496" cy="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679" name="Rectangle 5"/>
            <p:cNvSpPr>
              <a:spLocks noChangeArrowheads="1"/>
            </p:cNvSpPr>
            <p:nvPr/>
          </p:nvSpPr>
          <p:spPr bwMode="auto">
            <a:xfrm>
              <a:off x="1279" y="1100"/>
              <a:ext cx="868" cy="239"/>
            </a:xfrm>
            <a:prstGeom prst="rect">
              <a:avLst/>
            </a:prstGeom>
            <a:solidFill>
              <a:schemeClr val="tx1"/>
            </a:solidFill>
            <a:ln w="12700">
              <a:solidFill>
                <a:schemeClr val="tx1"/>
              </a:solidFill>
              <a:miter lim="800000"/>
              <a:headEnd/>
              <a:tailEnd/>
            </a:ln>
          </p:spPr>
          <p:txBody>
            <a:bodyPr wrap="none" anchor="ctr"/>
            <a:lstStyle/>
            <a:p>
              <a:pPr algn="ctr">
                <a:lnSpc>
                  <a:spcPct val="90000"/>
                </a:lnSpc>
              </a:pPr>
              <a:r>
                <a:rPr lang="en-US" sz="1600">
                  <a:solidFill>
                    <a:schemeClr val="bg2"/>
                  </a:solidFill>
                  <a:latin typeface="Helvetica" pitchFamily="-128" charset="0"/>
                </a:rPr>
                <a:t>inception</a:t>
              </a:r>
              <a:endParaRPr lang="en-US" sz="1800" b="1">
                <a:solidFill>
                  <a:schemeClr val="bg2"/>
                </a:solidFill>
                <a:latin typeface="Helvetica" pitchFamily="-128" charset="0"/>
              </a:endParaRPr>
            </a:p>
          </p:txBody>
        </p:sp>
        <p:sp>
          <p:nvSpPr>
            <p:cNvPr id="28680" name="Rectangle 6"/>
            <p:cNvSpPr>
              <a:spLocks noChangeArrowheads="1"/>
            </p:cNvSpPr>
            <p:nvPr/>
          </p:nvSpPr>
          <p:spPr bwMode="auto">
            <a:xfrm>
              <a:off x="2496" y="638"/>
              <a:ext cx="923" cy="200"/>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28681" name="Text Box 7"/>
            <p:cNvSpPr txBox="1">
              <a:spLocks noChangeArrowheads="1"/>
            </p:cNvSpPr>
            <p:nvPr/>
          </p:nvSpPr>
          <p:spPr bwMode="auto">
            <a:xfrm>
              <a:off x="2554" y="655"/>
              <a:ext cx="88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nSpc>
                  <a:spcPct val="90000"/>
                </a:lnSpc>
              </a:pPr>
              <a:r>
                <a:rPr lang="en-US" sz="1600">
                  <a:solidFill>
                    <a:schemeClr val="bg2"/>
                  </a:solidFill>
                  <a:latin typeface="Helvetica" pitchFamily="-128" charset="0"/>
                </a:rPr>
                <a:t>elaboration</a:t>
              </a:r>
            </a:p>
          </p:txBody>
        </p:sp>
      </p:grpSp>
    </p:spTree>
    <p:extLst>
      <p:ext uri="{BB962C8B-B14F-4D97-AF65-F5344CB8AC3E}">
        <p14:creationId xmlns:p14="http://schemas.microsoft.com/office/powerpoint/2010/main" val="1452634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57200" y="457200"/>
            <a:ext cx="8229600" cy="1143000"/>
          </a:xfrm>
        </p:spPr>
        <p:txBody>
          <a:bodyPr/>
          <a:lstStyle/>
          <a:p>
            <a:r>
              <a:rPr lang="en-US" b="1" dirty="0"/>
              <a:t>RUP phase model</a:t>
            </a:r>
          </a:p>
        </p:txBody>
      </p:sp>
      <p:sp>
        <p:nvSpPr>
          <p:cNvPr id="123908" name="Rectangle 4"/>
          <p:cNvSpPr>
            <a:spLocks noChangeArrowheads="1"/>
          </p:cNvSpPr>
          <p:nvPr/>
        </p:nvSpPr>
        <p:spPr bwMode="auto">
          <a:xfrm>
            <a:off x="612151" y="2057400"/>
            <a:ext cx="8110996" cy="2523948"/>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97" tIns="45898" rIns="91797" bIns="45898" anchor="ctr"/>
          <a:lstStyle/>
          <a:p>
            <a:endParaRPr lang="en-IN"/>
          </a:p>
        </p:txBody>
      </p:sp>
      <p:pic>
        <p:nvPicPr>
          <p:cNvPr id="1239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26" y="2438400"/>
            <a:ext cx="7498845" cy="1811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52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00780"/>
            <a:ext cx="6781800" cy="3108543"/>
          </a:xfrm>
          <a:prstGeom prst="rect">
            <a:avLst/>
          </a:prstGeom>
        </p:spPr>
        <p:txBody>
          <a:bodyPr wrap="square">
            <a:spAutoFit/>
          </a:bodyPr>
          <a:lstStyle/>
          <a:p>
            <a:r>
              <a:rPr lang="en-US" sz="2800" b="1" dirty="0">
                <a:latin typeface="Times New Roman" panose="02020603050405020304" pitchFamily="18" charset="0"/>
                <a:ea typeface="Verdana" panose="020B0604030504040204" pitchFamily="34" charset="0"/>
              </a:rPr>
              <a:t>CIE Marks Distribution</a:t>
            </a:r>
          </a:p>
          <a:p>
            <a:endParaRPr lang="en-IN" sz="2800" b="1" dirty="0">
              <a:latin typeface="Times New Roman" panose="02020603050405020304" pitchFamily="18" charset="0"/>
              <a:ea typeface="Verdana" panose="020B0604030504040204" pitchFamily="34" charset="0"/>
            </a:endParaRPr>
          </a:p>
          <a:p>
            <a:r>
              <a:rPr lang="en-IN" sz="2800" dirty="0">
                <a:latin typeface="Times New Roman" panose="02020603050405020304" pitchFamily="18" charset="0"/>
                <a:ea typeface="Verdana" panose="020B0604030504040204" pitchFamily="34" charset="0"/>
              </a:rPr>
              <a:t>30 Marks - IA test ( Average of two tests)</a:t>
            </a:r>
          </a:p>
          <a:p>
            <a:endParaRPr lang="en-IN" sz="2800" dirty="0">
              <a:latin typeface="Times New Roman" panose="02020603050405020304" pitchFamily="18" charset="0"/>
              <a:ea typeface="Verdana" panose="020B0604030504040204" pitchFamily="34" charset="0"/>
            </a:endParaRPr>
          </a:p>
          <a:p>
            <a:r>
              <a:rPr lang="en-IN" sz="2800" dirty="0">
                <a:latin typeface="Times New Roman" panose="02020603050405020304" pitchFamily="18" charset="0"/>
                <a:ea typeface="Verdana" panose="020B0604030504040204" pitchFamily="34" charset="0"/>
              </a:rPr>
              <a:t>10 Marks - Assignment</a:t>
            </a:r>
          </a:p>
          <a:p>
            <a:endParaRPr lang="en-IN" sz="2800" dirty="0">
              <a:latin typeface="Times New Roman" panose="02020603050405020304" pitchFamily="18" charset="0"/>
              <a:ea typeface="Verdana" panose="020B0604030504040204" pitchFamily="34" charset="0"/>
            </a:endParaRPr>
          </a:p>
          <a:p>
            <a:r>
              <a:rPr lang="en-IN" sz="2800" dirty="0">
                <a:latin typeface="Times New Roman" panose="02020603050405020304" pitchFamily="18" charset="0"/>
                <a:ea typeface="Verdana" panose="020B0604030504040204" pitchFamily="34" charset="0"/>
              </a:rPr>
              <a:t>10 Marks - Case Study</a:t>
            </a:r>
            <a:endParaRPr lang="en-US" sz="2800" dirty="0"/>
          </a:p>
        </p:txBody>
      </p:sp>
    </p:spTree>
    <p:extLst>
      <p:ext uri="{BB962C8B-B14F-4D97-AF65-F5344CB8AC3E}">
        <p14:creationId xmlns:p14="http://schemas.microsoft.com/office/powerpoint/2010/main" val="1686627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304800"/>
            <a:ext cx="8229600" cy="1143000"/>
          </a:xfrm>
        </p:spPr>
        <p:txBody>
          <a:bodyPr/>
          <a:lstStyle/>
          <a:p>
            <a:r>
              <a:rPr lang="en-US" b="1" dirty="0"/>
              <a:t>RUP good practice</a:t>
            </a:r>
          </a:p>
        </p:txBody>
      </p:sp>
      <p:sp>
        <p:nvSpPr>
          <p:cNvPr id="124931" name="Rectangle 3"/>
          <p:cNvSpPr>
            <a:spLocks noGrp="1" noChangeArrowheads="1"/>
          </p:cNvSpPr>
          <p:nvPr>
            <p:ph type="body" idx="1"/>
          </p:nvPr>
        </p:nvSpPr>
        <p:spPr/>
        <p:txBody>
          <a:bodyPr/>
          <a:lstStyle/>
          <a:p>
            <a:r>
              <a:rPr lang="en-US"/>
              <a:t>Develop software iteratively</a:t>
            </a:r>
          </a:p>
          <a:p>
            <a:r>
              <a:rPr lang="en-US"/>
              <a:t>Manage requirements</a:t>
            </a:r>
          </a:p>
          <a:p>
            <a:r>
              <a:rPr lang="en-US"/>
              <a:t>Use component-based architectures</a:t>
            </a:r>
          </a:p>
          <a:p>
            <a:r>
              <a:rPr lang="en-US"/>
              <a:t>Visually model software</a:t>
            </a:r>
          </a:p>
          <a:p>
            <a:r>
              <a:rPr lang="en-US"/>
              <a:t>Verify software quality</a:t>
            </a:r>
          </a:p>
          <a:p>
            <a:r>
              <a:rPr lang="en-US"/>
              <a:t>Control changes to software</a:t>
            </a:r>
          </a:p>
        </p:txBody>
      </p:sp>
    </p:spTree>
    <p:extLst>
      <p:ext uri="{BB962C8B-B14F-4D97-AF65-F5344CB8AC3E}">
        <p14:creationId xmlns:p14="http://schemas.microsoft.com/office/powerpoint/2010/main" val="2131310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304800"/>
            <a:ext cx="8229600" cy="1143000"/>
          </a:xfrm>
        </p:spPr>
        <p:txBody>
          <a:bodyPr/>
          <a:lstStyle/>
          <a:p>
            <a:r>
              <a:rPr lang="en-GB" sz="3600" b="1" dirty="0"/>
              <a:t>Computer-aided software engineering</a:t>
            </a:r>
            <a:endParaRPr lang="en-GB" b="1" dirty="0"/>
          </a:p>
        </p:txBody>
      </p:sp>
      <p:sp>
        <p:nvSpPr>
          <p:cNvPr id="107523" name="Rectangle 3"/>
          <p:cNvSpPr>
            <a:spLocks noGrp="1" noChangeArrowheads="1"/>
          </p:cNvSpPr>
          <p:nvPr>
            <p:ph type="body" idx="1"/>
          </p:nvPr>
        </p:nvSpPr>
        <p:spPr/>
        <p:txBody>
          <a:bodyPr/>
          <a:lstStyle/>
          <a:p>
            <a:r>
              <a:rPr lang="en-GB" sz="2500"/>
              <a:t>Computer-aided software engineering (CASE) is software to support software development and evolution processes.</a:t>
            </a:r>
          </a:p>
          <a:p>
            <a:r>
              <a:rPr lang="en-GB" sz="2500"/>
              <a:t>Activity automation</a:t>
            </a:r>
          </a:p>
          <a:p>
            <a:pPr lvl="1"/>
            <a:r>
              <a:rPr lang="en-GB" sz="2200"/>
              <a:t>Graphical editors for system model development;</a:t>
            </a:r>
          </a:p>
          <a:p>
            <a:pPr lvl="1"/>
            <a:r>
              <a:rPr lang="en-GB" sz="2200"/>
              <a:t>Data dictionary to manage design entities;</a:t>
            </a:r>
          </a:p>
          <a:p>
            <a:pPr lvl="1"/>
            <a:r>
              <a:rPr lang="en-GB" sz="2200"/>
              <a:t>Graphical UI builder for user interface construction;</a:t>
            </a:r>
          </a:p>
          <a:p>
            <a:pPr lvl="1"/>
            <a:r>
              <a:rPr lang="en-GB" sz="2200"/>
              <a:t>Debuggers to support program fault finding;</a:t>
            </a:r>
          </a:p>
          <a:p>
            <a:pPr lvl="1"/>
            <a:r>
              <a:rPr lang="en-GB" sz="2200"/>
              <a:t>Automated translators to generate new versions of a program.</a:t>
            </a:r>
          </a:p>
        </p:txBody>
      </p:sp>
    </p:spTree>
    <p:extLst>
      <p:ext uri="{BB962C8B-B14F-4D97-AF65-F5344CB8AC3E}">
        <p14:creationId xmlns:p14="http://schemas.microsoft.com/office/powerpoint/2010/main" val="175081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p:txBody>
          <a:bodyPr/>
          <a:lstStyle/>
          <a:p>
            <a:r>
              <a:rPr lang="en-GB" sz="3200" b="1"/>
              <a:t>What is CASE (Computer-Aided Software Engineering)</a:t>
            </a:r>
            <a:endParaRPr lang="en-GB" b="1"/>
          </a:p>
        </p:txBody>
      </p:sp>
      <p:sp>
        <p:nvSpPr>
          <p:cNvPr id="78853" name="Rectangle 5"/>
          <p:cNvSpPr>
            <a:spLocks noGrp="1" noChangeArrowheads="1"/>
          </p:cNvSpPr>
          <p:nvPr>
            <p:ph type="body" idx="1"/>
          </p:nvPr>
        </p:nvSpPr>
        <p:spPr/>
        <p:txBody>
          <a:bodyPr/>
          <a:lstStyle/>
          <a:p>
            <a:r>
              <a:rPr lang="en-GB" sz="2400"/>
              <a:t>Software systems that are intended to provide automated support for software process activities. </a:t>
            </a:r>
          </a:p>
          <a:p>
            <a:r>
              <a:rPr lang="en-GB" sz="2400"/>
              <a:t>CASE systems are often used for method support.</a:t>
            </a:r>
          </a:p>
          <a:p>
            <a:r>
              <a:rPr lang="en-GB" sz="2400"/>
              <a:t>Upper-CASE</a:t>
            </a:r>
          </a:p>
          <a:p>
            <a:pPr lvl="1"/>
            <a:r>
              <a:rPr lang="en-GB" sz="2000"/>
              <a:t>Tools to support the early process activities of requirements and design;</a:t>
            </a:r>
          </a:p>
          <a:p>
            <a:r>
              <a:rPr lang="en-GB" sz="2400"/>
              <a:t>Lower-CASE</a:t>
            </a:r>
          </a:p>
          <a:p>
            <a:pPr lvl="1"/>
            <a:r>
              <a:rPr lang="en-GB" sz="2000"/>
              <a:t>Tools to support later activities such as programming, debugging and testing.</a:t>
            </a:r>
          </a:p>
        </p:txBody>
      </p:sp>
    </p:spTree>
    <p:extLst>
      <p:ext uri="{BB962C8B-B14F-4D97-AF65-F5344CB8AC3E}">
        <p14:creationId xmlns:p14="http://schemas.microsoft.com/office/powerpoint/2010/main" val="2049798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GB" b="1" dirty="0"/>
              <a:t>CASE classification</a:t>
            </a:r>
          </a:p>
        </p:txBody>
      </p:sp>
      <p:sp>
        <p:nvSpPr>
          <p:cNvPr id="117763" name="Rectangle 3"/>
          <p:cNvSpPr>
            <a:spLocks noGrp="1" noChangeArrowheads="1"/>
          </p:cNvSpPr>
          <p:nvPr>
            <p:ph type="body" idx="1"/>
          </p:nvPr>
        </p:nvSpPr>
        <p:spPr/>
        <p:txBody>
          <a:bodyPr/>
          <a:lstStyle/>
          <a:p>
            <a:r>
              <a:rPr lang="en-GB" sz="2500"/>
              <a:t>Classification helps us understand the different types of CASE tools and their support for process activities.</a:t>
            </a:r>
          </a:p>
          <a:p>
            <a:r>
              <a:rPr lang="en-GB" sz="2500"/>
              <a:t>Functional perspective</a:t>
            </a:r>
          </a:p>
          <a:p>
            <a:pPr lvl="1"/>
            <a:r>
              <a:rPr lang="en-GB" sz="2200"/>
              <a:t>Tools are classified according to their specific function.</a:t>
            </a:r>
          </a:p>
          <a:p>
            <a:r>
              <a:rPr lang="en-GB" sz="2500"/>
              <a:t>Process perspective</a:t>
            </a:r>
          </a:p>
          <a:p>
            <a:pPr lvl="1"/>
            <a:r>
              <a:rPr lang="en-GB" sz="2200"/>
              <a:t>Tools are classified according to process activities that are supported.</a:t>
            </a:r>
          </a:p>
          <a:p>
            <a:r>
              <a:rPr lang="en-GB" sz="2500"/>
              <a:t>Integration perspective</a:t>
            </a:r>
          </a:p>
          <a:p>
            <a:pPr lvl="1"/>
            <a:r>
              <a:rPr lang="en-GB" sz="2200"/>
              <a:t>Tools are classified according to their organisation into integrated units.	</a:t>
            </a:r>
          </a:p>
        </p:txBody>
      </p:sp>
    </p:spTree>
    <p:extLst>
      <p:ext uri="{BB962C8B-B14F-4D97-AF65-F5344CB8AC3E}">
        <p14:creationId xmlns:p14="http://schemas.microsoft.com/office/powerpoint/2010/main" val="98644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b="1" dirty="0"/>
              <a:t>Functional tool classification</a:t>
            </a:r>
          </a:p>
        </p:txBody>
      </p:sp>
      <p:sp>
        <p:nvSpPr>
          <p:cNvPr id="105482" name="Rectangle 10"/>
          <p:cNvSpPr>
            <a:spLocks noChangeArrowheads="1"/>
          </p:cNvSpPr>
          <p:nvPr/>
        </p:nvSpPr>
        <p:spPr bwMode="auto">
          <a:xfrm>
            <a:off x="382594" y="1295400"/>
            <a:ext cx="8340552" cy="5129195"/>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97" tIns="45898" rIns="91797" bIns="45898" anchor="ctr"/>
          <a:lstStyle/>
          <a:p>
            <a:endParaRPr lang="en-IN"/>
          </a:p>
        </p:txBody>
      </p:sp>
      <p:graphicFrame>
        <p:nvGraphicFramePr>
          <p:cNvPr id="105483" name="Object 11"/>
          <p:cNvGraphicFramePr>
            <a:graphicFrameLocks noChangeAspect="1"/>
          </p:cNvGraphicFramePr>
          <p:nvPr/>
        </p:nvGraphicFramePr>
        <p:xfrm>
          <a:off x="688669" y="1447800"/>
          <a:ext cx="7651883" cy="4898719"/>
        </p:xfrm>
        <a:graphic>
          <a:graphicData uri="http://schemas.openxmlformats.org/presentationml/2006/ole">
            <mc:AlternateContent xmlns:mc="http://schemas.openxmlformats.org/markup-compatibility/2006">
              <mc:Choice xmlns:v="urn:schemas-microsoft-com:vml" Requires="v">
                <p:oleObj spid="_x0000_s1029" name="Document" r:id="rId4" imgW="5605272" imgH="3361944" progId="Word.Document.8">
                  <p:embed/>
                </p:oleObj>
              </mc:Choice>
              <mc:Fallback>
                <p:oleObj name="Document" r:id="rId4" imgW="5605272" imgH="3361944" progId="Word.Document.8">
                  <p:embed/>
                  <p:pic>
                    <p:nvPicPr>
                      <p:cNvPr id="105483"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69" y="1447800"/>
                        <a:ext cx="7651883" cy="489871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03225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b="1" dirty="0"/>
              <a:t>Activity-based tool classification</a:t>
            </a:r>
          </a:p>
        </p:txBody>
      </p:sp>
      <p:sp>
        <p:nvSpPr>
          <p:cNvPr id="128004" name="Rectangle 4"/>
          <p:cNvSpPr>
            <a:spLocks noChangeArrowheads="1"/>
          </p:cNvSpPr>
          <p:nvPr/>
        </p:nvSpPr>
        <p:spPr bwMode="auto">
          <a:xfrm>
            <a:off x="382594" y="1453182"/>
            <a:ext cx="8034477" cy="4971413"/>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97" tIns="45898" rIns="91797" bIns="45898" anchor="ctr"/>
          <a:lstStyle/>
          <a:p>
            <a:endParaRPr lang="en-IN"/>
          </a:p>
        </p:txBody>
      </p:sp>
      <p:pic>
        <p:nvPicPr>
          <p:cNvPr id="1280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452" y="1759115"/>
            <a:ext cx="4973724" cy="455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112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b="1" dirty="0"/>
              <a:t>CASE integration</a:t>
            </a:r>
          </a:p>
        </p:txBody>
      </p:sp>
      <p:sp>
        <p:nvSpPr>
          <p:cNvPr id="118787" name="Rectangle 3"/>
          <p:cNvSpPr>
            <a:spLocks noGrp="1" noChangeArrowheads="1"/>
          </p:cNvSpPr>
          <p:nvPr>
            <p:ph type="body" idx="1"/>
          </p:nvPr>
        </p:nvSpPr>
        <p:spPr/>
        <p:txBody>
          <a:bodyPr>
            <a:normAutofit lnSpcReduction="10000"/>
          </a:bodyPr>
          <a:lstStyle/>
          <a:p>
            <a:pPr>
              <a:lnSpc>
                <a:spcPct val="90000"/>
              </a:lnSpc>
            </a:pPr>
            <a:r>
              <a:rPr lang="en-GB"/>
              <a:t>Tools</a:t>
            </a:r>
          </a:p>
          <a:p>
            <a:pPr lvl="1">
              <a:lnSpc>
                <a:spcPct val="90000"/>
              </a:lnSpc>
            </a:pPr>
            <a:r>
              <a:rPr lang="en-GB"/>
              <a:t>Support individual process tasks such as design consistency checking, text editing, etc.</a:t>
            </a:r>
          </a:p>
          <a:p>
            <a:pPr>
              <a:lnSpc>
                <a:spcPct val="90000"/>
              </a:lnSpc>
            </a:pPr>
            <a:r>
              <a:rPr lang="en-GB"/>
              <a:t>Workbenches</a:t>
            </a:r>
          </a:p>
          <a:p>
            <a:pPr lvl="1">
              <a:lnSpc>
                <a:spcPct val="90000"/>
              </a:lnSpc>
            </a:pPr>
            <a:r>
              <a:rPr lang="en-GB"/>
              <a:t>Support a process phase such as specification or design, Normally include a number of integrated tools.</a:t>
            </a:r>
          </a:p>
          <a:p>
            <a:pPr>
              <a:lnSpc>
                <a:spcPct val="90000"/>
              </a:lnSpc>
            </a:pPr>
            <a:r>
              <a:rPr lang="en-GB"/>
              <a:t>Environments</a:t>
            </a:r>
          </a:p>
          <a:p>
            <a:pPr lvl="1">
              <a:lnSpc>
                <a:spcPct val="90000"/>
              </a:lnSpc>
            </a:pPr>
            <a:r>
              <a:rPr lang="en-GB"/>
              <a:t>Support all or a substantial part of an entire software process. Normally include several integrated workbenches.</a:t>
            </a:r>
          </a:p>
        </p:txBody>
      </p:sp>
    </p:spTree>
    <p:extLst>
      <p:ext uri="{BB962C8B-B14F-4D97-AF65-F5344CB8AC3E}">
        <p14:creationId xmlns:p14="http://schemas.microsoft.com/office/powerpoint/2010/main" val="4068598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1" y="262912"/>
            <a:ext cx="8399535" cy="1109007"/>
          </a:xfrm>
          <a:noFill/>
          <a:ln/>
        </p:spPr>
        <p:txBody>
          <a:bodyPr lIns="90830" tIns="44618" rIns="90830" bIns="44618" anchor="b"/>
          <a:lstStyle/>
          <a:p>
            <a:r>
              <a:rPr lang="en-GB" b="1" dirty="0"/>
              <a:t>Tools, workbenches, environments</a:t>
            </a:r>
          </a:p>
        </p:txBody>
      </p:sp>
      <p:sp>
        <p:nvSpPr>
          <p:cNvPr id="101380" name="Rectangle 4"/>
          <p:cNvSpPr>
            <a:spLocks noChangeArrowheads="1"/>
          </p:cNvSpPr>
          <p:nvPr/>
        </p:nvSpPr>
        <p:spPr bwMode="auto">
          <a:xfrm>
            <a:off x="535632" y="1529666"/>
            <a:ext cx="8264033" cy="4894929"/>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97" tIns="45898" rIns="91797" bIns="45898" anchor="ctr"/>
          <a:lstStyle/>
          <a:p>
            <a:endParaRPr lang="en-IN"/>
          </a:p>
        </p:txBody>
      </p:sp>
      <p:pic>
        <p:nvPicPr>
          <p:cNvPr id="1013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301" y="1682632"/>
            <a:ext cx="6580619" cy="452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28156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r>
              <a:rPr lang="en-GB" sz="3200" b="1" dirty="0"/>
              <a:t>What are the costs of software engineering?</a:t>
            </a:r>
            <a:endParaRPr lang="en-GB" b="1" dirty="0"/>
          </a:p>
        </p:txBody>
      </p:sp>
      <p:sp>
        <p:nvSpPr>
          <p:cNvPr id="76805" name="Rectangle 5"/>
          <p:cNvSpPr>
            <a:spLocks noGrp="1" noChangeArrowheads="1"/>
          </p:cNvSpPr>
          <p:nvPr>
            <p:ph type="body" idx="1"/>
          </p:nvPr>
        </p:nvSpPr>
        <p:spPr/>
        <p:txBody>
          <a:bodyPr>
            <a:normAutofit fontScale="92500"/>
          </a:bodyPr>
          <a:lstStyle/>
          <a:p>
            <a:r>
              <a:rPr lang="en-GB"/>
              <a:t>Roughly 60% of costs are development costs, 40% are testing costs. For custom software, evolution costs often exceed development costs.</a:t>
            </a:r>
          </a:p>
          <a:p>
            <a:r>
              <a:rPr lang="en-GB"/>
              <a:t>Costs vary depending on the type of system being developed and the requirements of system attributes such as performance and system reliability.</a:t>
            </a:r>
          </a:p>
          <a:p>
            <a:r>
              <a:rPr lang="en-GB"/>
              <a:t>Distribution of costs depends on the development model that is used.</a:t>
            </a:r>
          </a:p>
        </p:txBody>
      </p:sp>
    </p:spTree>
    <p:extLst>
      <p:ext uri="{BB962C8B-B14F-4D97-AF65-F5344CB8AC3E}">
        <p14:creationId xmlns:p14="http://schemas.microsoft.com/office/powerpoint/2010/main" val="2603954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1" name="Rectangle 7"/>
          <p:cNvSpPr>
            <a:spLocks noChangeArrowheads="1"/>
          </p:cNvSpPr>
          <p:nvPr/>
        </p:nvSpPr>
        <p:spPr bwMode="auto">
          <a:xfrm>
            <a:off x="1828800" y="1524000"/>
            <a:ext cx="5767754" cy="4876800"/>
          </a:xfrm>
          <a:prstGeom prst="rect">
            <a:avLst/>
          </a:prstGeom>
          <a:solidFill>
            <a:srgbClr val="DBFD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186" name="Rectangle 2"/>
          <p:cNvSpPr>
            <a:spLocks noGrp="1" noChangeArrowheads="1"/>
          </p:cNvSpPr>
          <p:nvPr>
            <p:ph type="title"/>
          </p:nvPr>
        </p:nvSpPr>
        <p:spPr/>
        <p:txBody>
          <a:bodyPr/>
          <a:lstStyle/>
          <a:p>
            <a:r>
              <a:rPr lang="en-US"/>
              <a:t>Activity cost distribution</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883" y="1178443"/>
            <a:ext cx="6352442" cy="522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83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205805"/>
            <a:ext cx="6781800" cy="1384995"/>
          </a:xfrm>
          <a:prstGeom prst="rect">
            <a:avLst/>
          </a:prstGeom>
        </p:spPr>
        <p:txBody>
          <a:bodyPr wrap="square">
            <a:spAutoFit/>
          </a:bodyPr>
          <a:lstStyle/>
          <a:p>
            <a:r>
              <a:rPr lang="en-IN" sz="2800" b="1" dirty="0">
                <a:latin typeface="Times New Roman" panose="02020603050405020304" pitchFamily="18" charset="0"/>
                <a:ea typeface="Verdana" panose="020B0604030504040204" pitchFamily="34" charset="0"/>
              </a:rPr>
              <a:t>Introduction</a:t>
            </a:r>
          </a:p>
          <a:p>
            <a:endParaRPr lang="en-IN" sz="2800" b="1" dirty="0">
              <a:latin typeface="Times New Roman" panose="02020603050405020304" pitchFamily="18" charset="0"/>
              <a:ea typeface="Verdana" panose="020B0604030504040204" pitchFamily="34" charset="0"/>
            </a:endParaRPr>
          </a:p>
          <a:p>
            <a:r>
              <a:rPr lang="en-IN" sz="2800" b="1" dirty="0">
                <a:latin typeface="Times New Roman" panose="02020603050405020304" pitchFamily="18" charset="0"/>
                <a:ea typeface="Verdana" panose="020B0604030504040204" pitchFamily="34" charset="0"/>
              </a:rPr>
              <a:t>	- Engineering</a:t>
            </a:r>
            <a:endParaRPr lang="en-US" sz="2800" dirty="0"/>
          </a:p>
        </p:txBody>
      </p:sp>
    </p:spTree>
    <p:extLst>
      <p:ext uri="{BB962C8B-B14F-4D97-AF65-F5344CB8AC3E}">
        <p14:creationId xmlns:p14="http://schemas.microsoft.com/office/powerpoint/2010/main" val="24067430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6" name="Rectangle 6"/>
          <p:cNvSpPr>
            <a:spLocks noChangeArrowheads="1"/>
          </p:cNvSpPr>
          <p:nvPr/>
        </p:nvSpPr>
        <p:spPr bwMode="auto">
          <a:xfrm>
            <a:off x="562708" y="2667000"/>
            <a:ext cx="8088923" cy="2057400"/>
          </a:xfrm>
          <a:prstGeom prst="rect">
            <a:avLst/>
          </a:prstGeom>
          <a:solidFill>
            <a:srgbClr val="DBFD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522" name="Rectangle 2"/>
          <p:cNvSpPr>
            <a:spLocks noGrp="1" noChangeArrowheads="1"/>
          </p:cNvSpPr>
          <p:nvPr>
            <p:ph type="title"/>
          </p:nvPr>
        </p:nvSpPr>
        <p:spPr>
          <a:noFill/>
        </p:spPr>
        <p:txBody>
          <a:bodyPr/>
          <a:lstStyle/>
          <a:p>
            <a:r>
              <a:rPr lang="en-US"/>
              <a:t>Product development costs</a:t>
            </a:r>
          </a:p>
        </p:txBody>
      </p:sp>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1" y="3048001"/>
            <a:ext cx="7596554" cy="114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292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B5954A94-936A-4358-9D34-F71B93F0A2AF}"/>
              </a:ext>
            </a:extLst>
          </p:cNvPr>
          <p:cNvSpPr txBox="1">
            <a:spLocks noChangeArrowheads="1"/>
          </p:cNvSpPr>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ctr" eaLnBrk="1" hangingPunct="1">
              <a:lnSpc>
                <a:spcPct val="100000"/>
              </a:lnSpc>
              <a:spcBef>
                <a:spcPct val="0"/>
              </a:spcBef>
              <a:buClr>
                <a:srgbClr val="EBD189"/>
              </a:buClr>
              <a:buSzPct val="100000"/>
              <a:buFont typeface="Arial" panose="020B0604020202020204" pitchFamily="34" charset="0"/>
              <a:buNone/>
            </a:pPr>
            <a:r>
              <a:rPr lang="en-GB" altLang="en-US" sz="1400">
                <a:solidFill>
                  <a:schemeClr val="tx1"/>
                </a:solidFill>
              </a:rPr>
              <a:t>Naresh.E, RIT, Bangalore-54.</a:t>
            </a:r>
          </a:p>
        </p:txBody>
      </p:sp>
      <p:sp>
        <p:nvSpPr>
          <p:cNvPr id="7171" name="Text Box 2">
            <a:extLst>
              <a:ext uri="{FF2B5EF4-FFF2-40B4-BE49-F238E27FC236}">
                <a16:creationId xmlns:a16="http://schemas.microsoft.com/office/drawing/2014/main" id="{4CBA6518-5641-42BA-8327-F13694234670}"/>
              </a:ext>
            </a:extLst>
          </p:cNvPr>
          <p:cNvSpPr txBox="1">
            <a:spLocks noChangeArrowheads="1"/>
          </p:cNvSpPr>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649691B7-3399-4FA4-A6DF-7BA07C7CE4C6}" type="slidenum">
              <a:rPr lang="en-GB" altLang="en-US" sz="1400">
                <a:solidFill>
                  <a:srgbClr val="EBD189"/>
                </a:solidFill>
              </a:rPr>
              <a:pPr algn="r" eaLnBrk="1" hangingPunct="1">
                <a:lnSpc>
                  <a:spcPct val="100000"/>
                </a:lnSpc>
                <a:spcBef>
                  <a:spcPct val="0"/>
                </a:spcBef>
                <a:buClr>
                  <a:srgbClr val="EBD189"/>
                </a:buClr>
                <a:buSzPct val="100000"/>
                <a:buFont typeface="Arial" panose="020B0604020202020204" pitchFamily="34" charset="0"/>
                <a:buNone/>
              </a:pPr>
              <a:t>51</a:t>
            </a:fld>
            <a:endParaRPr lang="en-GB" altLang="en-US" sz="1400">
              <a:solidFill>
                <a:srgbClr val="EBD189"/>
              </a:solidFill>
            </a:endParaRPr>
          </a:p>
        </p:txBody>
      </p:sp>
      <p:sp>
        <p:nvSpPr>
          <p:cNvPr id="7172" name="Rectangle 3">
            <a:extLst>
              <a:ext uri="{FF2B5EF4-FFF2-40B4-BE49-F238E27FC236}">
                <a16:creationId xmlns:a16="http://schemas.microsoft.com/office/drawing/2014/main" id="{B40BB81D-6A15-4FC5-AC93-3AA4C7B23CC3}"/>
              </a:ext>
            </a:extLst>
          </p:cNvPr>
          <p:cNvSpPr>
            <a:spLocks noChangeArrowheads="1"/>
          </p:cNvSpPr>
          <p:nvPr/>
        </p:nvSpPr>
        <p:spPr bwMode="auto">
          <a:xfrm>
            <a:off x="381000" y="1371600"/>
            <a:ext cx="8450263"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FFFFFF"/>
              </a:buClr>
              <a:buSzPct val="100000"/>
              <a:buFont typeface="Vladimir Script" panose="03050402040407070305" pitchFamily="66" charset="0"/>
              <a:buNone/>
            </a:pPr>
            <a:r>
              <a:rPr lang="en-GB" altLang="en-US" sz="6600">
                <a:solidFill>
                  <a:schemeClr val="tx1"/>
                </a:solidFill>
                <a:latin typeface="Vladimir Script" panose="03050402040407070305" pitchFamily="66" charset="0"/>
              </a:rPr>
              <a:t>Agile Software Development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1F4C3DD8-48A5-46E2-89F9-0BE06D664F13}"/>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94FF1C30-3F75-48F9-B71B-521B90FC186C}"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52</a:t>
            </a:fld>
            <a:endParaRPr lang="en-GB" altLang="en-US" sz="1400">
              <a:solidFill>
                <a:schemeClr val="tx1"/>
              </a:solidFill>
            </a:endParaRPr>
          </a:p>
        </p:txBody>
      </p:sp>
      <p:sp>
        <p:nvSpPr>
          <p:cNvPr id="9219" name="Text Box 3">
            <a:extLst>
              <a:ext uri="{FF2B5EF4-FFF2-40B4-BE49-F238E27FC236}">
                <a16:creationId xmlns:a16="http://schemas.microsoft.com/office/drawing/2014/main" id="{09FBE22B-DBF2-4FCE-B0E0-E86C88D29AE4}"/>
              </a:ext>
            </a:extLst>
          </p:cNvPr>
          <p:cNvSpPr txBox="1">
            <a:spLocks noChangeArrowheads="1"/>
          </p:cNvSpPr>
          <p:nvPr/>
        </p:nvSpPr>
        <p:spPr bwMode="auto">
          <a:xfrm>
            <a:off x="985838" y="3352800"/>
            <a:ext cx="7239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lnSpc>
                <a:spcPct val="93000"/>
              </a:lnSpc>
              <a:spcBef>
                <a:spcPts val="800"/>
              </a:spcBef>
              <a:buClr>
                <a:srgbClr val="FFFF00"/>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9pPr>
          </a:lstStyle>
          <a:p>
            <a:pPr algn="just" eaLnBrk="1" hangingPunct="1">
              <a:lnSpc>
                <a:spcPct val="100000"/>
              </a:lnSpc>
              <a:spcBef>
                <a:spcPts val="700"/>
              </a:spcBef>
              <a:buFont typeface="Wingdings" panose="05000000000000000000" pitchFamily="2" charset="2"/>
              <a:buNone/>
            </a:pPr>
            <a:r>
              <a:rPr lang="en-GB" altLang="en-US" sz="2200" b="1" i="1" u="sng">
                <a:solidFill>
                  <a:schemeClr val="tx1"/>
                </a:solidFill>
              </a:rPr>
              <a:t>Agile software development</a:t>
            </a:r>
            <a:r>
              <a:rPr lang="en-GB" altLang="en-US" sz="2200">
                <a:solidFill>
                  <a:schemeClr val="tx1"/>
                </a:solidFill>
              </a:rPr>
              <a:t>  is a conceptual </a:t>
            </a:r>
            <a:r>
              <a:rPr lang="en-GB" altLang="en-US" sz="2200" u="sng">
                <a:solidFill>
                  <a:schemeClr val="tx1"/>
                </a:solidFill>
              </a:rPr>
              <a:t>framework</a:t>
            </a:r>
            <a:r>
              <a:rPr lang="en-GB" altLang="en-US" sz="2200">
                <a:solidFill>
                  <a:schemeClr val="tx1"/>
                </a:solidFill>
              </a:rPr>
              <a:t> for software engineering that promotes development iterations throughout the life-cycle of the project.</a:t>
            </a:r>
          </a:p>
        </p:txBody>
      </p:sp>
      <p:sp>
        <p:nvSpPr>
          <p:cNvPr id="9220" name="Rectangle 4">
            <a:extLst>
              <a:ext uri="{FF2B5EF4-FFF2-40B4-BE49-F238E27FC236}">
                <a16:creationId xmlns:a16="http://schemas.microsoft.com/office/drawing/2014/main" id="{2397ED76-D9D4-4483-AC97-9ED81480425A}"/>
              </a:ext>
            </a:extLst>
          </p:cNvPr>
          <p:cNvSpPr>
            <a:spLocks noChangeArrowheads="1"/>
          </p:cNvSpPr>
          <p:nvPr/>
        </p:nvSpPr>
        <p:spPr bwMode="auto">
          <a:xfrm>
            <a:off x="914400" y="685800"/>
            <a:ext cx="7848600" cy="200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B97C01"/>
              </a:buClr>
              <a:buSzPct val="100000"/>
              <a:buFont typeface="Arial Narrow" panose="020B0606020202030204" pitchFamily="34" charset="0"/>
              <a:buNone/>
            </a:pPr>
            <a:r>
              <a:rPr lang="en-GB" altLang="en-US" sz="2400" b="1" u="sng" dirty="0">
                <a:solidFill>
                  <a:schemeClr val="tx1"/>
                </a:solidFill>
                <a:latin typeface="Arial Narrow" panose="020B0606020202030204" pitchFamily="34" charset="0"/>
              </a:rPr>
              <a:t>Agile software development</a:t>
            </a:r>
            <a:r>
              <a:rPr lang="en-GB" altLang="en-US" sz="2400" b="1" dirty="0">
                <a:solidFill>
                  <a:schemeClr val="tx1"/>
                </a:solidFill>
                <a:latin typeface="Arial Narrow" panose="020B0606020202030204" pitchFamily="34" charset="0"/>
              </a:rPr>
              <a:t> </a:t>
            </a:r>
            <a:r>
              <a:rPr lang="en-GB" altLang="en-US" sz="2000" b="1" dirty="0">
                <a:solidFill>
                  <a:schemeClr val="tx1"/>
                </a:solidFill>
                <a:latin typeface="Arial Narrow" panose="020B0606020202030204" pitchFamily="34" charset="0"/>
              </a:rPr>
              <a:t>is an iterative and incremental (evolutionary) approach to software development</a:t>
            </a:r>
          </a:p>
          <a:p>
            <a:pPr eaLnBrk="1" hangingPunct="1">
              <a:lnSpc>
                <a:spcPct val="100000"/>
              </a:lnSpc>
              <a:spcBef>
                <a:spcPct val="0"/>
              </a:spcBef>
              <a:buClr>
                <a:srgbClr val="CC3300"/>
              </a:buClr>
              <a:buSzPct val="100000"/>
              <a:buFont typeface="Arial Narrow" panose="020B0606020202030204" pitchFamily="34" charset="0"/>
              <a:buNone/>
            </a:pPr>
            <a:r>
              <a:rPr lang="en-GB" altLang="en-US" sz="2000" b="1" dirty="0">
                <a:solidFill>
                  <a:schemeClr val="tx1"/>
                </a:solidFill>
                <a:latin typeface="Arial Narrow" panose="020B0606020202030204" pitchFamily="34" charset="0"/>
              </a:rPr>
              <a:t>which is performed in a highly collaborative manner</a:t>
            </a:r>
          </a:p>
          <a:p>
            <a:pPr eaLnBrk="1" hangingPunct="1">
              <a:lnSpc>
                <a:spcPct val="100000"/>
              </a:lnSpc>
              <a:spcBef>
                <a:spcPct val="0"/>
              </a:spcBef>
              <a:buClr>
                <a:srgbClr val="CCFF33"/>
              </a:buClr>
              <a:buSzPct val="100000"/>
              <a:buFont typeface="Arial Narrow" panose="020B0606020202030204" pitchFamily="34" charset="0"/>
              <a:buNone/>
            </a:pPr>
            <a:r>
              <a:rPr lang="en-GB" altLang="en-US" sz="2000" b="1" dirty="0">
                <a:solidFill>
                  <a:schemeClr val="tx1"/>
                </a:solidFill>
                <a:latin typeface="Arial Narrow" panose="020B0606020202030204" pitchFamily="34" charset="0"/>
              </a:rPr>
              <a:t>with "just enough" ceremony</a:t>
            </a:r>
          </a:p>
          <a:p>
            <a:pPr eaLnBrk="1" hangingPunct="1">
              <a:lnSpc>
                <a:spcPct val="100000"/>
              </a:lnSpc>
              <a:spcBef>
                <a:spcPct val="0"/>
              </a:spcBef>
              <a:buClr>
                <a:srgbClr val="555BAD"/>
              </a:buClr>
              <a:buSzPct val="100000"/>
              <a:buFont typeface="Arial Narrow" panose="020B0606020202030204" pitchFamily="34" charset="0"/>
              <a:buNone/>
            </a:pPr>
            <a:r>
              <a:rPr lang="en-GB" altLang="en-US" sz="2000" b="1" dirty="0">
                <a:solidFill>
                  <a:schemeClr val="tx1"/>
                </a:solidFill>
                <a:latin typeface="Arial Narrow" panose="020B0606020202030204" pitchFamily="34" charset="0"/>
              </a:rPr>
              <a:t>that produces high quality software</a:t>
            </a:r>
          </a:p>
          <a:p>
            <a:pPr eaLnBrk="1" hangingPunct="1">
              <a:lnSpc>
                <a:spcPct val="100000"/>
              </a:lnSpc>
              <a:spcBef>
                <a:spcPct val="0"/>
              </a:spcBef>
              <a:buClr>
                <a:srgbClr val="800000"/>
              </a:buClr>
              <a:buSzPct val="100000"/>
              <a:buFont typeface="Arial Narrow" panose="020B0606020202030204" pitchFamily="34" charset="0"/>
              <a:buNone/>
            </a:pPr>
            <a:r>
              <a:rPr lang="en-GB" altLang="en-US" sz="2000" b="1" dirty="0">
                <a:solidFill>
                  <a:schemeClr val="tx1"/>
                </a:solidFill>
                <a:latin typeface="Arial Narrow" panose="020B0606020202030204" pitchFamily="34" charset="0"/>
              </a:rPr>
              <a:t>which meets the changing needs of its stakeholders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2C154D72-499B-49E7-8083-2D41FF2B2C2E}"/>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BFC1BECD-2B9C-49D8-8D38-7533BA1A1EF8}"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53</a:t>
            </a:fld>
            <a:endParaRPr lang="en-GB" altLang="en-US" sz="1400">
              <a:solidFill>
                <a:schemeClr val="tx1"/>
              </a:solidFill>
            </a:endParaRPr>
          </a:p>
        </p:txBody>
      </p:sp>
      <p:sp>
        <p:nvSpPr>
          <p:cNvPr id="9219" name="Rectangle 3">
            <a:extLst>
              <a:ext uri="{FF2B5EF4-FFF2-40B4-BE49-F238E27FC236}">
                <a16:creationId xmlns:a16="http://schemas.microsoft.com/office/drawing/2014/main" id="{C5FC5072-445E-4C06-B519-D245E9389170}"/>
              </a:ext>
            </a:extLst>
          </p:cNvPr>
          <p:cNvSpPr>
            <a:spLocks noChangeArrowheads="1"/>
          </p:cNvSpPr>
          <p:nvPr/>
        </p:nvSpPr>
        <p:spPr bwMode="auto">
          <a:xfrm>
            <a:off x="1066800" y="449263"/>
            <a:ext cx="6330950" cy="642937"/>
          </a:xfrm>
          <a:prstGeom prst="rect">
            <a:avLst/>
          </a:prstGeom>
          <a:noFill/>
          <a:ln w="9525">
            <a:noFill/>
            <a:round/>
            <a:headEnd/>
            <a:tailEnd/>
          </a:ln>
          <a:effectLst/>
        </p:spPr>
        <p:txBody>
          <a:bodyPr wrap="none" lIns="90000" tIns="46800" rIns="90000" bIns="46800">
            <a:spAutoFit/>
          </a:bodyPr>
          <a:lstStyle/>
          <a:p>
            <a:pPr eaLnBrk="1" hangingPunct="1">
              <a:buClr>
                <a:srgbClr val="FBA801"/>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600" b="1" u="sng">
                <a:solidFill>
                  <a:schemeClr val="tx1"/>
                </a:solidFill>
                <a:effectLst>
                  <a:outerShdw blurRad="38100" dist="38100" dir="2700000" algn="tl">
                    <a:srgbClr val="000000"/>
                  </a:outerShdw>
                </a:effectLst>
                <a:latin typeface="Arial" charset="0"/>
              </a:rPr>
              <a:t>Principles of Agile Methods:</a:t>
            </a:r>
          </a:p>
        </p:txBody>
      </p:sp>
      <p:sp>
        <p:nvSpPr>
          <p:cNvPr id="11268" name="Text Box 4">
            <a:extLst>
              <a:ext uri="{FF2B5EF4-FFF2-40B4-BE49-F238E27FC236}">
                <a16:creationId xmlns:a16="http://schemas.microsoft.com/office/drawing/2014/main" id="{709F706A-96AD-4D05-BA7E-129A296F7B12}"/>
              </a:ext>
            </a:extLst>
          </p:cNvPr>
          <p:cNvSpPr txBox="1">
            <a:spLocks noChangeArrowheads="1"/>
          </p:cNvSpPr>
          <p:nvPr/>
        </p:nvSpPr>
        <p:spPr bwMode="auto">
          <a:xfrm>
            <a:off x="457200" y="1447800"/>
            <a:ext cx="8458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lnSpc>
                <a:spcPct val="93000"/>
              </a:lnSpc>
              <a:spcBef>
                <a:spcPts val="800"/>
              </a:spcBef>
              <a:buClr>
                <a:srgbClr val="FFFF00"/>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9pPr>
          </a:lstStyle>
          <a:p>
            <a:pPr eaLnBrk="1" hangingPunct="1">
              <a:lnSpc>
                <a:spcPct val="80000"/>
              </a:lnSpc>
              <a:spcBef>
                <a:spcPts val="450"/>
              </a:spcBef>
            </a:pPr>
            <a:r>
              <a:rPr lang="en-GB" altLang="en-US" sz="1800" b="1">
                <a:solidFill>
                  <a:schemeClr val="tx1"/>
                </a:solidFill>
              </a:rPr>
              <a:t>Customer satisfaction by rapid, continuous delivery of useful software.</a:t>
            </a:r>
          </a:p>
          <a:p>
            <a:pPr eaLnBrk="1" hangingPunct="1">
              <a:lnSpc>
                <a:spcPct val="80000"/>
              </a:lnSpc>
              <a:spcBef>
                <a:spcPts val="175"/>
              </a:spcBef>
              <a:buFont typeface="Wingdings" panose="05000000000000000000" pitchFamily="2" charset="2"/>
              <a:buNone/>
            </a:pPr>
            <a:endParaRPr lang="en-GB" altLang="en-US" sz="700" b="1">
              <a:solidFill>
                <a:schemeClr val="tx1"/>
              </a:solidFill>
            </a:endParaRPr>
          </a:p>
          <a:p>
            <a:pPr eaLnBrk="1" hangingPunct="1">
              <a:lnSpc>
                <a:spcPct val="80000"/>
              </a:lnSpc>
              <a:spcBef>
                <a:spcPts val="450"/>
              </a:spcBef>
            </a:pPr>
            <a:r>
              <a:rPr lang="en-GB" altLang="en-US" sz="1800" b="1">
                <a:solidFill>
                  <a:schemeClr val="tx1"/>
                </a:solidFill>
              </a:rPr>
              <a:t>Working software is delivered frequently (weeks rather than months). </a:t>
            </a:r>
          </a:p>
          <a:p>
            <a:pPr eaLnBrk="1" hangingPunct="1">
              <a:lnSpc>
                <a:spcPct val="80000"/>
              </a:lnSpc>
              <a:spcBef>
                <a:spcPts val="225"/>
              </a:spcBef>
              <a:buFont typeface="Wingdings" panose="05000000000000000000" pitchFamily="2" charset="2"/>
              <a:buNone/>
            </a:pPr>
            <a:endParaRPr lang="en-GB" altLang="en-US" sz="900" b="1">
              <a:solidFill>
                <a:schemeClr val="tx1"/>
              </a:solidFill>
            </a:endParaRPr>
          </a:p>
          <a:p>
            <a:pPr eaLnBrk="1" hangingPunct="1">
              <a:lnSpc>
                <a:spcPct val="80000"/>
              </a:lnSpc>
              <a:spcBef>
                <a:spcPts val="450"/>
              </a:spcBef>
            </a:pPr>
            <a:r>
              <a:rPr lang="en-GB" altLang="en-US" sz="1800" b="1">
                <a:solidFill>
                  <a:schemeClr val="tx1"/>
                </a:solidFill>
              </a:rPr>
              <a:t>Working software is the principal measure of progress. </a:t>
            </a:r>
          </a:p>
          <a:p>
            <a:pPr eaLnBrk="1" hangingPunct="1">
              <a:lnSpc>
                <a:spcPct val="80000"/>
              </a:lnSpc>
              <a:spcBef>
                <a:spcPts val="225"/>
              </a:spcBef>
              <a:buFont typeface="Wingdings" panose="05000000000000000000" pitchFamily="2" charset="2"/>
              <a:buNone/>
            </a:pPr>
            <a:endParaRPr lang="en-GB" altLang="en-US" sz="900" b="1">
              <a:solidFill>
                <a:schemeClr val="tx1"/>
              </a:solidFill>
            </a:endParaRPr>
          </a:p>
          <a:p>
            <a:pPr eaLnBrk="1" hangingPunct="1">
              <a:lnSpc>
                <a:spcPct val="80000"/>
              </a:lnSpc>
              <a:spcBef>
                <a:spcPts val="450"/>
              </a:spcBef>
            </a:pPr>
            <a:r>
              <a:rPr lang="en-GB" altLang="en-US" sz="1800" b="1">
                <a:solidFill>
                  <a:schemeClr val="tx1"/>
                </a:solidFill>
              </a:rPr>
              <a:t>Even late changes in requirements are welcomed. </a:t>
            </a:r>
          </a:p>
          <a:p>
            <a:pPr eaLnBrk="1" hangingPunct="1">
              <a:lnSpc>
                <a:spcPct val="80000"/>
              </a:lnSpc>
              <a:spcBef>
                <a:spcPts val="225"/>
              </a:spcBef>
              <a:buFont typeface="Wingdings" panose="05000000000000000000" pitchFamily="2" charset="2"/>
              <a:buNone/>
            </a:pPr>
            <a:endParaRPr lang="en-GB" altLang="en-US" sz="900" b="1">
              <a:solidFill>
                <a:schemeClr val="tx1"/>
              </a:solidFill>
            </a:endParaRPr>
          </a:p>
          <a:p>
            <a:pPr eaLnBrk="1" hangingPunct="1">
              <a:lnSpc>
                <a:spcPct val="80000"/>
              </a:lnSpc>
              <a:spcBef>
                <a:spcPts val="450"/>
              </a:spcBef>
            </a:pPr>
            <a:r>
              <a:rPr lang="en-GB" altLang="en-US" sz="1800" b="1">
                <a:solidFill>
                  <a:schemeClr val="tx1"/>
                </a:solidFill>
              </a:rPr>
              <a:t>Close, daily cooperation between business people and developers.</a:t>
            </a:r>
          </a:p>
          <a:p>
            <a:pPr eaLnBrk="1" hangingPunct="1">
              <a:lnSpc>
                <a:spcPct val="80000"/>
              </a:lnSpc>
              <a:spcBef>
                <a:spcPts val="225"/>
              </a:spcBef>
              <a:buFont typeface="Wingdings" panose="05000000000000000000" pitchFamily="2" charset="2"/>
              <a:buNone/>
            </a:pPr>
            <a:endParaRPr lang="en-GB" altLang="en-US" sz="900" b="1">
              <a:solidFill>
                <a:schemeClr val="tx1"/>
              </a:solidFill>
            </a:endParaRPr>
          </a:p>
          <a:p>
            <a:pPr eaLnBrk="1" hangingPunct="1">
              <a:lnSpc>
                <a:spcPct val="80000"/>
              </a:lnSpc>
              <a:spcBef>
                <a:spcPts val="450"/>
              </a:spcBef>
            </a:pPr>
            <a:r>
              <a:rPr lang="en-GB" altLang="en-US" sz="1800" b="1">
                <a:solidFill>
                  <a:schemeClr val="tx1"/>
                </a:solidFill>
              </a:rPr>
              <a:t>Face-to-face conversation is the best form of communication.</a:t>
            </a:r>
          </a:p>
          <a:p>
            <a:pPr eaLnBrk="1" hangingPunct="1">
              <a:lnSpc>
                <a:spcPct val="80000"/>
              </a:lnSpc>
              <a:spcBef>
                <a:spcPts val="225"/>
              </a:spcBef>
              <a:buFont typeface="Wingdings" panose="05000000000000000000" pitchFamily="2" charset="2"/>
              <a:buNone/>
            </a:pPr>
            <a:endParaRPr lang="en-GB" altLang="en-US" sz="900" b="1">
              <a:solidFill>
                <a:schemeClr val="tx1"/>
              </a:solidFill>
            </a:endParaRPr>
          </a:p>
          <a:p>
            <a:pPr eaLnBrk="1" hangingPunct="1">
              <a:lnSpc>
                <a:spcPct val="80000"/>
              </a:lnSpc>
              <a:spcBef>
                <a:spcPts val="450"/>
              </a:spcBef>
            </a:pPr>
            <a:r>
              <a:rPr lang="en-GB" altLang="en-US" sz="1800" b="1">
                <a:solidFill>
                  <a:schemeClr val="tx1"/>
                </a:solidFill>
              </a:rPr>
              <a:t>Continuous attention to technical excellence and good design. </a:t>
            </a:r>
          </a:p>
          <a:p>
            <a:pPr eaLnBrk="1" hangingPunct="1">
              <a:lnSpc>
                <a:spcPct val="80000"/>
              </a:lnSpc>
              <a:spcBef>
                <a:spcPts val="225"/>
              </a:spcBef>
              <a:buFont typeface="Wingdings" panose="05000000000000000000" pitchFamily="2" charset="2"/>
              <a:buNone/>
            </a:pPr>
            <a:endParaRPr lang="en-GB" altLang="en-US" sz="900" b="1">
              <a:solidFill>
                <a:schemeClr val="tx1"/>
              </a:solidFill>
            </a:endParaRPr>
          </a:p>
          <a:p>
            <a:pPr eaLnBrk="1" hangingPunct="1">
              <a:lnSpc>
                <a:spcPct val="80000"/>
              </a:lnSpc>
              <a:spcBef>
                <a:spcPts val="450"/>
              </a:spcBef>
            </a:pPr>
            <a:r>
              <a:rPr lang="en-GB" altLang="en-US" sz="1800" b="1">
                <a:solidFill>
                  <a:schemeClr val="tx1"/>
                </a:solidFill>
              </a:rPr>
              <a:t>Simplicity. </a:t>
            </a:r>
          </a:p>
          <a:p>
            <a:pPr eaLnBrk="1" hangingPunct="1">
              <a:lnSpc>
                <a:spcPct val="80000"/>
              </a:lnSpc>
              <a:spcBef>
                <a:spcPts val="225"/>
              </a:spcBef>
              <a:buFont typeface="Wingdings" panose="05000000000000000000" pitchFamily="2" charset="2"/>
              <a:buNone/>
            </a:pPr>
            <a:endParaRPr lang="en-GB" altLang="en-US" sz="900" b="1">
              <a:solidFill>
                <a:schemeClr val="tx1"/>
              </a:solidFill>
            </a:endParaRPr>
          </a:p>
          <a:p>
            <a:pPr eaLnBrk="1" hangingPunct="1">
              <a:lnSpc>
                <a:spcPct val="80000"/>
              </a:lnSpc>
              <a:spcBef>
                <a:spcPts val="450"/>
              </a:spcBef>
            </a:pPr>
            <a:r>
              <a:rPr lang="en-GB" altLang="en-US" sz="1800" b="1">
                <a:solidFill>
                  <a:schemeClr val="tx1"/>
                </a:solidFill>
              </a:rPr>
              <a:t>Self-organizing teams. </a:t>
            </a:r>
          </a:p>
          <a:p>
            <a:pPr eaLnBrk="1" hangingPunct="1">
              <a:lnSpc>
                <a:spcPct val="80000"/>
              </a:lnSpc>
              <a:spcBef>
                <a:spcPts val="225"/>
              </a:spcBef>
              <a:buFont typeface="Wingdings" panose="05000000000000000000" pitchFamily="2" charset="2"/>
              <a:buNone/>
            </a:pPr>
            <a:endParaRPr lang="en-GB" altLang="en-US" sz="900" b="1">
              <a:solidFill>
                <a:schemeClr val="tx1"/>
              </a:solidFill>
            </a:endParaRPr>
          </a:p>
          <a:p>
            <a:pPr eaLnBrk="1" hangingPunct="1">
              <a:lnSpc>
                <a:spcPct val="80000"/>
              </a:lnSpc>
              <a:spcBef>
                <a:spcPts val="450"/>
              </a:spcBef>
            </a:pPr>
            <a:r>
              <a:rPr lang="en-GB" altLang="en-US" sz="1800" b="1">
                <a:solidFill>
                  <a:schemeClr val="tx1"/>
                </a:solidFill>
              </a:rPr>
              <a:t>Regular adaptation to changing circumstances.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60DEB346-AC94-4318-9CF8-B0F8423E7CC6}"/>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B8E6D917-07A8-4BB7-8F55-FA93189CF2B7}"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54</a:t>
            </a:fld>
            <a:endParaRPr lang="en-GB" altLang="en-US" sz="1400">
              <a:solidFill>
                <a:schemeClr val="tx1"/>
              </a:solidFill>
            </a:endParaRPr>
          </a:p>
        </p:txBody>
      </p:sp>
      <p:sp>
        <p:nvSpPr>
          <p:cNvPr id="10243" name="Rectangle 3">
            <a:extLst>
              <a:ext uri="{FF2B5EF4-FFF2-40B4-BE49-F238E27FC236}">
                <a16:creationId xmlns:a16="http://schemas.microsoft.com/office/drawing/2014/main" id="{8D0E7825-7E7B-4D9B-8C09-955469DAE55F}"/>
              </a:ext>
            </a:extLst>
          </p:cNvPr>
          <p:cNvSpPr>
            <a:spLocks noChangeArrowheads="1"/>
          </p:cNvSpPr>
          <p:nvPr/>
        </p:nvSpPr>
        <p:spPr bwMode="auto">
          <a:xfrm>
            <a:off x="820738" y="457200"/>
            <a:ext cx="3503612" cy="709613"/>
          </a:xfrm>
          <a:prstGeom prst="rect">
            <a:avLst/>
          </a:prstGeom>
          <a:noFill/>
          <a:ln w="9525">
            <a:noFill/>
            <a:round/>
            <a:headEnd/>
            <a:tailEnd/>
          </a:ln>
          <a:effectLst/>
        </p:spPr>
        <p:txBody>
          <a:bodyPr wrap="none" lIns="90000" tIns="46800" rIns="90000" bIns="46800">
            <a:spAutoFit/>
          </a:bodyPr>
          <a:lstStyle/>
          <a:p>
            <a:pPr eaLnBrk="1" hangingPunct="1">
              <a:buClr>
                <a:srgbClr val="FEB420"/>
              </a:buClr>
              <a:buSzPct val="100000"/>
              <a:buFont typeface="Book Antiqu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b="1" i="1" u="sng">
                <a:solidFill>
                  <a:schemeClr val="tx1"/>
                </a:solidFill>
                <a:effectLst>
                  <a:outerShdw blurRad="38100" dist="38100" dir="2700000" algn="tl">
                    <a:srgbClr val="000000"/>
                  </a:outerShdw>
                </a:effectLst>
                <a:latin typeface="Book Antiqua" pitchFamily="16" charset="0"/>
              </a:rPr>
              <a:t>Agile Methods</a:t>
            </a:r>
          </a:p>
        </p:txBody>
      </p:sp>
      <p:sp>
        <p:nvSpPr>
          <p:cNvPr id="13316" name="Rectangle 4">
            <a:extLst>
              <a:ext uri="{FF2B5EF4-FFF2-40B4-BE49-F238E27FC236}">
                <a16:creationId xmlns:a16="http://schemas.microsoft.com/office/drawing/2014/main" id="{0D44D4E5-6EEA-40D4-9020-52E3F70DBD83}"/>
              </a:ext>
            </a:extLst>
          </p:cNvPr>
          <p:cNvSpPr>
            <a:spLocks noChangeArrowheads="1"/>
          </p:cNvSpPr>
          <p:nvPr/>
        </p:nvSpPr>
        <p:spPr bwMode="auto">
          <a:xfrm>
            <a:off x="762000" y="1295400"/>
            <a:ext cx="8229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90000"/>
              </a:lnSpc>
              <a:spcBef>
                <a:spcPts val="1313"/>
              </a:spcBef>
              <a:buClr>
                <a:srgbClr val="B97C01"/>
              </a:buClr>
              <a:buSzPct val="70000"/>
              <a:buFont typeface="Wingdings" panose="05000000000000000000" pitchFamily="2" charset="2"/>
              <a:buNone/>
            </a:pPr>
            <a:r>
              <a:rPr lang="en-GB" altLang="en-US" sz="2100" b="1">
                <a:solidFill>
                  <a:schemeClr val="tx1"/>
                </a:solidFill>
                <a:latin typeface="Tahoma" panose="020B0604030504040204" pitchFamily="34" charset="0"/>
              </a:rPr>
              <a:t>Some of the few agile software development  methods are:</a:t>
            </a:r>
          </a:p>
          <a:p>
            <a:pPr lvl="1" eaLnBrk="1" hangingPunct="1">
              <a:lnSpc>
                <a:spcPct val="90000"/>
              </a:lnSpc>
              <a:spcBef>
                <a:spcPts val="500"/>
              </a:spcBef>
              <a:buClr>
                <a:srgbClr val="EAEAEA"/>
              </a:buClr>
              <a:buSzPct val="100000"/>
              <a:buFont typeface="Tahoma" panose="020B0604030504040204" pitchFamily="34" charset="0"/>
              <a:buNone/>
            </a:pPr>
            <a:endParaRPr lang="en-GB" altLang="en-US" sz="800" b="1">
              <a:solidFill>
                <a:schemeClr val="tx1"/>
              </a:solidFill>
              <a:latin typeface="Tahoma" panose="020B0604030504040204" pitchFamily="34" charset="0"/>
            </a:endParaRPr>
          </a:p>
          <a:p>
            <a:pPr lvl="1" eaLnBrk="1" hangingPunct="1">
              <a:lnSpc>
                <a:spcPct val="90000"/>
              </a:lnSpc>
              <a:spcBef>
                <a:spcPts val="1125"/>
              </a:spcBef>
              <a:buClr>
                <a:srgbClr val="EAEAEA"/>
              </a:buClr>
              <a:buSzPct val="100000"/>
              <a:buFont typeface="Tahoma" panose="020B0604030504040204" pitchFamily="34" charset="0"/>
              <a:buChar char="–"/>
            </a:pPr>
            <a:r>
              <a:rPr lang="en-GB" altLang="en-US" sz="1800" b="1" i="1">
                <a:solidFill>
                  <a:schemeClr val="tx1"/>
                </a:solidFill>
                <a:latin typeface="Tahoma" panose="020B0604030504040204" pitchFamily="34" charset="0"/>
              </a:rPr>
              <a:t>Extreme Programming</a:t>
            </a:r>
          </a:p>
          <a:p>
            <a:pPr lvl="1" eaLnBrk="1" hangingPunct="1">
              <a:lnSpc>
                <a:spcPct val="90000"/>
              </a:lnSpc>
              <a:spcBef>
                <a:spcPts val="1125"/>
              </a:spcBef>
              <a:buClr>
                <a:srgbClr val="EAEAEA"/>
              </a:buClr>
              <a:buSzPct val="100000"/>
              <a:buFont typeface="Tahoma" panose="020B0604030504040204" pitchFamily="34" charset="0"/>
              <a:buChar char="–"/>
            </a:pPr>
            <a:r>
              <a:rPr lang="en-GB" altLang="en-US" sz="1800" b="1">
                <a:solidFill>
                  <a:schemeClr val="tx1"/>
                </a:solidFill>
                <a:latin typeface="Tahoma" panose="020B0604030504040204" pitchFamily="34" charset="0"/>
              </a:rPr>
              <a:t>Scrum</a:t>
            </a:r>
          </a:p>
          <a:p>
            <a:pPr lvl="1" eaLnBrk="1" hangingPunct="1">
              <a:lnSpc>
                <a:spcPct val="90000"/>
              </a:lnSpc>
              <a:spcBef>
                <a:spcPts val="1125"/>
              </a:spcBef>
              <a:buClr>
                <a:srgbClr val="EAEAEA"/>
              </a:buClr>
              <a:buSzPct val="100000"/>
              <a:buFont typeface="Tahoma" panose="020B0604030504040204" pitchFamily="34" charset="0"/>
              <a:buChar char="–"/>
            </a:pPr>
            <a:r>
              <a:rPr lang="en-GB" altLang="en-US" sz="1800" b="1">
                <a:solidFill>
                  <a:schemeClr val="tx1"/>
                </a:solidFill>
                <a:latin typeface="Tahoma" panose="020B0604030504040204" pitchFamily="34" charset="0"/>
              </a:rPr>
              <a:t>Adaptive Software Development (ASD)</a:t>
            </a:r>
            <a:r>
              <a:rPr lang="ar-SA" altLang="en-US" sz="1800" b="1">
                <a:solidFill>
                  <a:schemeClr val="tx1"/>
                </a:solidFill>
                <a:latin typeface="Tahoma" panose="020B0604030504040204" pitchFamily="34" charset="0"/>
              </a:rPr>
              <a:t>‏</a:t>
            </a:r>
            <a:endParaRPr lang="en-GB" altLang="en-US" sz="1800" b="1">
              <a:solidFill>
                <a:schemeClr val="tx1"/>
              </a:solidFill>
              <a:latin typeface="Tahoma" panose="020B0604030504040204" pitchFamily="34" charset="0"/>
            </a:endParaRPr>
          </a:p>
          <a:p>
            <a:pPr lvl="1" eaLnBrk="1" hangingPunct="1">
              <a:lnSpc>
                <a:spcPct val="90000"/>
              </a:lnSpc>
              <a:spcBef>
                <a:spcPts val="1125"/>
              </a:spcBef>
              <a:buClr>
                <a:srgbClr val="EAEAEA"/>
              </a:buClr>
              <a:buSzPct val="100000"/>
              <a:buFont typeface="Tahoma" panose="020B0604030504040204" pitchFamily="34" charset="0"/>
              <a:buChar char="–"/>
            </a:pPr>
            <a:r>
              <a:rPr lang="en-GB" altLang="en-US" sz="1800" b="1">
                <a:solidFill>
                  <a:schemeClr val="tx1"/>
                </a:solidFill>
                <a:latin typeface="Tahoma" panose="020B0604030504040204" pitchFamily="34" charset="0"/>
              </a:rPr>
              <a:t>Dynamic Systems Development Method (DSDM)</a:t>
            </a:r>
            <a:r>
              <a:rPr lang="ar-SA" altLang="en-US" sz="1800" b="1">
                <a:solidFill>
                  <a:schemeClr val="tx1"/>
                </a:solidFill>
                <a:latin typeface="Tahoma" panose="020B0604030504040204" pitchFamily="34" charset="0"/>
              </a:rPr>
              <a:t>‏</a:t>
            </a:r>
            <a:endParaRPr lang="en-GB" altLang="en-US" sz="1800" b="1">
              <a:solidFill>
                <a:schemeClr val="tx1"/>
              </a:solidFill>
              <a:latin typeface="Tahoma" panose="020B0604030504040204" pitchFamily="34" charset="0"/>
            </a:endParaRPr>
          </a:p>
          <a:p>
            <a:pPr lvl="1" eaLnBrk="1" hangingPunct="1">
              <a:lnSpc>
                <a:spcPct val="90000"/>
              </a:lnSpc>
              <a:spcBef>
                <a:spcPts val="1125"/>
              </a:spcBef>
              <a:buClr>
                <a:srgbClr val="EAEAEA"/>
              </a:buClr>
              <a:buSzPct val="100000"/>
              <a:buFont typeface="Tahoma" panose="020B0604030504040204" pitchFamily="34" charset="0"/>
              <a:buChar char="–"/>
            </a:pPr>
            <a:r>
              <a:rPr lang="en-GB" altLang="en-US" sz="1800" b="1">
                <a:solidFill>
                  <a:schemeClr val="tx1"/>
                </a:solidFill>
                <a:latin typeface="Tahoma" panose="020B0604030504040204" pitchFamily="34" charset="0"/>
              </a:rPr>
              <a:t>Feature Driven Development</a:t>
            </a:r>
          </a:p>
          <a:p>
            <a:pPr lvl="1" eaLnBrk="1" hangingPunct="1">
              <a:lnSpc>
                <a:spcPct val="90000"/>
              </a:lnSpc>
              <a:spcBef>
                <a:spcPts val="1125"/>
              </a:spcBef>
              <a:buClr>
                <a:srgbClr val="EAEAEA"/>
              </a:buClr>
              <a:buSzPct val="100000"/>
              <a:buFont typeface="Tahoma" panose="020B0604030504040204" pitchFamily="34" charset="0"/>
              <a:buChar char="–"/>
            </a:pPr>
            <a:r>
              <a:rPr lang="en-GB" altLang="en-US" sz="1800" b="1">
                <a:solidFill>
                  <a:schemeClr val="tx1"/>
                </a:solidFill>
                <a:latin typeface="Tahoma" panose="020B0604030504040204" pitchFamily="34" charset="0"/>
              </a:rPr>
              <a:t>Lean Software Development</a:t>
            </a:r>
          </a:p>
          <a:p>
            <a:pPr lvl="1" eaLnBrk="1" hangingPunct="1">
              <a:lnSpc>
                <a:spcPct val="90000"/>
              </a:lnSpc>
              <a:spcBef>
                <a:spcPts val="1125"/>
              </a:spcBef>
              <a:buClr>
                <a:srgbClr val="EAEAEA"/>
              </a:buClr>
              <a:buSzPct val="100000"/>
              <a:buFont typeface="Tahoma" panose="020B0604030504040204" pitchFamily="34" charset="0"/>
              <a:buChar char="–"/>
            </a:pPr>
            <a:r>
              <a:rPr lang="en-GB" altLang="en-US" sz="1800" b="1">
                <a:solidFill>
                  <a:schemeClr val="tx1"/>
                </a:solidFill>
                <a:latin typeface="Tahoma" panose="020B0604030504040204" pitchFamily="34" charset="0"/>
              </a:rPr>
              <a:t>Agile Unified Process (AUP)</a:t>
            </a:r>
            <a:r>
              <a:rPr lang="ar-SA" altLang="en-US" sz="1800" b="1">
                <a:solidFill>
                  <a:schemeClr val="tx1"/>
                </a:solidFill>
                <a:latin typeface="Tahoma" panose="020B0604030504040204" pitchFamily="34" charset="0"/>
              </a:rPr>
              <a:t>‏</a:t>
            </a:r>
            <a:endParaRPr lang="en-GB" altLang="en-US" sz="1800" b="1">
              <a:solidFill>
                <a:schemeClr val="tx1"/>
              </a:solidFill>
              <a:latin typeface="Tahoma" panose="020B060403050404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F6BCA333-6786-4363-980B-AE5A62857A5A}"/>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C1C46ADB-C1D6-4237-99C5-A15AEAF4BEF4}"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55</a:t>
            </a:fld>
            <a:endParaRPr lang="en-GB" altLang="en-US" sz="1400">
              <a:solidFill>
                <a:schemeClr val="tx1"/>
              </a:solidFill>
            </a:endParaRPr>
          </a:p>
        </p:txBody>
      </p:sp>
      <p:sp>
        <p:nvSpPr>
          <p:cNvPr id="11267" name="Rectangle 3">
            <a:extLst>
              <a:ext uri="{FF2B5EF4-FFF2-40B4-BE49-F238E27FC236}">
                <a16:creationId xmlns:a16="http://schemas.microsoft.com/office/drawing/2014/main" id="{5BE01EE1-BDED-4F5D-93A6-7D7A20D6526E}"/>
              </a:ext>
            </a:extLst>
          </p:cNvPr>
          <p:cNvSpPr>
            <a:spLocks noChangeArrowheads="1"/>
          </p:cNvSpPr>
          <p:nvPr/>
        </p:nvSpPr>
        <p:spPr bwMode="auto">
          <a:xfrm>
            <a:off x="860425" y="487363"/>
            <a:ext cx="7631113" cy="460375"/>
          </a:xfrm>
          <a:prstGeom prst="rect">
            <a:avLst/>
          </a:prstGeom>
          <a:noFill/>
          <a:ln w="9525">
            <a:noFill/>
            <a:round/>
            <a:headEnd/>
            <a:tailEnd/>
          </a:ln>
          <a:effec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Narrow" panose="020B0606020202030204" pitchFamily="34" charset="0"/>
                <a:cs typeface="DejaVu LGC Sans"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Narrow" panose="020B0606020202030204" pitchFamily="34" charset="0"/>
                <a:cs typeface="DejaVu LGC Sans"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Narrow" panose="020B0606020202030204" pitchFamily="34" charset="0"/>
                <a:cs typeface="DejaVu LGC Sans"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Narrow" panose="020B0606020202030204" pitchFamily="34" charset="0"/>
                <a:cs typeface="DejaVu LGC Sans"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Narrow" panose="020B0606020202030204" pitchFamily="34" charset="0"/>
                <a:cs typeface="DejaVu LGC Sans" charset="0"/>
              </a:defRPr>
            </a:lvl5pPr>
            <a:lvl6pPr marL="2514600" indent="-228600" defTabSz="457200" eaLnBrk="0" fontAlgn="base" hangingPunct="0">
              <a:lnSpc>
                <a:spcPct val="97000"/>
              </a:lnSpc>
              <a:spcBef>
                <a:spcPct val="0"/>
              </a:spcBef>
              <a:spcAft>
                <a:spcPct val="0"/>
              </a:spcAft>
              <a:buClr>
                <a:srgbClr val="EAEAEA"/>
              </a:buClr>
              <a:buSzPct val="100000"/>
              <a:buFont typeface="Arial Narrow" panose="020B060602020203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Narrow" panose="020B0606020202030204" pitchFamily="34" charset="0"/>
                <a:cs typeface="DejaVu LGC Sans" charset="0"/>
              </a:defRPr>
            </a:lvl6pPr>
            <a:lvl7pPr marL="2971800" indent="-228600" defTabSz="457200" eaLnBrk="0" fontAlgn="base" hangingPunct="0">
              <a:lnSpc>
                <a:spcPct val="97000"/>
              </a:lnSpc>
              <a:spcBef>
                <a:spcPct val="0"/>
              </a:spcBef>
              <a:spcAft>
                <a:spcPct val="0"/>
              </a:spcAft>
              <a:buClr>
                <a:srgbClr val="EAEAEA"/>
              </a:buClr>
              <a:buSzPct val="100000"/>
              <a:buFont typeface="Arial Narrow" panose="020B060602020203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Narrow" panose="020B0606020202030204" pitchFamily="34" charset="0"/>
                <a:cs typeface="DejaVu LGC Sans" charset="0"/>
              </a:defRPr>
            </a:lvl7pPr>
            <a:lvl8pPr marL="3429000" indent="-228600" defTabSz="457200" eaLnBrk="0" fontAlgn="base" hangingPunct="0">
              <a:lnSpc>
                <a:spcPct val="97000"/>
              </a:lnSpc>
              <a:spcBef>
                <a:spcPct val="0"/>
              </a:spcBef>
              <a:spcAft>
                <a:spcPct val="0"/>
              </a:spcAft>
              <a:buClr>
                <a:srgbClr val="EAEAEA"/>
              </a:buClr>
              <a:buSzPct val="100000"/>
              <a:buFont typeface="Arial Narrow" panose="020B060602020203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Narrow" panose="020B0606020202030204" pitchFamily="34" charset="0"/>
                <a:cs typeface="DejaVu LGC Sans" charset="0"/>
              </a:defRPr>
            </a:lvl8pPr>
            <a:lvl9pPr marL="3886200" indent="-228600" defTabSz="457200" eaLnBrk="0" fontAlgn="base" hangingPunct="0">
              <a:lnSpc>
                <a:spcPct val="97000"/>
              </a:lnSpc>
              <a:spcBef>
                <a:spcPct val="0"/>
              </a:spcBef>
              <a:spcAft>
                <a:spcPct val="0"/>
              </a:spcAft>
              <a:buClr>
                <a:srgbClr val="EAEAEA"/>
              </a:buClr>
              <a:buSzPct val="100000"/>
              <a:buFont typeface="Arial Narrow" panose="020B060602020203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Narrow" panose="020B0606020202030204" pitchFamily="34" charset="0"/>
                <a:cs typeface="DejaVu LGC Sans" charset="0"/>
              </a:defRPr>
            </a:lvl9pPr>
          </a:lstStyle>
          <a:p>
            <a:pPr eaLnBrk="1" hangingPunct="1">
              <a:buClr>
                <a:srgbClr val="FEB420"/>
              </a:buClr>
              <a:buSzPct val="100000"/>
              <a:buFont typeface="Book Antiqua" panose="02040602050305030304" pitchFamily="18" charset="0"/>
              <a:buNone/>
              <a:defRPr/>
            </a:pPr>
            <a:r>
              <a:rPr lang="en-GB" altLang="en-US" b="1" i="1" u="sng">
                <a:solidFill>
                  <a:schemeClr val="tx1"/>
                </a:solidFill>
                <a:effectLst>
                  <a:outerShdw blurRad="38100" dist="38100" dir="2700000" algn="tl">
                    <a:srgbClr val="C0C0C0"/>
                  </a:outerShdw>
                </a:effectLst>
                <a:latin typeface="Book Antiqua" panose="02040602050305030304" pitchFamily="18" charset="0"/>
              </a:rPr>
              <a:t>Agile Methods:</a:t>
            </a:r>
            <a:r>
              <a:rPr lang="en-GB" altLang="en-US" b="1">
                <a:solidFill>
                  <a:schemeClr val="tx1"/>
                </a:solidFill>
                <a:latin typeface="Castellar" panose="020A0402060406010301" pitchFamily="18" charset="0"/>
              </a:rPr>
              <a:t> eXtreme Programming (XP)</a:t>
            </a:r>
            <a:r>
              <a:rPr lang="ar-SA" altLang="en-US" b="1">
                <a:solidFill>
                  <a:schemeClr val="tx1"/>
                </a:solidFill>
                <a:latin typeface="Castellar" panose="020A0402060406010301" pitchFamily="18" charset="0"/>
              </a:rPr>
              <a:t>‏</a:t>
            </a:r>
            <a:endParaRPr lang="en-GB" altLang="en-US" b="1">
              <a:solidFill>
                <a:schemeClr val="tx1"/>
              </a:solidFill>
              <a:latin typeface="Castellar" panose="020A0402060406010301" pitchFamily="18" charset="0"/>
            </a:endParaRPr>
          </a:p>
        </p:txBody>
      </p:sp>
      <p:sp>
        <p:nvSpPr>
          <p:cNvPr id="15364" name="Rectangle 4">
            <a:extLst>
              <a:ext uri="{FF2B5EF4-FFF2-40B4-BE49-F238E27FC236}">
                <a16:creationId xmlns:a16="http://schemas.microsoft.com/office/drawing/2014/main" id="{FBEE9769-54BA-40BA-B6C1-28BC3EDF4088}"/>
              </a:ext>
            </a:extLst>
          </p:cNvPr>
          <p:cNvSpPr>
            <a:spLocks noChangeArrowheads="1"/>
          </p:cNvSpPr>
          <p:nvPr/>
        </p:nvSpPr>
        <p:spPr bwMode="auto">
          <a:xfrm>
            <a:off x="687388" y="1446213"/>
            <a:ext cx="45640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EAEAEA"/>
              </a:buClr>
              <a:buSzPct val="100000"/>
              <a:buFont typeface="Tahoma" panose="020B0604030504040204" pitchFamily="34" charset="0"/>
              <a:buNone/>
            </a:pPr>
            <a:r>
              <a:rPr lang="en-GB" altLang="en-US" sz="2400">
                <a:solidFill>
                  <a:schemeClr val="tx1"/>
                </a:solidFill>
                <a:latin typeface="Tahoma" panose="020B0604030504040204" pitchFamily="34" charset="0"/>
              </a:rPr>
              <a:t>What is Extreme Programming? </a:t>
            </a:r>
          </a:p>
        </p:txBody>
      </p:sp>
      <p:sp>
        <p:nvSpPr>
          <p:cNvPr id="15365" name="Text Box 5">
            <a:extLst>
              <a:ext uri="{FF2B5EF4-FFF2-40B4-BE49-F238E27FC236}">
                <a16:creationId xmlns:a16="http://schemas.microsoft.com/office/drawing/2014/main" id="{6991CAD6-48E7-454A-AC25-D7E1CE9F6C82}"/>
              </a:ext>
            </a:extLst>
          </p:cNvPr>
          <p:cNvSpPr txBox="1">
            <a:spLocks noChangeArrowheads="1"/>
          </p:cNvSpPr>
          <p:nvPr/>
        </p:nvSpPr>
        <p:spPr bwMode="auto">
          <a:xfrm>
            <a:off x="571500" y="1981200"/>
            <a:ext cx="8201025"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EAEAEA"/>
              </a:buClr>
              <a:buSzPct val="100000"/>
              <a:buFont typeface="Tahoma" panose="020B0604030504040204" pitchFamily="34" charset="0"/>
              <a:buChar char="•"/>
            </a:pPr>
            <a:r>
              <a:rPr lang="en-GB" altLang="en-US" sz="1800">
                <a:solidFill>
                  <a:schemeClr val="tx1"/>
                </a:solidFill>
                <a:latin typeface="Tahoma" panose="020B0604030504040204" pitchFamily="34" charset="0"/>
              </a:rPr>
              <a:t>   It is a deliberate and disciplined approach to software development.</a:t>
            </a:r>
          </a:p>
          <a:p>
            <a:pPr eaLnBrk="1" hangingPunct="1">
              <a:lnSpc>
                <a:spcPct val="100000"/>
              </a:lnSpc>
              <a:spcBef>
                <a:spcPct val="0"/>
              </a:spcBef>
              <a:buClr>
                <a:srgbClr val="EAEAEA"/>
              </a:buClr>
              <a:buSzPct val="100000"/>
              <a:buFont typeface="Tahoma" panose="020B0604030504040204" pitchFamily="34" charset="0"/>
              <a:buNone/>
            </a:pPr>
            <a:endParaRPr lang="en-GB" altLang="en-US" sz="1000">
              <a:solidFill>
                <a:schemeClr val="tx1"/>
              </a:solidFill>
              <a:latin typeface="Tahoma" panose="020B0604030504040204" pitchFamily="34" charset="0"/>
            </a:endParaRPr>
          </a:p>
          <a:p>
            <a:pPr eaLnBrk="1" hangingPunct="1">
              <a:lnSpc>
                <a:spcPct val="100000"/>
              </a:lnSpc>
              <a:spcBef>
                <a:spcPct val="0"/>
              </a:spcBef>
              <a:buClr>
                <a:srgbClr val="EAEAEA"/>
              </a:buClr>
              <a:buSzPct val="100000"/>
              <a:buFont typeface="Tahoma" panose="020B0604030504040204" pitchFamily="34" charset="0"/>
              <a:buChar char="•"/>
            </a:pPr>
            <a:r>
              <a:rPr lang="en-GB" altLang="en-US" sz="1800">
                <a:solidFill>
                  <a:schemeClr val="tx1"/>
                </a:solidFill>
                <a:latin typeface="Tahoma" panose="020B0604030504040204" pitchFamily="34" charset="0"/>
              </a:rPr>
              <a:t>   XP is successful because it stresses customer satisfaction. </a:t>
            </a:r>
          </a:p>
          <a:p>
            <a:pPr eaLnBrk="1" hangingPunct="1">
              <a:lnSpc>
                <a:spcPct val="100000"/>
              </a:lnSpc>
              <a:spcBef>
                <a:spcPct val="0"/>
              </a:spcBef>
              <a:buClr>
                <a:srgbClr val="EAEAEA"/>
              </a:buClr>
              <a:buSzPct val="100000"/>
              <a:buFont typeface="Tahoma" panose="020B0604030504040204" pitchFamily="34" charset="0"/>
              <a:buNone/>
            </a:pPr>
            <a:endParaRPr lang="en-GB" altLang="en-US" sz="1800">
              <a:solidFill>
                <a:schemeClr val="tx1"/>
              </a:solidFill>
              <a:latin typeface="Tahoma" panose="020B0604030504040204" pitchFamily="34" charset="0"/>
            </a:endParaRPr>
          </a:p>
          <a:p>
            <a:pPr lvl="1" eaLnBrk="1" hangingPunct="1">
              <a:lnSpc>
                <a:spcPct val="100000"/>
              </a:lnSpc>
              <a:spcBef>
                <a:spcPct val="0"/>
              </a:spcBef>
              <a:buClr>
                <a:srgbClr val="EAEAEA"/>
              </a:buClr>
              <a:buSzPct val="100000"/>
              <a:buFont typeface="Tahoma" panose="020B0604030504040204" pitchFamily="34" charset="0"/>
              <a:buNone/>
            </a:pPr>
            <a:r>
              <a:rPr lang="en-GB" altLang="en-US" sz="1800" i="1" u="sng">
                <a:solidFill>
                  <a:schemeClr val="tx1"/>
                </a:solidFill>
                <a:latin typeface="Tahoma" panose="020B0604030504040204" pitchFamily="34" charset="0"/>
              </a:rPr>
              <a:t>Why this methodology is designed?</a:t>
            </a:r>
          </a:p>
          <a:p>
            <a:pPr lvl="1" eaLnBrk="1" hangingPunct="1">
              <a:lnSpc>
                <a:spcPct val="100000"/>
              </a:lnSpc>
              <a:spcBef>
                <a:spcPct val="0"/>
              </a:spcBef>
              <a:buClr>
                <a:srgbClr val="EAEAEA"/>
              </a:buClr>
              <a:buSzPct val="100000"/>
              <a:buFont typeface="Tahoma" panose="020B0604030504040204" pitchFamily="34" charset="0"/>
              <a:buNone/>
            </a:pPr>
            <a:endParaRPr lang="en-GB" altLang="en-US" sz="1800" i="1" u="sng">
              <a:solidFill>
                <a:schemeClr val="tx1"/>
              </a:solidFill>
              <a:latin typeface="Tahoma" panose="020B0604030504040204" pitchFamily="34" charset="0"/>
            </a:endParaRPr>
          </a:p>
          <a:p>
            <a:pPr algn="just" eaLnBrk="1" hangingPunct="1">
              <a:lnSpc>
                <a:spcPct val="100000"/>
              </a:lnSpc>
              <a:spcBef>
                <a:spcPct val="0"/>
              </a:spcBef>
              <a:buClr>
                <a:srgbClr val="EAEAEA"/>
              </a:buClr>
              <a:buSzPct val="100000"/>
              <a:buFont typeface="Tahoma" panose="020B0604030504040204" pitchFamily="34" charset="0"/>
              <a:buChar char="•"/>
            </a:pPr>
            <a:r>
              <a:rPr lang="en-GB" altLang="en-US" sz="1800">
                <a:solidFill>
                  <a:schemeClr val="tx1"/>
                </a:solidFill>
                <a:latin typeface="Tahoma" panose="020B0604030504040204" pitchFamily="34" charset="0"/>
              </a:rPr>
              <a:t>   The methodology is designed to deliver the software for the  customer </a:t>
            </a:r>
          </a:p>
          <a:p>
            <a:pPr algn="just" eaLnBrk="1" hangingPunct="1">
              <a:lnSpc>
                <a:spcPct val="100000"/>
              </a:lnSpc>
              <a:spcBef>
                <a:spcPct val="0"/>
              </a:spcBef>
              <a:buClr>
                <a:srgbClr val="EAEAEA"/>
              </a:buClr>
              <a:buSzPct val="100000"/>
              <a:buFont typeface="Tahoma" panose="020B0604030504040204" pitchFamily="34" charset="0"/>
              <a:buNone/>
            </a:pPr>
            <a:r>
              <a:rPr lang="en-GB" altLang="en-US" sz="1800">
                <a:solidFill>
                  <a:schemeClr val="tx1"/>
                </a:solidFill>
                <a:latin typeface="Tahoma" panose="020B0604030504040204" pitchFamily="34" charset="0"/>
              </a:rPr>
              <a:t>     needs when it is needed. </a:t>
            </a:r>
          </a:p>
          <a:p>
            <a:pPr algn="just" eaLnBrk="1" hangingPunct="1">
              <a:lnSpc>
                <a:spcPct val="100000"/>
              </a:lnSpc>
              <a:spcBef>
                <a:spcPct val="0"/>
              </a:spcBef>
              <a:buClr>
                <a:srgbClr val="EAEAEA"/>
              </a:buClr>
              <a:buSzPct val="100000"/>
              <a:buFont typeface="Tahoma" panose="020B0604030504040204" pitchFamily="34" charset="0"/>
              <a:buNone/>
            </a:pPr>
            <a:endParaRPr lang="en-GB" altLang="en-US" sz="1200">
              <a:solidFill>
                <a:schemeClr val="tx1"/>
              </a:solidFill>
              <a:latin typeface="Tahoma" panose="020B0604030504040204" pitchFamily="34" charset="0"/>
            </a:endParaRPr>
          </a:p>
          <a:p>
            <a:pPr algn="just" eaLnBrk="1" hangingPunct="1">
              <a:lnSpc>
                <a:spcPct val="100000"/>
              </a:lnSpc>
              <a:spcBef>
                <a:spcPct val="0"/>
              </a:spcBef>
              <a:buClr>
                <a:srgbClr val="EAEAEA"/>
              </a:buClr>
              <a:buSzPct val="100000"/>
              <a:buFont typeface="Tahoma" panose="020B0604030504040204" pitchFamily="34" charset="0"/>
              <a:buChar char="•"/>
            </a:pPr>
            <a:r>
              <a:rPr lang="en-GB" altLang="en-US" sz="1800">
                <a:solidFill>
                  <a:schemeClr val="tx1"/>
                </a:solidFill>
                <a:latin typeface="Tahoma" panose="020B0604030504040204" pitchFamily="34" charset="0"/>
              </a:rPr>
              <a:t>   XP empowers your developers to confidently respond to changing customer </a:t>
            </a:r>
          </a:p>
          <a:p>
            <a:pPr algn="just" eaLnBrk="1" hangingPunct="1">
              <a:lnSpc>
                <a:spcPct val="100000"/>
              </a:lnSpc>
              <a:spcBef>
                <a:spcPct val="0"/>
              </a:spcBef>
              <a:buClr>
                <a:srgbClr val="EAEAEA"/>
              </a:buClr>
              <a:buSzPct val="100000"/>
              <a:buFont typeface="Tahoma" panose="020B0604030504040204" pitchFamily="34" charset="0"/>
              <a:buNone/>
            </a:pPr>
            <a:r>
              <a:rPr lang="en-GB" altLang="en-US" sz="1800">
                <a:solidFill>
                  <a:schemeClr val="tx1"/>
                </a:solidFill>
                <a:latin typeface="Tahoma" panose="020B0604030504040204" pitchFamily="34" charset="0"/>
              </a:rPr>
              <a:t>     requirements, even late in the life cycle. </a:t>
            </a:r>
          </a:p>
          <a:p>
            <a:pPr algn="just" eaLnBrk="1" hangingPunct="1">
              <a:lnSpc>
                <a:spcPct val="100000"/>
              </a:lnSpc>
              <a:spcBef>
                <a:spcPct val="0"/>
              </a:spcBef>
              <a:buClr>
                <a:srgbClr val="EAEAEA"/>
              </a:buClr>
              <a:buSzPct val="100000"/>
              <a:buFont typeface="Tahoma" panose="020B0604030504040204" pitchFamily="34" charset="0"/>
              <a:buNone/>
            </a:pPr>
            <a:endParaRPr lang="en-GB" altLang="en-US" sz="1200">
              <a:solidFill>
                <a:schemeClr val="tx1"/>
              </a:solidFill>
              <a:latin typeface="Tahoma" panose="020B0604030504040204" pitchFamily="34" charset="0"/>
            </a:endParaRPr>
          </a:p>
          <a:p>
            <a:pPr algn="just" eaLnBrk="1" hangingPunct="1">
              <a:lnSpc>
                <a:spcPct val="100000"/>
              </a:lnSpc>
              <a:spcBef>
                <a:spcPct val="0"/>
              </a:spcBef>
              <a:buClr>
                <a:srgbClr val="EAEAEA"/>
              </a:buClr>
              <a:buSzPct val="100000"/>
              <a:buFont typeface="Tahoma" panose="020B0604030504040204" pitchFamily="34" charset="0"/>
              <a:buChar char="•"/>
            </a:pPr>
            <a:r>
              <a:rPr lang="en-GB" altLang="en-US" sz="1800">
                <a:solidFill>
                  <a:schemeClr val="tx1"/>
                </a:solidFill>
                <a:latin typeface="Tahoma" panose="020B0604030504040204" pitchFamily="34" charset="0"/>
              </a:rPr>
              <a:t>   This methodology also emphasizes team work. </a:t>
            </a:r>
          </a:p>
          <a:p>
            <a:pPr algn="just" eaLnBrk="1" hangingPunct="1">
              <a:lnSpc>
                <a:spcPct val="100000"/>
              </a:lnSpc>
              <a:spcBef>
                <a:spcPct val="0"/>
              </a:spcBef>
              <a:buClr>
                <a:srgbClr val="EAEAEA"/>
              </a:buClr>
              <a:buSzPct val="100000"/>
              <a:buFont typeface="Tahoma" panose="020B0604030504040204" pitchFamily="34" charset="0"/>
              <a:buNone/>
            </a:pPr>
            <a:endParaRPr lang="en-GB" altLang="en-US" sz="1000">
              <a:solidFill>
                <a:schemeClr val="tx1"/>
              </a:solidFill>
              <a:latin typeface="Tahoma" panose="020B0604030504040204" pitchFamily="34" charset="0"/>
            </a:endParaRPr>
          </a:p>
          <a:p>
            <a:pPr algn="just" eaLnBrk="1" hangingPunct="1">
              <a:lnSpc>
                <a:spcPct val="100000"/>
              </a:lnSpc>
              <a:spcBef>
                <a:spcPct val="0"/>
              </a:spcBef>
              <a:buClr>
                <a:srgbClr val="EAEAEA"/>
              </a:buClr>
              <a:buSzPct val="100000"/>
              <a:buFont typeface="Tahoma" panose="020B0604030504040204" pitchFamily="34" charset="0"/>
              <a:buChar char="•"/>
            </a:pPr>
            <a:r>
              <a:rPr lang="en-GB" altLang="en-US" sz="1800">
                <a:solidFill>
                  <a:schemeClr val="tx1"/>
                </a:solidFill>
                <a:latin typeface="Tahoma" panose="020B0604030504040204" pitchFamily="34" charset="0"/>
              </a:rPr>
              <a:t>    Managers, customers, and developers are all part of a team dedicated to         	delivering quality software.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EB267798-5F00-4924-B23E-62DC0F508DB2}"/>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4E2809E2-96DF-4A04-8CD4-78D5DB9B540F}"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56</a:t>
            </a:fld>
            <a:endParaRPr lang="en-GB" altLang="en-US" sz="1400">
              <a:solidFill>
                <a:schemeClr val="tx1"/>
              </a:solidFill>
            </a:endParaRPr>
          </a:p>
        </p:txBody>
      </p:sp>
      <p:sp>
        <p:nvSpPr>
          <p:cNvPr id="17411" name="Text Box 3">
            <a:extLst>
              <a:ext uri="{FF2B5EF4-FFF2-40B4-BE49-F238E27FC236}">
                <a16:creationId xmlns:a16="http://schemas.microsoft.com/office/drawing/2014/main" id="{FEA26C78-E4DD-4AB1-B6A8-3F4259A43697}"/>
              </a:ext>
            </a:extLst>
          </p:cNvPr>
          <p:cNvSpPr txBox="1">
            <a:spLocks noChangeArrowheads="1"/>
          </p:cNvSpPr>
          <p:nvPr/>
        </p:nvSpPr>
        <p:spPr bwMode="auto">
          <a:xfrm>
            <a:off x="1066800" y="1219200"/>
            <a:ext cx="7543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lnSpc>
                <a:spcPct val="93000"/>
              </a:lnSpc>
              <a:spcBef>
                <a:spcPts val="800"/>
              </a:spcBef>
              <a:buClr>
                <a:srgbClr val="FFFF00"/>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ts val="900"/>
              </a:spcBef>
            </a:pPr>
            <a:r>
              <a:rPr lang="en-GB" altLang="en-US" sz="3600" u="sng">
                <a:solidFill>
                  <a:schemeClr val="tx1"/>
                </a:solidFill>
              </a:rPr>
              <a:t>XP is different.</a:t>
            </a:r>
          </a:p>
          <a:p>
            <a:pPr eaLnBrk="1" hangingPunct="1">
              <a:lnSpc>
                <a:spcPct val="100000"/>
              </a:lnSpc>
              <a:buFont typeface="Wingdings" panose="05000000000000000000" pitchFamily="2" charset="2"/>
              <a:buNone/>
            </a:pPr>
            <a:r>
              <a:rPr lang="en-GB" altLang="en-US">
                <a:solidFill>
                  <a:schemeClr val="tx1"/>
                </a:solidFill>
              </a:rPr>
              <a:t>		 </a:t>
            </a:r>
            <a:r>
              <a:rPr lang="en-GB" altLang="en-US" sz="2400">
                <a:solidFill>
                  <a:schemeClr val="tx1"/>
                </a:solidFill>
              </a:rPr>
              <a:t>It is a lot…, like a jig saw puzzle. There are many small pieces. Individually the pieces make no sense, but when combined together a complete picture can be seen. This is a significant departure from traditional software development methods.</a:t>
            </a:r>
            <a:r>
              <a:rPr lang="en-GB" altLang="en-US">
                <a:solidFill>
                  <a:schemeClr val="tx1"/>
                </a:solidFill>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163820A1-72D9-4AD6-855D-6CAF3A5B5CF1}"/>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3D80246B-9913-4F13-922B-86DF03A0564A}"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57</a:t>
            </a:fld>
            <a:endParaRPr lang="en-GB" altLang="en-US" sz="1400">
              <a:solidFill>
                <a:schemeClr val="tx1"/>
              </a:solidFill>
            </a:endParaRPr>
          </a:p>
        </p:txBody>
      </p:sp>
      <p:sp>
        <p:nvSpPr>
          <p:cNvPr id="19459" name="Rectangle 3">
            <a:extLst>
              <a:ext uri="{FF2B5EF4-FFF2-40B4-BE49-F238E27FC236}">
                <a16:creationId xmlns:a16="http://schemas.microsoft.com/office/drawing/2014/main" id="{AF4A9360-5E36-416E-A9E6-D12F6C6984AF}"/>
              </a:ext>
            </a:extLst>
          </p:cNvPr>
          <p:cNvSpPr>
            <a:spLocks noChangeArrowheads="1"/>
          </p:cNvSpPr>
          <p:nvPr/>
        </p:nvSpPr>
        <p:spPr bwMode="auto">
          <a:xfrm>
            <a:off x="1166813" y="152400"/>
            <a:ext cx="3367087"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FFFFFF"/>
              </a:buClr>
              <a:buSzPct val="100000"/>
              <a:buFont typeface="Tahoma" panose="020B0604030504040204" pitchFamily="34" charset="0"/>
              <a:buNone/>
            </a:pPr>
            <a:r>
              <a:rPr lang="en-GB" altLang="en-US" sz="4000" b="1">
                <a:solidFill>
                  <a:schemeClr val="tx1"/>
                </a:solidFill>
                <a:latin typeface="Tahoma" panose="020B0604030504040204" pitchFamily="34" charset="0"/>
              </a:rPr>
              <a:t>XP Practices</a:t>
            </a:r>
          </a:p>
        </p:txBody>
      </p:sp>
      <p:sp>
        <p:nvSpPr>
          <p:cNvPr id="19460" name="Rectangle 4">
            <a:extLst>
              <a:ext uri="{FF2B5EF4-FFF2-40B4-BE49-F238E27FC236}">
                <a16:creationId xmlns:a16="http://schemas.microsoft.com/office/drawing/2014/main" id="{BF7A9DA5-B8C2-41B4-9BAE-00F173E4FCF6}"/>
              </a:ext>
            </a:extLst>
          </p:cNvPr>
          <p:cNvSpPr>
            <a:spLocks noChangeArrowheads="1"/>
          </p:cNvSpPr>
          <p:nvPr/>
        </p:nvSpPr>
        <p:spPr bwMode="auto">
          <a:xfrm>
            <a:off x="914400" y="1066800"/>
            <a:ext cx="82296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FFFFFF"/>
              </a:buClr>
              <a:buSzPct val="100000"/>
              <a:buFont typeface="Tahoma" panose="020B0604030504040204" pitchFamily="34" charset="0"/>
              <a:buNone/>
            </a:pPr>
            <a:r>
              <a:rPr lang="en-GB" altLang="en-US" sz="1800" i="1" u="sng">
                <a:solidFill>
                  <a:schemeClr val="tx1"/>
                </a:solidFill>
                <a:latin typeface="Tahoma" panose="020B0604030504040204" pitchFamily="34" charset="0"/>
              </a:rPr>
              <a:t>The Planning Game</a:t>
            </a:r>
            <a:r>
              <a:rPr lang="en-GB" altLang="en-US" sz="1800" i="1">
                <a:solidFill>
                  <a:schemeClr val="tx1"/>
                </a:solidFill>
                <a:latin typeface="Tahoma" panose="020B0604030504040204" pitchFamily="34" charset="0"/>
              </a:rPr>
              <a:t> </a:t>
            </a:r>
            <a:r>
              <a:rPr lang="en-GB" altLang="en-US" sz="1800">
                <a:solidFill>
                  <a:schemeClr val="tx1"/>
                </a:solidFill>
                <a:latin typeface="Tahoma" panose="020B0604030504040204" pitchFamily="34" charset="0"/>
              </a:rPr>
              <a:t>– Quickly determine the scope of the next release by 		      combining business priorities and technical estimates. </a:t>
            </a:r>
          </a:p>
          <a:p>
            <a:pPr eaLnBrk="1" hangingPunct="1">
              <a:lnSpc>
                <a:spcPct val="100000"/>
              </a:lnSpc>
              <a:spcBef>
                <a:spcPct val="0"/>
              </a:spcBef>
              <a:buClr>
                <a:srgbClr val="FFFFFF"/>
              </a:buClr>
              <a:buSzPct val="100000"/>
              <a:buFont typeface="Tahoma" panose="020B0604030504040204" pitchFamily="34" charset="0"/>
              <a:buNone/>
            </a:pPr>
            <a:r>
              <a:rPr lang="en-GB" altLang="en-US" sz="1800">
                <a:solidFill>
                  <a:schemeClr val="tx1"/>
                </a:solidFill>
                <a:latin typeface="Tahoma" panose="020B0604030504040204" pitchFamily="34" charset="0"/>
              </a:rPr>
              <a:t>  		      As reality overtakes the plan, update the plan.</a:t>
            </a:r>
          </a:p>
        </p:txBody>
      </p:sp>
      <p:sp>
        <p:nvSpPr>
          <p:cNvPr id="19461" name="Rectangle 5">
            <a:extLst>
              <a:ext uri="{FF2B5EF4-FFF2-40B4-BE49-F238E27FC236}">
                <a16:creationId xmlns:a16="http://schemas.microsoft.com/office/drawing/2014/main" id="{4F60FB0A-A1AF-44C0-A023-3963424CB434}"/>
              </a:ext>
            </a:extLst>
          </p:cNvPr>
          <p:cNvSpPr>
            <a:spLocks noChangeArrowheads="1"/>
          </p:cNvSpPr>
          <p:nvPr/>
        </p:nvSpPr>
        <p:spPr bwMode="auto">
          <a:xfrm>
            <a:off x="990600" y="2209800"/>
            <a:ext cx="7924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FFFFFF"/>
              </a:buClr>
              <a:buSzPct val="100000"/>
              <a:buFont typeface="Tahoma" panose="020B0604030504040204" pitchFamily="34" charset="0"/>
              <a:buNone/>
            </a:pPr>
            <a:r>
              <a:rPr lang="en-GB" altLang="en-US" sz="1800" i="1" u="sng">
                <a:solidFill>
                  <a:schemeClr val="tx1"/>
                </a:solidFill>
                <a:latin typeface="Tahoma" panose="020B0604030504040204" pitchFamily="34" charset="0"/>
              </a:rPr>
              <a:t>Small releases</a:t>
            </a:r>
            <a:r>
              <a:rPr lang="en-GB" altLang="en-US" sz="1800" i="1">
                <a:solidFill>
                  <a:schemeClr val="tx1"/>
                </a:solidFill>
                <a:latin typeface="Tahoma" panose="020B0604030504040204" pitchFamily="34" charset="0"/>
              </a:rPr>
              <a:t> </a:t>
            </a:r>
            <a:r>
              <a:rPr lang="en-GB" altLang="en-US" sz="1800">
                <a:solidFill>
                  <a:schemeClr val="tx1"/>
                </a:solidFill>
                <a:latin typeface="Tahoma" panose="020B0604030504040204" pitchFamily="34" charset="0"/>
              </a:rPr>
              <a:t>– Put a simple system into production quickly,</a:t>
            </a:r>
          </a:p>
          <a:p>
            <a:pPr eaLnBrk="1" hangingPunct="1">
              <a:lnSpc>
                <a:spcPct val="100000"/>
              </a:lnSpc>
              <a:spcBef>
                <a:spcPct val="0"/>
              </a:spcBef>
              <a:buClr>
                <a:srgbClr val="FFFFFF"/>
              </a:buClr>
              <a:buSzPct val="100000"/>
              <a:buFont typeface="Tahoma" panose="020B0604030504040204" pitchFamily="34" charset="0"/>
              <a:buNone/>
            </a:pPr>
            <a:r>
              <a:rPr lang="en-GB" altLang="en-US" sz="1800">
                <a:solidFill>
                  <a:schemeClr val="tx1"/>
                </a:solidFill>
                <a:latin typeface="Tahoma" panose="020B0604030504040204" pitchFamily="34" charset="0"/>
              </a:rPr>
              <a:t>		 then release new versions on a very short cycle.</a:t>
            </a:r>
          </a:p>
        </p:txBody>
      </p:sp>
      <p:sp>
        <p:nvSpPr>
          <p:cNvPr id="19462" name="Rectangle 6">
            <a:extLst>
              <a:ext uri="{FF2B5EF4-FFF2-40B4-BE49-F238E27FC236}">
                <a16:creationId xmlns:a16="http://schemas.microsoft.com/office/drawing/2014/main" id="{3D390036-6087-40BA-AE68-240FAF46F16D}"/>
              </a:ext>
            </a:extLst>
          </p:cNvPr>
          <p:cNvSpPr>
            <a:spLocks noChangeArrowheads="1"/>
          </p:cNvSpPr>
          <p:nvPr/>
        </p:nvSpPr>
        <p:spPr bwMode="auto">
          <a:xfrm>
            <a:off x="914400" y="2971800"/>
            <a:ext cx="7696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just" eaLnBrk="1" hangingPunct="1">
              <a:lnSpc>
                <a:spcPct val="100000"/>
              </a:lnSpc>
              <a:spcBef>
                <a:spcPct val="0"/>
              </a:spcBef>
              <a:buClr>
                <a:srgbClr val="FFFFFF"/>
              </a:buClr>
              <a:buSzPct val="100000"/>
              <a:buFont typeface="Tahoma" panose="020B0604030504040204" pitchFamily="34" charset="0"/>
              <a:buNone/>
            </a:pPr>
            <a:r>
              <a:rPr lang="en-GB" altLang="en-US" sz="1800" i="1" u="sng">
                <a:solidFill>
                  <a:schemeClr val="tx1"/>
                </a:solidFill>
                <a:latin typeface="Tahoma" panose="020B0604030504040204" pitchFamily="34" charset="0"/>
              </a:rPr>
              <a:t>Simple design</a:t>
            </a:r>
            <a:r>
              <a:rPr lang="en-GB" altLang="en-US" sz="1800" i="1">
                <a:solidFill>
                  <a:schemeClr val="tx1"/>
                </a:solidFill>
                <a:latin typeface="Tahoma" panose="020B0604030504040204" pitchFamily="34" charset="0"/>
              </a:rPr>
              <a:t> </a:t>
            </a:r>
            <a:r>
              <a:rPr lang="en-GB" altLang="en-US" sz="1800">
                <a:solidFill>
                  <a:schemeClr val="tx1"/>
                </a:solidFill>
                <a:latin typeface="Tahoma" panose="020B0604030504040204" pitchFamily="34" charset="0"/>
              </a:rPr>
              <a:t>– The system should be designed as simply as possible at 		any given moment. Extra complexity is removed.</a:t>
            </a:r>
          </a:p>
          <a:p>
            <a:pPr algn="just" eaLnBrk="1" hangingPunct="1">
              <a:lnSpc>
                <a:spcPct val="100000"/>
              </a:lnSpc>
              <a:spcBef>
                <a:spcPct val="0"/>
              </a:spcBef>
              <a:buClr>
                <a:srgbClr val="EAEAEA"/>
              </a:buClr>
              <a:buSzPct val="100000"/>
              <a:buFont typeface="Tahoma" panose="020B0604030504040204" pitchFamily="34" charset="0"/>
              <a:buNone/>
            </a:pPr>
            <a:r>
              <a:rPr lang="en-GB" altLang="en-US" sz="1800">
                <a:solidFill>
                  <a:schemeClr val="tx1"/>
                </a:solidFill>
                <a:latin typeface="Tahoma" panose="020B0604030504040204" pitchFamily="34" charset="0"/>
              </a:rPr>
              <a:t>		The requirements will change tomorrow, so only do 			what's needed to meet today's requirements.</a:t>
            </a:r>
            <a:r>
              <a:rPr lang="en-GB" altLang="en-US" sz="2400">
                <a:solidFill>
                  <a:schemeClr val="tx1"/>
                </a:solidFill>
                <a:latin typeface="Arial Narrow" panose="020B0606020202030204" pitchFamily="34" charset="0"/>
              </a:rPr>
              <a:t> </a:t>
            </a:r>
          </a:p>
        </p:txBody>
      </p:sp>
      <p:sp>
        <p:nvSpPr>
          <p:cNvPr id="19463" name="Rectangle 7">
            <a:extLst>
              <a:ext uri="{FF2B5EF4-FFF2-40B4-BE49-F238E27FC236}">
                <a16:creationId xmlns:a16="http://schemas.microsoft.com/office/drawing/2014/main" id="{8B427EFC-8B24-48C6-B3E6-8695158FED61}"/>
              </a:ext>
            </a:extLst>
          </p:cNvPr>
          <p:cNvSpPr>
            <a:spLocks noChangeArrowheads="1"/>
          </p:cNvSpPr>
          <p:nvPr/>
        </p:nvSpPr>
        <p:spPr bwMode="auto">
          <a:xfrm>
            <a:off x="914400" y="4267200"/>
            <a:ext cx="74676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FFFFFF"/>
              </a:buClr>
              <a:buSzPct val="100000"/>
              <a:buFont typeface="Tahoma" panose="020B0604030504040204" pitchFamily="34" charset="0"/>
              <a:buNone/>
            </a:pPr>
            <a:r>
              <a:rPr lang="en-GB" altLang="en-US" sz="1800" i="1" u="sng">
                <a:solidFill>
                  <a:schemeClr val="tx1"/>
                </a:solidFill>
                <a:latin typeface="Tahoma" panose="020B0604030504040204" pitchFamily="34" charset="0"/>
              </a:rPr>
              <a:t>Refactoring </a:t>
            </a:r>
            <a:r>
              <a:rPr lang="en-GB" altLang="en-US" sz="1800">
                <a:solidFill>
                  <a:schemeClr val="tx1"/>
                </a:solidFill>
                <a:latin typeface="Tahoma" panose="020B0604030504040204" pitchFamily="34" charset="0"/>
              </a:rPr>
              <a:t>– Programmers restructure the system without</a:t>
            </a:r>
          </a:p>
          <a:p>
            <a:pPr eaLnBrk="1" hangingPunct="1">
              <a:lnSpc>
                <a:spcPct val="100000"/>
              </a:lnSpc>
              <a:spcBef>
                <a:spcPct val="0"/>
              </a:spcBef>
              <a:buClr>
                <a:srgbClr val="FFFFFF"/>
              </a:buClr>
              <a:buSzPct val="100000"/>
              <a:buFont typeface="Tahoma" panose="020B0604030504040204" pitchFamily="34" charset="0"/>
              <a:buNone/>
            </a:pPr>
            <a:r>
              <a:rPr lang="en-GB" altLang="en-US" sz="1800">
                <a:solidFill>
                  <a:schemeClr val="tx1"/>
                </a:solidFill>
                <a:latin typeface="Tahoma" panose="020B0604030504040204" pitchFamily="34" charset="0"/>
              </a:rPr>
              <a:t> 	       changing its behavior to remove duplication, improve 	       communication, simplify, or add flexibility.</a:t>
            </a:r>
          </a:p>
        </p:txBody>
      </p:sp>
      <p:sp>
        <p:nvSpPr>
          <p:cNvPr id="19464" name="Rectangle 8">
            <a:extLst>
              <a:ext uri="{FF2B5EF4-FFF2-40B4-BE49-F238E27FC236}">
                <a16:creationId xmlns:a16="http://schemas.microsoft.com/office/drawing/2014/main" id="{92C32C84-25D0-4BD9-8353-6165BB5AB310}"/>
              </a:ext>
            </a:extLst>
          </p:cNvPr>
          <p:cNvSpPr>
            <a:spLocks noChangeArrowheads="1"/>
          </p:cNvSpPr>
          <p:nvPr/>
        </p:nvSpPr>
        <p:spPr bwMode="auto">
          <a:xfrm>
            <a:off x="914400" y="5334000"/>
            <a:ext cx="80010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FFFFFF"/>
              </a:buClr>
              <a:buSzPct val="100000"/>
              <a:buFont typeface="Tahoma" panose="020B0604030504040204" pitchFamily="34" charset="0"/>
              <a:buNone/>
            </a:pPr>
            <a:r>
              <a:rPr lang="en-GB" altLang="en-US" sz="1800" i="1" u="sng">
                <a:solidFill>
                  <a:schemeClr val="tx1"/>
                </a:solidFill>
                <a:latin typeface="Tahoma" panose="020B0604030504040204" pitchFamily="34" charset="0"/>
              </a:rPr>
              <a:t>Pair programming</a:t>
            </a:r>
            <a:r>
              <a:rPr lang="en-GB" altLang="en-US" sz="1800" i="1">
                <a:solidFill>
                  <a:schemeClr val="tx1"/>
                </a:solidFill>
                <a:latin typeface="Tahoma" panose="020B0604030504040204" pitchFamily="34" charset="0"/>
              </a:rPr>
              <a:t> </a:t>
            </a:r>
            <a:r>
              <a:rPr lang="en-GB" altLang="en-US" sz="1800">
                <a:solidFill>
                  <a:schemeClr val="tx1"/>
                </a:solidFill>
                <a:latin typeface="Tahoma" panose="020B0604030504040204" pitchFamily="34" charset="0"/>
              </a:rPr>
              <a:t>– All production code is written with two people at one 			machine.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04219AF5-830D-4285-8F4C-36EEBF60AABE}"/>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DF9C4BD1-C229-4E0A-ADF9-127B8EDFB4FB}"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58</a:t>
            </a:fld>
            <a:endParaRPr lang="en-GB" altLang="en-US" sz="1400">
              <a:solidFill>
                <a:schemeClr val="tx1"/>
              </a:solidFill>
            </a:endParaRPr>
          </a:p>
        </p:txBody>
      </p:sp>
      <p:sp>
        <p:nvSpPr>
          <p:cNvPr id="21507" name="Rectangle 3">
            <a:extLst>
              <a:ext uri="{FF2B5EF4-FFF2-40B4-BE49-F238E27FC236}">
                <a16:creationId xmlns:a16="http://schemas.microsoft.com/office/drawing/2014/main" id="{E927FA55-599D-437D-8053-44483AD9818E}"/>
              </a:ext>
            </a:extLst>
          </p:cNvPr>
          <p:cNvSpPr>
            <a:spLocks noChangeArrowheads="1"/>
          </p:cNvSpPr>
          <p:nvPr/>
        </p:nvSpPr>
        <p:spPr bwMode="auto">
          <a:xfrm>
            <a:off x="838200" y="2330450"/>
            <a:ext cx="73152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EAEAEA"/>
              </a:buClr>
              <a:buSzPct val="100000"/>
              <a:buFont typeface="Tahoma" panose="020B0604030504040204" pitchFamily="34" charset="0"/>
              <a:buNone/>
            </a:pPr>
            <a:r>
              <a:rPr lang="en-GB" altLang="en-US" sz="1800" i="1" u="sng">
                <a:solidFill>
                  <a:schemeClr val="tx1"/>
                </a:solidFill>
                <a:latin typeface="Tahoma" panose="020B0604030504040204" pitchFamily="34" charset="0"/>
              </a:rPr>
              <a:t>Continuous integration</a:t>
            </a:r>
            <a:r>
              <a:rPr lang="en-GB" altLang="en-US" sz="1800" i="1">
                <a:solidFill>
                  <a:schemeClr val="tx1"/>
                </a:solidFill>
                <a:latin typeface="Tahoma" panose="020B0604030504040204" pitchFamily="34" charset="0"/>
              </a:rPr>
              <a:t> </a:t>
            </a:r>
            <a:r>
              <a:rPr lang="en-GB" altLang="en-US" sz="1800">
                <a:solidFill>
                  <a:schemeClr val="tx1"/>
                </a:solidFill>
                <a:latin typeface="Tahoma" panose="020B0604030504040204" pitchFamily="34" charset="0"/>
              </a:rPr>
              <a:t>– Integrate and build the system many times a 		          day, every time a task is completed.</a:t>
            </a:r>
          </a:p>
        </p:txBody>
      </p:sp>
      <p:sp>
        <p:nvSpPr>
          <p:cNvPr id="21508" name="Text Box 4">
            <a:extLst>
              <a:ext uri="{FF2B5EF4-FFF2-40B4-BE49-F238E27FC236}">
                <a16:creationId xmlns:a16="http://schemas.microsoft.com/office/drawing/2014/main" id="{B25E9ECB-1D02-4189-A551-6D6CC1CEF6F5}"/>
              </a:ext>
            </a:extLst>
          </p:cNvPr>
          <p:cNvSpPr txBox="1">
            <a:spLocks noChangeArrowheads="1"/>
          </p:cNvSpPr>
          <p:nvPr/>
        </p:nvSpPr>
        <p:spPr bwMode="auto">
          <a:xfrm>
            <a:off x="7862888" y="228600"/>
            <a:ext cx="96678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EAEAEA"/>
              </a:buClr>
              <a:buSzPct val="100000"/>
              <a:buFont typeface="Tahoma" panose="020B0604030504040204" pitchFamily="34" charset="0"/>
              <a:buNone/>
            </a:pPr>
            <a:r>
              <a:rPr lang="en-GB" altLang="en-US" sz="1800">
                <a:solidFill>
                  <a:schemeClr val="tx1"/>
                </a:solidFill>
                <a:latin typeface="Tahoma" panose="020B0604030504040204" pitchFamily="34" charset="0"/>
              </a:rPr>
              <a:t>Contd…</a:t>
            </a:r>
          </a:p>
        </p:txBody>
      </p:sp>
      <p:sp>
        <p:nvSpPr>
          <p:cNvPr id="21509" name="Rectangle 5">
            <a:extLst>
              <a:ext uri="{FF2B5EF4-FFF2-40B4-BE49-F238E27FC236}">
                <a16:creationId xmlns:a16="http://schemas.microsoft.com/office/drawing/2014/main" id="{BC3EEFB3-3539-4B5D-8DF2-00654DBAADD8}"/>
              </a:ext>
            </a:extLst>
          </p:cNvPr>
          <p:cNvSpPr>
            <a:spLocks noChangeArrowheads="1"/>
          </p:cNvSpPr>
          <p:nvPr/>
        </p:nvSpPr>
        <p:spPr bwMode="auto">
          <a:xfrm>
            <a:off x="914400" y="3473450"/>
            <a:ext cx="76200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EAEAEA"/>
              </a:buClr>
              <a:buSzPct val="100000"/>
              <a:buFont typeface="Tahoma" panose="020B0604030504040204" pitchFamily="34" charset="0"/>
              <a:buNone/>
            </a:pPr>
            <a:r>
              <a:rPr lang="en-GB" altLang="en-US" sz="1800" i="1" u="sng">
                <a:solidFill>
                  <a:schemeClr val="tx1"/>
                </a:solidFill>
                <a:latin typeface="Tahoma" panose="020B0604030504040204" pitchFamily="34" charset="0"/>
              </a:rPr>
              <a:t>40-hour week</a:t>
            </a:r>
            <a:r>
              <a:rPr lang="en-GB" altLang="en-US" sz="1800" i="1">
                <a:solidFill>
                  <a:schemeClr val="tx1"/>
                </a:solidFill>
                <a:latin typeface="Tahoma" panose="020B0604030504040204" pitchFamily="34" charset="0"/>
              </a:rPr>
              <a:t> </a:t>
            </a:r>
            <a:r>
              <a:rPr lang="en-GB" altLang="en-US" sz="1800">
                <a:solidFill>
                  <a:schemeClr val="tx1"/>
                </a:solidFill>
                <a:latin typeface="Tahoma" panose="020B0604030504040204" pitchFamily="34" charset="0"/>
              </a:rPr>
              <a:t>– Work no more than 40 hours a week as a rule. </a:t>
            </a:r>
          </a:p>
          <a:p>
            <a:pPr eaLnBrk="1" hangingPunct="1">
              <a:lnSpc>
                <a:spcPct val="100000"/>
              </a:lnSpc>
              <a:spcBef>
                <a:spcPct val="0"/>
              </a:spcBef>
              <a:buClr>
                <a:srgbClr val="EAEAEA"/>
              </a:buClr>
              <a:buSzPct val="100000"/>
              <a:buFont typeface="Tahoma" panose="020B0604030504040204" pitchFamily="34" charset="0"/>
              <a:buNone/>
            </a:pPr>
            <a:r>
              <a:rPr lang="en-GB" altLang="en-US" sz="1800">
                <a:solidFill>
                  <a:schemeClr val="tx1"/>
                </a:solidFill>
                <a:latin typeface="Tahoma" panose="020B0604030504040204" pitchFamily="34" charset="0"/>
              </a:rPr>
              <a:t>	           Never work overtime a second week in a row.</a:t>
            </a:r>
          </a:p>
        </p:txBody>
      </p:sp>
      <p:sp>
        <p:nvSpPr>
          <p:cNvPr id="21510" name="Rectangle 6">
            <a:extLst>
              <a:ext uri="{FF2B5EF4-FFF2-40B4-BE49-F238E27FC236}">
                <a16:creationId xmlns:a16="http://schemas.microsoft.com/office/drawing/2014/main" id="{16B82371-E148-45EB-8D5E-58B216B01D09}"/>
              </a:ext>
            </a:extLst>
          </p:cNvPr>
          <p:cNvSpPr>
            <a:spLocks noChangeArrowheads="1"/>
          </p:cNvSpPr>
          <p:nvPr/>
        </p:nvSpPr>
        <p:spPr bwMode="auto">
          <a:xfrm>
            <a:off x="914400" y="4464050"/>
            <a:ext cx="7162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EAEAEA"/>
              </a:buClr>
              <a:buSzPct val="100000"/>
              <a:buFont typeface="Tahoma" panose="020B0604030504040204" pitchFamily="34" charset="0"/>
              <a:buNone/>
            </a:pPr>
            <a:r>
              <a:rPr lang="en-GB" altLang="en-US" sz="1800" i="1" u="sng">
                <a:solidFill>
                  <a:schemeClr val="tx1"/>
                </a:solidFill>
                <a:latin typeface="Tahoma" panose="020B0604030504040204" pitchFamily="34" charset="0"/>
              </a:rPr>
              <a:t>On-site customer</a:t>
            </a:r>
            <a:r>
              <a:rPr lang="en-GB" altLang="en-US" sz="1800" i="1">
                <a:solidFill>
                  <a:schemeClr val="tx1"/>
                </a:solidFill>
                <a:latin typeface="Tahoma" panose="020B0604030504040204" pitchFamily="34" charset="0"/>
              </a:rPr>
              <a:t> </a:t>
            </a:r>
            <a:r>
              <a:rPr lang="en-GB" altLang="en-US" sz="1800">
                <a:solidFill>
                  <a:schemeClr val="tx1"/>
                </a:solidFill>
                <a:latin typeface="Tahoma" panose="020B0604030504040204" pitchFamily="34" charset="0"/>
              </a:rPr>
              <a:t>– Include a real, live user on the team, </a:t>
            </a:r>
          </a:p>
          <a:p>
            <a:pPr eaLnBrk="1" hangingPunct="1">
              <a:lnSpc>
                <a:spcPct val="100000"/>
              </a:lnSpc>
              <a:spcBef>
                <a:spcPct val="0"/>
              </a:spcBef>
              <a:buClr>
                <a:srgbClr val="EAEAEA"/>
              </a:buClr>
              <a:buSzPct val="100000"/>
              <a:buFont typeface="Tahoma" panose="020B0604030504040204" pitchFamily="34" charset="0"/>
              <a:buNone/>
            </a:pPr>
            <a:r>
              <a:rPr lang="en-GB" altLang="en-US" sz="1800">
                <a:solidFill>
                  <a:schemeClr val="tx1"/>
                </a:solidFill>
                <a:latin typeface="Tahoma" panose="020B0604030504040204" pitchFamily="34" charset="0"/>
              </a:rPr>
              <a:t>		  available full-time to answer questions.</a:t>
            </a:r>
          </a:p>
        </p:txBody>
      </p:sp>
      <p:sp>
        <p:nvSpPr>
          <p:cNvPr id="21511" name="Rectangle 7">
            <a:extLst>
              <a:ext uri="{FF2B5EF4-FFF2-40B4-BE49-F238E27FC236}">
                <a16:creationId xmlns:a16="http://schemas.microsoft.com/office/drawing/2014/main" id="{E1BA54D8-730F-4D1B-BBD7-B6FBC1D6E747}"/>
              </a:ext>
            </a:extLst>
          </p:cNvPr>
          <p:cNvSpPr>
            <a:spLocks noChangeArrowheads="1"/>
          </p:cNvSpPr>
          <p:nvPr/>
        </p:nvSpPr>
        <p:spPr bwMode="auto">
          <a:xfrm>
            <a:off x="914400" y="1143000"/>
            <a:ext cx="7010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EAEAEA"/>
              </a:buClr>
              <a:buSzPct val="100000"/>
              <a:buFont typeface="Tahoma" panose="020B0604030504040204" pitchFamily="34" charset="0"/>
              <a:buNone/>
            </a:pPr>
            <a:r>
              <a:rPr lang="en-GB" altLang="en-US" sz="1800" i="1" u="sng">
                <a:solidFill>
                  <a:schemeClr val="tx1"/>
                </a:solidFill>
                <a:latin typeface="Tahoma" panose="020B0604030504040204" pitchFamily="34" charset="0"/>
              </a:rPr>
              <a:t>Collective ownership</a:t>
            </a:r>
            <a:r>
              <a:rPr lang="en-GB" altLang="en-US" sz="1800" i="1">
                <a:solidFill>
                  <a:schemeClr val="tx1"/>
                </a:solidFill>
                <a:latin typeface="Tahoma" panose="020B0604030504040204" pitchFamily="34" charset="0"/>
              </a:rPr>
              <a:t> </a:t>
            </a:r>
            <a:r>
              <a:rPr lang="en-GB" altLang="en-US" sz="1800">
                <a:solidFill>
                  <a:schemeClr val="tx1"/>
                </a:solidFill>
                <a:latin typeface="Tahoma" panose="020B0604030504040204" pitchFamily="34" charset="0"/>
              </a:rPr>
              <a:t>– Anyone can change code anywhere in the 		       system at any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245EEC89-33E7-4C79-B3C1-952DE8698BCE}"/>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3C0485F8-4431-479C-A9EC-37497F01BE68}"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59</a:t>
            </a:fld>
            <a:endParaRPr lang="en-GB" altLang="en-US" sz="1400">
              <a:solidFill>
                <a:schemeClr val="tx1"/>
              </a:solidFill>
            </a:endParaRPr>
          </a:p>
        </p:txBody>
      </p:sp>
      <p:sp>
        <p:nvSpPr>
          <p:cNvPr id="23555" name="Text Box 3">
            <a:extLst>
              <a:ext uri="{FF2B5EF4-FFF2-40B4-BE49-F238E27FC236}">
                <a16:creationId xmlns:a16="http://schemas.microsoft.com/office/drawing/2014/main" id="{1D039FBE-DD65-4927-8543-FEFB893E7379}"/>
              </a:ext>
            </a:extLst>
          </p:cNvPr>
          <p:cNvSpPr txBox="1">
            <a:spLocks noChangeArrowheads="1"/>
          </p:cNvSpPr>
          <p:nvPr/>
        </p:nvSpPr>
        <p:spPr bwMode="auto">
          <a:xfrm>
            <a:off x="1371600" y="457200"/>
            <a:ext cx="62039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0" tIns="44640" rIns="90720" bIns="4464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FBA801"/>
              </a:buClr>
              <a:buSzPct val="100000"/>
              <a:buFont typeface="Arial" panose="020B0604020202020204" pitchFamily="34" charset="0"/>
              <a:buNone/>
            </a:pPr>
            <a:r>
              <a:rPr lang="en-GB" altLang="en-US" sz="4400" b="1">
                <a:solidFill>
                  <a:schemeClr val="tx1"/>
                </a:solidFill>
              </a:rPr>
              <a:t>The XP release cycle</a:t>
            </a:r>
          </a:p>
        </p:txBody>
      </p:sp>
      <p:sp>
        <p:nvSpPr>
          <p:cNvPr id="23556" name="Oval 4">
            <a:extLst>
              <a:ext uri="{FF2B5EF4-FFF2-40B4-BE49-F238E27FC236}">
                <a16:creationId xmlns:a16="http://schemas.microsoft.com/office/drawing/2014/main" id="{D7B7BE15-1380-4C09-8690-9E945758418D}"/>
              </a:ext>
            </a:extLst>
          </p:cNvPr>
          <p:cNvSpPr>
            <a:spLocks noChangeArrowheads="1"/>
          </p:cNvSpPr>
          <p:nvPr/>
        </p:nvSpPr>
        <p:spPr bwMode="auto">
          <a:xfrm>
            <a:off x="3962400" y="2057400"/>
            <a:ext cx="1524000" cy="15906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57" name="Oval 5">
            <a:extLst>
              <a:ext uri="{FF2B5EF4-FFF2-40B4-BE49-F238E27FC236}">
                <a16:creationId xmlns:a16="http://schemas.microsoft.com/office/drawing/2014/main" id="{F8C98AF9-B2A8-4A82-985C-28CBFBD52706}"/>
              </a:ext>
            </a:extLst>
          </p:cNvPr>
          <p:cNvSpPr>
            <a:spLocks noChangeArrowheads="1"/>
          </p:cNvSpPr>
          <p:nvPr/>
        </p:nvSpPr>
        <p:spPr bwMode="auto">
          <a:xfrm>
            <a:off x="4025900" y="2203450"/>
            <a:ext cx="1292225" cy="13192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58" name="Oval 6">
            <a:extLst>
              <a:ext uri="{FF2B5EF4-FFF2-40B4-BE49-F238E27FC236}">
                <a16:creationId xmlns:a16="http://schemas.microsoft.com/office/drawing/2014/main" id="{EC10E818-2BD9-49B1-A9D9-0064D631EF8D}"/>
              </a:ext>
            </a:extLst>
          </p:cNvPr>
          <p:cNvSpPr>
            <a:spLocks noChangeArrowheads="1"/>
          </p:cNvSpPr>
          <p:nvPr/>
        </p:nvSpPr>
        <p:spPr bwMode="auto">
          <a:xfrm>
            <a:off x="4078288" y="2257425"/>
            <a:ext cx="1185862" cy="1185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59" name="Oval 7">
            <a:extLst>
              <a:ext uri="{FF2B5EF4-FFF2-40B4-BE49-F238E27FC236}">
                <a16:creationId xmlns:a16="http://schemas.microsoft.com/office/drawing/2014/main" id="{D38373DE-BCB8-4AA3-B574-A4A8296DEC73}"/>
              </a:ext>
            </a:extLst>
          </p:cNvPr>
          <p:cNvSpPr>
            <a:spLocks noChangeArrowheads="1"/>
          </p:cNvSpPr>
          <p:nvPr/>
        </p:nvSpPr>
        <p:spPr bwMode="auto">
          <a:xfrm>
            <a:off x="4130675" y="2309813"/>
            <a:ext cx="1081088" cy="10810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60" name="Oval 8">
            <a:extLst>
              <a:ext uri="{FF2B5EF4-FFF2-40B4-BE49-F238E27FC236}">
                <a16:creationId xmlns:a16="http://schemas.microsoft.com/office/drawing/2014/main" id="{E2BCB553-E308-4E5C-B9F1-FED35B2628E2}"/>
              </a:ext>
            </a:extLst>
          </p:cNvPr>
          <p:cNvSpPr>
            <a:spLocks noChangeArrowheads="1"/>
          </p:cNvSpPr>
          <p:nvPr/>
        </p:nvSpPr>
        <p:spPr bwMode="auto">
          <a:xfrm>
            <a:off x="4184650" y="2389188"/>
            <a:ext cx="974725" cy="9477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61" name="Oval 9">
            <a:extLst>
              <a:ext uri="{FF2B5EF4-FFF2-40B4-BE49-F238E27FC236}">
                <a16:creationId xmlns:a16="http://schemas.microsoft.com/office/drawing/2014/main" id="{45301958-6AFB-42FF-9F27-92FB73897CDA}"/>
              </a:ext>
            </a:extLst>
          </p:cNvPr>
          <p:cNvSpPr>
            <a:spLocks noChangeArrowheads="1"/>
          </p:cNvSpPr>
          <p:nvPr/>
        </p:nvSpPr>
        <p:spPr bwMode="auto">
          <a:xfrm>
            <a:off x="4237038" y="2441575"/>
            <a:ext cx="869950" cy="842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62" name="Oval 10">
            <a:extLst>
              <a:ext uri="{FF2B5EF4-FFF2-40B4-BE49-F238E27FC236}">
                <a16:creationId xmlns:a16="http://schemas.microsoft.com/office/drawing/2014/main" id="{27E70210-6906-4EE6-8603-A723B368FB9C}"/>
              </a:ext>
            </a:extLst>
          </p:cNvPr>
          <p:cNvSpPr>
            <a:spLocks noChangeArrowheads="1"/>
          </p:cNvSpPr>
          <p:nvPr/>
        </p:nvSpPr>
        <p:spPr bwMode="auto">
          <a:xfrm>
            <a:off x="4289425" y="2493963"/>
            <a:ext cx="738188" cy="7381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63" name="Oval 11">
            <a:extLst>
              <a:ext uri="{FF2B5EF4-FFF2-40B4-BE49-F238E27FC236}">
                <a16:creationId xmlns:a16="http://schemas.microsoft.com/office/drawing/2014/main" id="{CAC43639-B3E4-4D75-9471-2BCDBBA72A09}"/>
              </a:ext>
            </a:extLst>
          </p:cNvPr>
          <p:cNvSpPr>
            <a:spLocks noChangeArrowheads="1"/>
          </p:cNvSpPr>
          <p:nvPr/>
        </p:nvSpPr>
        <p:spPr bwMode="auto">
          <a:xfrm>
            <a:off x="4341813" y="2546350"/>
            <a:ext cx="633412" cy="6334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64" name="Oval 12">
            <a:extLst>
              <a:ext uri="{FF2B5EF4-FFF2-40B4-BE49-F238E27FC236}">
                <a16:creationId xmlns:a16="http://schemas.microsoft.com/office/drawing/2014/main" id="{0ABF2C66-6D46-4A13-A0E0-C89D252538E1}"/>
              </a:ext>
            </a:extLst>
          </p:cNvPr>
          <p:cNvSpPr>
            <a:spLocks noChangeArrowheads="1"/>
          </p:cNvSpPr>
          <p:nvPr/>
        </p:nvSpPr>
        <p:spPr bwMode="auto">
          <a:xfrm>
            <a:off x="4394200" y="2598738"/>
            <a:ext cx="528638" cy="5286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65" name="Oval 13">
            <a:extLst>
              <a:ext uri="{FF2B5EF4-FFF2-40B4-BE49-F238E27FC236}">
                <a16:creationId xmlns:a16="http://schemas.microsoft.com/office/drawing/2014/main" id="{C175DD40-28B0-49B7-9D22-0E68E2E64871}"/>
              </a:ext>
            </a:extLst>
          </p:cNvPr>
          <p:cNvSpPr>
            <a:spLocks noChangeArrowheads="1"/>
          </p:cNvSpPr>
          <p:nvPr/>
        </p:nvSpPr>
        <p:spPr bwMode="auto">
          <a:xfrm>
            <a:off x="4448175" y="2652713"/>
            <a:ext cx="420688" cy="4206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66" name="Oval 14">
            <a:extLst>
              <a:ext uri="{FF2B5EF4-FFF2-40B4-BE49-F238E27FC236}">
                <a16:creationId xmlns:a16="http://schemas.microsoft.com/office/drawing/2014/main" id="{17648BD1-850A-46A4-A9ED-5A1C86974936}"/>
              </a:ext>
            </a:extLst>
          </p:cNvPr>
          <p:cNvSpPr>
            <a:spLocks noChangeArrowheads="1"/>
          </p:cNvSpPr>
          <p:nvPr/>
        </p:nvSpPr>
        <p:spPr bwMode="auto">
          <a:xfrm>
            <a:off x="4500563" y="2705100"/>
            <a:ext cx="315912" cy="315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67" name="Oval 15">
            <a:extLst>
              <a:ext uri="{FF2B5EF4-FFF2-40B4-BE49-F238E27FC236}">
                <a16:creationId xmlns:a16="http://schemas.microsoft.com/office/drawing/2014/main" id="{7C74BD14-2AA3-4849-BE5D-67795918C2ED}"/>
              </a:ext>
            </a:extLst>
          </p:cNvPr>
          <p:cNvSpPr>
            <a:spLocks noChangeArrowheads="1"/>
          </p:cNvSpPr>
          <p:nvPr/>
        </p:nvSpPr>
        <p:spPr bwMode="auto">
          <a:xfrm>
            <a:off x="4552950" y="2757488"/>
            <a:ext cx="211138" cy="2111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68" name="Oval 16">
            <a:extLst>
              <a:ext uri="{FF2B5EF4-FFF2-40B4-BE49-F238E27FC236}">
                <a16:creationId xmlns:a16="http://schemas.microsoft.com/office/drawing/2014/main" id="{6180CDFF-15D1-4835-9C3A-17E225E2E52F}"/>
              </a:ext>
            </a:extLst>
          </p:cNvPr>
          <p:cNvSpPr>
            <a:spLocks noChangeArrowheads="1"/>
          </p:cNvSpPr>
          <p:nvPr/>
        </p:nvSpPr>
        <p:spPr bwMode="auto">
          <a:xfrm>
            <a:off x="4605338" y="2809875"/>
            <a:ext cx="106362" cy="106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69" name="Rectangle 17">
            <a:extLst>
              <a:ext uri="{FF2B5EF4-FFF2-40B4-BE49-F238E27FC236}">
                <a16:creationId xmlns:a16="http://schemas.microsoft.com/office/drawing/2014/main" id="{28A2C894-48C2-4EB8-BB76-C313E20D2F0D}"/>
              </a:ext>
            </a:extLst>
          </p:cNvPr>
          <p:cNvSpPr>
            <a:spLocks noChangeArrowheads="1"/>
          </p:cNvSpPr>
          <p:nvPr/>
        </p:nvSpPr>
        <p:spPr bwMode="auto">
          <a:xfrm>
            <a:off x="4040188" y="2598738"/>
            <a:ext cx="11541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Break down</a:t>
            </a:r>
          </a:p>
        </p:txBody>
      </p:sp>
      <p:sp>
        <p:nvSpPr>
          <p:cNvPr id="23570" name="Rectangle 18">
            <a:extLst>
              <a:ext uri="{FF2B5EF4-FFF2-40B4-BE49-F238E27FC236}">
                <a16:creationId xmlns:a16="http://schemas.microsoft.com/office/drawing/2014/main" id="{E8762BD7-C7AC-4D31-A79D-D4813E260676}"/>
              </a:ext>
            </a:extLst>
          </p:cNvPr>
          <p:cNvSpPr>
            <a:spLocks noChangeArrowheads="1"/>
          </p:cNvSpPr>
          <p:nvPr/>
        </p:nvSpPr>
        <p:spPr bwMode="auto">
          <a:xfrm>
            <a:off x="3821113" y="2862263"/>
            <a:ext cx="14573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stories to tasks</a:t>
            </a:r>
          </a:p>
        </p:txBody>
      </p:sp>
      <p:sp>
        <p:nvSpPr>
          <p:cNvPr id="23571" name="Oval 19">
            <a:extLst>
              <a:ext uri="{FF2B5EF4-FFF2-40B4-BE49-F238E27FC236}">
                <a16:creationId xmlns:a16="http://schemas.microsoft.com/office/drawing/2014/main" id="{023B6DAD-3A47-4CA9-A7E3-EC0330532AC5}"/>
              </a:ext>
            </a:extLst>
          </p:cNvPr>
          <p:cNvSpPr>
            <a:spLocks noChangeArrowheads="1"/>
          </p:cNvSpPr>
          <p:nvPr/>
        </p:nvSpPr>
        <p:spPr bwMode="auto">
          <a:xfrm>
            <a:off x="1150938" y="2046288"/>
            <a:ext cx="1582737" cy="1581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72" name="Oval 20">
            <a:extLst>
              <a:ext uri="{FF2B5EF4-FFF2-40B4-BE49-F238E27FC236}">
                <a16:creationId xmlns:a16="http://schemas.microsoft.com/office/drawing/2014/main" id="{11E8A4B6-A181-461D-9A38-5C88AFB5D2B3}"/>
              </a:ext>
            </a:extLst>
          </p:cNvPr>
          <p:cNvSpPr>
            <a:spLocks noChangeArrowheads="1"/>
          </p:cNvSpPr>
          <p:nvPr/>
        </p:nvSpPr>
        <p:spPr bwMode="auto">
          <a:xfrm>
            <a:off x="1362075" y="2257425"/>
            <a:ext cx="1160463" cy="1158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73" name="Oval 21">
            <a:extLst>
              <a:ext uri="{FF2B5EF4-FFF2-40B4-BE49-F238E27FC236}">
                <a16:creationId xmlns:a16="http://schemas.microsoft.com/office/drawing/2014/main" id="{E21F843B-9B99-440B-83E0-F79FC0CFE371}"/>
              </a:ext>
            </a:extLst>
          </p:cNvPr>
          <p:cNvSpPr>
            <a:spLocks noChangeArrowheads="1"/>
          </p:cNvSpPr>
          <p:nvPr/>
        </p:nvSpPr>
        <p:spPr bwMode="auto">
          <a:xfrm>
            <a:off x="1416050" y="2309813"/>
            <a:ext cx="1054100" cy="1054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74" name="Oval 22">
            <a:extLst>
              <a:ext uri="{FF2B5EF4-FFF2-40B4-BE49-F238E27FC236}">
                <a16:creationId xmlns:a16="http://schemas.microsoft.com/office/drawing/2014/main" id="{047B0E29-2A57-4E9C-A46D-4E7010E79CDE}"/>
              </a:ext>
            </a:extLst>
          </p:cNvPr>
          <p:cNvSpPr>
            <a:spLocks noChangeArrowheads="1"/>
          </p:cNvSpPr>
          <p:nvPr/>
        </p:nvSpPr>
        <p:spPr bwMode="auto">
          <a:xfrm>
            <a:off x="1468438" y="2362200"/>
            <a:ext cx="949325" cy="949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75" name="Oval 23">
            <a:extLst>
              <a:ext uri="{FF2B5EF4-FFF2-40B4-BE49-F238E27FC236}">
                <a16:creationId xmlns:a16="http://schemas.microsoft.com/office/drawing/2014/main" id="{7D6E9FA7-8947-4D30-AF60-B627CC553578}"/>
              </a:ext>
            </a:extLst>
          </p:cNvPr>
          <p:cNvSpPr>
            <a:spLocks noChangeArrowheads="1"/>
          </p:cNvSpPr>
          <p:nvPr/>
        </p:nvSpPr>
        <p:spPr bwMode="auto">
          <a:xfrm>
            <a:off x="1520825" y="2414588"/>
            <a:ext cx="842963" cy="844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76" name="Oval 24">
            <a:extLst>
              <a:ext uri="{FF2B5EF4-FFF2-40B4-BE49-F238E27FC236}">
                <a16:creationId xmlns:a16="http://schemas.microsoft.com/office/drawing/2014/main" id="{3F5DF5BA-D27A-46F7-A1C1-5547429DA5AF}"/>
              </a:ext>
            </a:extLst>
          </p:cNvPr>
          <p:cNvSpPr>
            <a:spLocks noChangeArrowheads="1"/>
          </p:cNvSpPr>
          <p:nvPr/>
        </p:nvSpPr>
        <p:spPr bwMode="auto">
          <a:xfrm>
            <a:off x="1573213" y="2466975"/>
            <a:ext cx="738187" cy="7381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77" name="Oval 25">
            <a:extLst>
              <a:ext uri="{FF2B5EF4-FFF2-40B4-BE49-F238E27FC236}">
                <a16:creationId xmlns:a16="http://schemas.microsoft.com/office/drawing/2014/main" id="{EBBE581B-E4AB-42CB-8798-28949E4FEA03}"/>
              </a:ext>
            </a:extLst>
          </p:cNvPr>
          <p:cNvSpPr>
            <a:spLocks noChangeArrowheads="1"/>
          </p:cNvSpPr>
          <p:nvPr/>
        </p:nvSpPr>
        <p:spPr bwMode="auto">
          <a:xfrm>
            <a:off x="1625600" y="2520950"/>
            <a:ext cx="633413" cy="6318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78" name="Oval 26">
            <a:extLst>
              <a:ext uri="{FF2B5EF4-FFF2-40B4-BE49-F238E27FC236}">
                <a16:creationId xmlns:a16="http://schemas.microsoft.com/office/drawing/2014/main" id="{84865762-8872-4AE5-9659-CD75F9673965}"/>
              </a:ext>
            </a:extLst>
          </p:cNvPr>
          <p:cNvSpPr>
            <a:spLocks noChangeArrowheads="1"/>
          </p:cNvSpPr>
          <p:nvPr/>
        </p:nvSpPr>
        <p:spPr bwMode="auto">
          <a:xfrm>
            <a:off x="1679575" y="2573338"/>
            <a:ext cx="527050" cy="527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79" name="Oval 27">
            <a:extLst>
              <a:ext uri="{FF2B5EF4-FFF2-40B4-BE49-F238E27FC236}">
                <a16:creationId xmlns:a16="http://schemas.microsoft.com/office/drawing/2014/main" id="{51CD8517-008F-4E23-9A08-4C7C8B1C6439}"/>
              </a:ext>
            </a:extLst>
          </p:cNvPr>
          <p:cNvSpPr>
            <a:spLocks noChangeArrowheads="1"/>
          </p:cNvSpPr>
          <p:nvPr/>
        </p:nvSpPr>
        <p:spPr bwMode="auto">
          <a:xfrm>
            <a:off x="1731963" y="2625725"/>
            <a:ext cx="422275" cy="422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80" name="Oval 28">
            <a:extLst>
              <a:ext uri="{FF2B5EF4-FFF2-40B4-BE49-F238E27FC236}">
                <a16:creationId xmlns:a16="http://schemas.microsoft.com/office/drawing/2014/main" id="{F5350D8D-4CB2-4A0A-8F1A-08F854F36553}"/>
              </a:ext>
            </a:extLst>
          </p:cNvPr>
          <p:cNvSpPr>
            <a:spLocks noChangeArrowheads="1"/>
          </p:cNvSpPr>
          <p:nvPr/>
        </p:nvSpPr>
        <p:spPr bwMode="auto">
          <a:xfrm>
            <a:off x="1784350" y="2678113"/>
            <a:ext cx="315913" cy="3175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81" name="Oval 29">
            <a:extLst>
              <a:ext uri="{FF2B5EF4-FFF2-40B4-BE49-F238E27FC236}">
                <a16:creationId xmlns:a16="http://schemas.microsoft.com/office/drawing/2014/main" id="{D0265A26-E441-4A37-8F0D-5463F5BD30F7}"/>
              </a:ext>
            </a:extLst>
          </p:cNvPr>
          <p:cNvSpPr>
            <a:spLocks noChangeArrowheads="1"/>
          </p:cNvSpPr>
          <p:nvPr/>
        </p:nvSpPr>
        <p:spPr bwMode="auto">
          <a:xfrm>
            <a:off x="1836738" y="2732088"/>
            <a:ext cx="211137" cy="209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82" name="Oval 30">
            <a:extLst>
              <a:ext uri="{FF2B5EF4-FFF2-40B4-BE49-F238E27FC236}">
                <a16:creationId xmlns:a16="http://schemas.microsoft.com/office/drawing/2014/main" id="{EEFE40ED-C420-4ED2-9064-AF73AC994067}"/>
              </a:ext>
            </a:extLst>
          </p:cNvPr>
          <p:cNvSpPr>
            <a:spLocks noChangeArrowheads="1"/>
          </p:cNvSpPr>
          <p:nvPr/>
        </p:nvSpPr>
        <p:spPr bwMode="auto">
          <a:xfrm>
            <a:off x="1890713" y="2784475"/>
            <a:ext cx="104775" cy="1047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83" name="Rectangle 31">
            <a:extLst>
              <a:ext uri="{FF2B5EF4-FFF2-40B4-BE49-F238E27FC236}">
                <a16:creationId xmlns:a16="http://schemas.microsoft.com/office/drawing/2014/main" id="{79D61CC1-7A62-49D4-BE16-BDE23651E9EE}"/>
              </a:ext>
            </a:extLst>
          </p:cNvPr>
          <p:cNvSpPr>
            <a:spLocks noChangeArrowheads="1"/>
          </p:cNvSpPr>
          <p:nvPr/>
        </p:nvSpPr>
        <p:spPr bwMode="auto">
          <a:xfrm>
            <a:off x="1325563" y="2466975"/>
            <a:ext cx="10937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Select user</a:t>
            </a:r>
          </a:p>
        </p:txBody>
      </p:sp>
      <p:sp>
        <p:nvSpPr>
          <p:cNvPr id="23584" name="Rectangle 32">
            <a:extLst>
              <a:ext uri="{FF2B5EF4-FFF2-40B4-BE49-F238E27FC236}">
                <a16:creationId xmlns:a16="http://schemas.microsoft.com/office/drawing/2014/main" id="{72A46A61-E6E7-46E3-8BE2-249F7202BF66}"/>
              </a:ext>
            </a:extLst>
          </p:cNvPr>
          <p:cNvSpPr>
            <a:spLocks noChangeArrowheads="1"/>
          </p:cNvSpPr>
          <p:nvPr/>
        </p:nvSpPr>
        <p:spPr bwMode="auto">
          <a:xfrm>
            <a:off x="1125538" y="2730500"/>
            <a:ext cx="1358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stories for this</a:t>
            </a:r>
          </a:p>
        </p:txBody>
      </p:sp>
      <p:sp>
        <p:nvSpPr>
          <p:cNvPr id="23585" name="Rectangle 33">
            <a:extLst>
              <a:ext uri="{FF2B5EF4-FFF2-40B4-BE49-F238E27FC236}">
                <a16:creationId xmlns:a16="http://schemas.microsoft.com/office/drawing/2014/main" id="{EA29EAD6-C14C-44F2-93D2-F69C95C13AE1}"/>
              </a:ext>
            </a:extLst>
          </p:cNvPr>
          <p:cNvSpPr>
            <a:spLocks noChangeArrowheads="1"/>
          </p:cNvSpPr>
          <p:nvPr/>
        </p:nvSpPr>
        <p:spPr bwMode="auto">
          <a:xfrm>
            <a:off x="1528763" y="2994025"/>
            <a:ext cx="7159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release</a:t>
            </a:r>
          </a:p>
        </p:txBody>
      </p:sp>
      <p:sp>
        <p:nvSpPr>
          <p:cNvPr id="23586" name="Oval 34">
            <a:extLst>
              <a:ext uri="{FF2B5EF4-FFF2-40B4-BE49-F238E27FC236}">
                <a16:creationId xmlns:a16="http://schemas.microsoft.com/office/drawing/2014/main" id="{3A11DA17-1B9D-4BE5-A217-C132BD34620E}"/>
              </a:ext>
            </a:extLst>
          </p:cNvPr>
          <p:cNvSpPr>
            <a:spLocks noChangeArrowheads="1"/>
          </p:cNvSpPr>
          <p:nvPr/>
        </p:nvSpPr>
        <p:spPr bwMode="auto">
          <a:xfrm>
            <a:off x="6400800" y="2178050"/>
            <a:ext cx="1422400" cy="13970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87" name="Oval 35">
            <a:extLst>
              <a:ext uri="{FF2B5EF4-FFF2-40B4-BE49-F238E27FC236}">
                <a16:creationId xmlns:a16="http://schemas.microsoft.com/office/drawing/2014/main" id="{15563F32-38BA-46D5-9B4B-05FBBFFA62CA}"/>
              </a:ext>
            </a:extLst>
          </p:cNvPr>
          <p:cNvSpPr>
            <a:spLocks noChangeArrowheads="1"/>
          </p:cNvSpPr>
          <p:nvPr/>
        </p:nvSpPr>
        <p:spPr bwMode="auto">
          <a:xfrm>
            <a:off x="6705600" y="2441575"/>
            <a:ext cx="844550" cy="869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88" name="Oval 36">
            <a:extLst>
              <a:ext uri="{FF2B5EF4-FFF2-40B4-BE49-F238E27FC236}">
                <a16:creationId xmlns:a16="http://schemas.microsoft.com/office/drawing/2014/main" id="{F86C8355-0B80-4E51-B88F-F95E0E8F580E}"/>
              </a:ext>
            </a:extLst>
          </p:cNvPr>
          <p:cNvSpPr>
            <a:spLocks noChangeArrowheads="1"/>
          </p:cNvSpPr>
          <p:nvPr/>
        </p:nvSpPr>
        <p:spPr bwMode="auto">
          <a:xfrm>
            <a:off x="6951663" y="2493963"/>
            <a:ext cx="739775" cy="7651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89" name="Oval 37">
            <a:extLst>
              <a:ext uri="{FF2B5EF4-FFF2-40B4-BE49-F238E27FC236}">
                <a16:creationId xmlns:a16="http://schemas.microsoft.com/office/drawing/2014/main" id="{52CE8005-C50F-4DEC-88C2-D04D8D3E8150}"/>
              </a:ext>
            </a:extLst>
          </p:cNvPr>
          <p:cNvSpPr>
            <a:spLocks noChangeArrowheads="1"/>
          </p:cNvSpPr>
          <p:nvPr/>
        </p:nvSpPr>
        <p:spPr bwMode="auto">
          <a:xfrm>
            <a:off x="7005638" y="2546350"/>
            <a:ext cx="631825" cy="6588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90" name="Oval 38">
            <a:extLst>
              <a:ext uri="{FF2B5EF4-FFF2-40B4-BE49-F238E27FC236}">
                <a16:creationId xmlns:a16="http://schemas.microsoft.com/office/drawing/2014/main" id="{274406CB-30C5-4168-AD98-20EF17D18DEC}"/>
              </a:ext>
            </a:extLst>
          </p:cNvPr>
          <p:cNvSpPr>
            <a:spLocks noChangeArrowheads="1"/>
          </p:cNvSpPr>
          <p:nvPr/>
        </p:nvSpPr>
        <p:spPr bwMode="auto">
          <a:xfrm>
            <a:off x="7058025" y="2598738"/>
            <a:ext cx="527050" cy="554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91" name="Oval 39">
            <a:extLst>
              <a:ext uri="{FF2B5EF4-FFF2-40B4-BE49-F238E27FC236}">
                <a16:creationId xmlns:a16="http://schemas.microsoft.com/office/drawing/2014/main" id="{5DC7E989-C0C2-4133-9095-1EEC45382968}"/>
              </a:ext>
            </a:extLst>
          </p:cNvPr>
          <p:cNvSpPr>
            <a:spLocks noChangeArrowheads="1"/>
          </p:cNvSpPr>
          <p:nvPr/>
        </p:nvSpPr>
        <p:spPr bwMode="auto">
          <a:xfrm>
            <a:off x="7110413" y="2652713"/>
            <a:ext cx="422275" cy="4476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92" name="Oval 40">
            <a:extLst>
              <a:ext uri="{FF2B5EF4-FFF2-40B4-BE49-F238E27FC236}">
                <a16:creationId xmlns:a16="http://schemas.microsoft.com/office/drawing/2014/main" id="{47443526-0106-4FC8-97BE-AEBBB4F5300C}"/>
              </a:ext>
            </a:extLst>
          </p:cNvPr>
          <p:cNvSpPr>
            <a:spLocks noChangeArrowheads="1"/>
          </p:cNvSpPr>
          <p:nvPr/>
        </p:nvSpPr>
        <p:spPr bwMode="auto">
          <a:xfrm>
            <a:off x="7162800" y="2705100"/>
            <a:ext cx="317500" cy="315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93" name="Oval 41">
            <a:extLst>
              <a:ext uri="{FF2B5EF4-FFF2-40B4-BE49-F238E27FC236}">
                <a16:creationId xmlns:a16="http://schemas.microsoft.com/office/drawing/2014/main" id="{3A90B43B-B07C-48B1-B289-D593232612BC}"/>
              </a:ext>
            </a:extLst>
          </p:cNvPr>
          <p:cNvSpPr>
            <a:spLocks noChangeArrowheads="1"/>
          </p:cNvSpPr>
          <p:nvPr/>
        </p:nvSpPr>
        <p:spPr bwMode="auto">
          <a:xfrm>
            <a:off x="7216775" y="2757488"/>
            <a:ext cx="209550" cy="2111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94" name="Oval 42">
            <a:extLst>
              <a:ext uri="{FF2B5EF4-FFF2-40B4-BE49-F238E27FC236}">
                <a16:creationId xmlns:a16="http://schemas.microsoft.com/office/drawing/2014/main" id="{9F546C8A-ABC7-467E-BABC-88F088781CF3}"/>
              </a:ext>
            </a:extLst>
          </p:cNvPr>
          <p:cNvSpPr>
            <a:spLocks noChangeArrowheads="1"/>
          </p:cNvSpPr>
          <p:nvPr/>
        </p:nvSpPr>
        <p:spPr bwMode="auto">
          <a:xfrm>
            <a:off x="7269163" y="2809875"/>
            <a:ext cx="104775" cy="106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95" name="Rectangle 43">
            <a:extLst>
              <a:ext uri="{FF2B5EF4-FFF2-40B4-BE49-F238E27FC236}">
                <a16:creationId xmlns:a16="http://schemas.microsoft.com/office/drawing/2014/main" id="{A493A449-CB3D-4024-92ED-E8DD48A70939}"/>
              </a:ext>
            </a:extLst>
          </p:cNvPr>
          <p:cNvSpPr>
            <a:spLocks noChangeArrowheads="1"/>
          </p:cNvSpPr>
          <p:nvPr/>
        </p:nvSpPr>
        <p:spPr bwMode="auto">
          <a:xfrm>
            <a:off x="6481763" y="2730500"/>
            <a:ext cx="12144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Plan release</a:t>
            </a:r>
          </a:p>
        </p:txBody>
      </p:sp>
      <p:sp>
        <p:nvSpPr>
          <p:cNvPr id="23596" name="Oval 44">
            <a:extLst>
              <a:ext uri="{FF2B5EF4-FFF2-40B4-BE49-F238E27FC236}">
                <a16:creationId xmlns:a16="http://schemas.microsoft.com/office/drawing/2014/main" id="{84141B70-4AA1-477C-BFFF-6252E3468F03}"/>
              </a:ext>
            </a:extLst>
          </p:cNvPr>
          <p:cNvSpPr>
            <a:spLocks noChangeArrowheads="1"/>
          </p:cNvSpPr>
          <p:nvPr/>
        </p:nvSpPr>
        <p:spPr bwMode="auto">
          <a:xfrm>
            <a:off x="3973513" y="4129088"/>
            <a:ext cx="1290637" cy="12922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97" name="Oval 45">
            <a:extLst>
              <a:ext uri="{FF2B5EF4-FFF2-40B4-BE49-F238E27FC236}">
                <a16:creationId xmlns:a16="http://schemas.microsoft.com/office/drawing/2014/main" id="{C2369E23-8D18-43E6-A950-007DA2643A2C}"/>
              </a:ext>
            </a:extLst>
          </p:cNvPr>
          <p:cNvSpPr>
            <a:spLocks noChangeArrowheads="1"/>
          </p:cNvSpPr>
          <p:nvPr/>
        </p:nvSpPr>
        <p:spPr bwMode="auto">
          <a:xfrm>
            <a:off x="4025900" y="4181475"/>
            <a:ext cx="1185863" cy="1185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98" name="Oval 46">
            <a:extLst>
              <a:ext uri="{FF2B5EF4-FFF2-40B4-BE49-F238E27FC236}">
                <a16:creationId xmlns:a16="http://schemas.microsoft.com/office/drawing/2014/main" id="{392C3B0A-8425-48C8-9ACD-D1C2888EC5EB}"/>
              </a:ext>
            </a:extLst>
          </p:cNvPr>
          <p:cNvSpPr>
            <a:spLocks noChangeArrowheads="1"/>
          </p:cNvSpPr>
          <p:nvPr/>
        </p:nvSpPr>
        <p:spPr bwMode="auto">
          <a:xfrm>
            <a:off x="4078288" y="4233863"/>
            <a:ext cx="1081087" cy="10810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599" name="Oval 47">
            <a:extLst>
              <a:ext uri="{FF2B5EF4-FFF2-40B4-BE49-F238E27FC236}">
                <a16:creationId xmlns:a16="http://schemas.microsoft.com/office/drawing/2014/main" id="{B505C7AA-E1E2-452F-8A2B-B3B48C47C1E9}"/>
              </a:ext>
            </a:extLst>
          </p:cNvPr>
          <p:cNvSpPr>
            <a:spLocks noChangeArrowheads="1"/>
          </p:cNvSpPr>
          <p:nvPr/>
        </p:nvSpPr>
        <p:spPr bwMode="auto">
          <a:xfrm>
            <a:off x="4130675" y="4286250"/>
            <a:ext cx="976313" cy="9763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00" name="Oval 48">
            <a:extLst>
              <a:ext uri="{FF2B5EF4-FFF2-40B4-BE49-F238E27FC236}">
                <a16:creationId xmlns:a16="http://schemas.microsoft.com/office/drawing/2014/main" id="{8A2C6180-B716-446C-B668-C1DE0C879035}"/>
              </a:ext>
            </a:extLst>
          </p:cNvPr>
          <p:cNvSpPr>
            <a:spLocks noChangeArrowheads="1"/>
          </p:cNvSpPr>
          <p:nvPr/>
        </p:nvSpPr>
        <p:spPr bwMode="auto">
          <a:xfrm>
            <a:off x="4184650" y="4365625"/>
            <a:ext cx="869950" cy="844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01" name="Oval 49">
            <a:extLst>
              <a:ext uri="{FF2B5EF4-FFF2-40B4-BE49-F238E27FC236}">
                <a16:creationId xmlns:a16="http://schemas.microsoft.com/office/drawing/2014/main" id="{4613B865-31BE-4424-96E0-6B4C966E8585}"/>
              </a:ext>
            </a:extLst>
          </p:cNvPr>
          <p:cNvSpPr>
            <a:spLocks noChangeArrowheads="1"/>
          </p:cNvSpPr>
          <p:nvPr/>
        </p:nvSpPr>
        <p:spPr bwMode="auto">
          <a:xfrm>
            <a:off x="4237038" y="4418013"/>
            <a:ext cx="763587" cy="7381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02" name="Oval 50">
            <a:extLst>
              <a:ext uri="{FF2B5EF4-FFF2-40B4-BE49-F238E27FC236}">
                <a16:creationId xmlns:a16="http://schemas.microsoft.com/office/drawing/2014/main" id="{6506352F-00A8-48FE-B275-1F3D9F1F74B0}"/>
              </a:ext>
            </a:extLst>
          </p:cNvPr>
          <p:cNvSpPr>
            <a:spLocks noChangeArrowheads="1"/>
          </p:cNvSpPr>
          <p:nvPr/>
        </p:nvSpPr>
        <p:spPr bwMode="auto">
          <a:xfrm>
            <a:off x="4289425" y="4471988"/>
            <a:ext cx="658813" cy="6318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03" name="Oval 51">
            <a:extLst>
              <a:ext uri="{FF2B5EF4-FFF2-40B4-BE49-F238E27FC236}">
                <a16:creationId xmlns:a16="http://schemas.microsoft.com/office/drawing/2014/main" id="{EACA481E-01F0-46F1-8118-53F91B918C43}"/>
              </a:ext>
            </a:extLst>
          </p:cNvPr>
          <p:cNvSpPr>
            <a:spLocks noChangeArrowheads="1"/>
          </p:cNvSpPr>
          <p:nvPr/>
        </p:nvSpPr>
        <p:spPr bwMode="auto">
          <a:xfrm>
            <a:off x="4341813" y="4524375"/>
            <a:ext cx="554037" cy="527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04" name="Oval 52">
            <a:extLst>
              <a:ext uri="{FF2B5EF4-FFF2-40B4-BE49-F238E27FC236}">
                <a16:creationId xmlns:a16="http://schemas.microsoft.com/office/drawing/2014/main" id="{95E245AA-CDA5-403D-8729-264B3D311300}"/>
              </a:ext>
            </a:extLst>
          </p:cNvPr>
          <p:cNvSpPr>
            <a:spLocks noChangeArrowheads="1"/>
          </p:cNvSpPr>
          <p:nvPr/>
        </p:nvSpPr>
        <p:spPr bwMode="auto">
          <a:xfrm>
            <a:off x="4394200" y="4576763"/>
            <a:ext cx="449263" cy="422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05" name="Oval 53">
            <a:extLst>
              <a:ext uri="{FF2B5EF4-FFF2-40B4-BE49-F238E27FC236}">
                <a16:creationId xmlns:a16="http://schemas.microsoft.com/office/drawing/2014/main" id="{07B091F5-51AD-4600-A199-2BD1B57FAA79}"/>
              </a:ext>
            </a:extLst>
          </p:cNvPr>
          <p:cNvSpPr>
            <a:spLocks noChangeArrowheads="1"/>
          </p:cNvSpPr>
          <p:nvPr/>
        </p:nvSpPr>
        <p:spPr bwMode="auto">
          <a:xfrm>
            <a:off x="4473575" y="4629150"/>
            <a:ext cx="317500" cy="3175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06" name="Oval 54">
            <a:extLst>
              <a:ext uri="{FF2B5EF4-FFF2-40B4-BE49-F238E27FC236}">
                <a16:creationId xmlns:a16="http://schemas.microsoft.com/office/drawing/2014/main" id="{557639E9-2DE9-4203-A917-512D0C636D16}"/>
              </a:ext>
            </a:extLst>
          </p:cNvPr>
          <p:cNvSpPr>
            <a:spLocks noChangeArrowheads="1"/>
          </p:cNvSpPr>
          <p:nvPr/>
        </p:nvSpPr>
        <p:spPr bwMode="auto">
          <a:xfrm>
            <a:off x="4525963" y="4683125"/>
            <a:ext cx="211137" cy="209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07" name="Oval 55">
            <a:extLst>
              <a:ext uri="{FF2B5EF4-FFF2-40B4-BE49-F238E27FC236}">
                <a16:creationId xmlns:a16="http://schemas.microsoft.com/office/drawing/2014/main" id="{B1F14DEB-F847-46AC-B74B-993D4CC7684C}"/>
              </a:ext>
            </a:extLst>
          </p:cNvPr>
          <p:cNvSpPr>
            <a:spLocks noChangeArrowheads="1"/>
          </p:cNvSpPr>
          <p:nvPr/>
        </p:nvSpPr>
        <p:spPr bwMode="auto">
          <a:xfrm>
            <a:off x="4579938" y="4735513"/>
            <a:ext cx="104775" cy="1047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08" name="Rectangle 56">
            <a:extLst>
              <a:ext uri="{FF2B5EF4-FFF2-40B4-BE49-F238E27FC236}">
                <a16:creationId xmlns:a16="http://schemas.microsoft.com/office/drawing/2014/main" id="{BDEFE3EE-4E43-4002-A37C-DE6E89715465}"/>
              </a:ext>
            </a:extLst>
          </p:cNvPr>
          <p:cNvSpPr>
            <a:spLocks noChangeArrowheads="1"/>
          </p:cNvSpPr>
          <p:nvPr/>
        </p:nvSpPr>
        <p:spPr bwMode="auto">
          <a:xfrm>
            <a:off x="4162425" y="4497388"/>
            <a:ext cx="8016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Release</a:t>
            </a:r>
          </a:p>
        </p:txBody>
      </p:sp>
      <p:sp>
        <p:nvSpPr>
          <p:cNvPr id="23609" name="Rectangle 57">
            <a:extLst>
              <a:ext uri="{FF2B5EF4-FFF2-40B4-BE49-F238E27FC236}">
                <a16:creationId xmlns:a16="http://schemas.microsoft.com/office/drawing/2014/main" id="{27733D8D-A00A-481E-AE91-64F5BDF55CBC}"/>
              </a:ext>
            </a:extLst>
          </p:cNvPr>
          <p:cNvSpPr>
            <a:spLocks noChangeArrowheads="1"/>
          </p:cNvSpPr>
          <p:nvPr/>
        </p:nvSpPr>
        <p:spPr bwMode="auto">
          <a:xfrm>
            <a:off x="4108450" y="4760913"/>
            <a:ext cx="8255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software</a:t>
            </a:r>
          </a:p>
        </p:txBody>
      </p:sp>
      <p:sp>
        <p:nvSpPr>
          <p:cNvPr id="23610" name="Oval 58">
            <a:extLst>
              <a:ext uri="{FF2B5EF4-FFF2-40B4-BE49-F238E27FC236}">
                <a16:creationId xmlns:a16="http://schemas.microsoft.com/office/drawing/2014/main" id="{E6043C4B-661A-408F-BB83-730ACF801D02}"/>
              </a:ext>
            </a:extLst>
          </p:cNvPr>
          <p:cNvSpPr>
            <a:spLocks noChangeArrowheads="1"/>
          </p:cNvSpPr>
          <p:nvPr/>
        </p:nvSpPr>
        <p:spPr bwMode="auto">
          <a:xfrm>
            <a:off x="1547813" y="4286250"/>
            <a:ext cx="974725" cy="949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11" name="Oval 59">
            <a:extLst>
              <a:ext uri="{FF2B5EF4-FFF2-40B4-BE49-F238E27FC236}">
                <a16:creationId xmlns:a16="http://schemas.microsoft.com/office/drawing/2014/main" id="{39F9374F-9004-4CBA-987D-A583AD32C431}"/>
              </a:ext>
            </a:extLst>
          </p:cNvPr>
          <p:cNvSpPr>
            <a:spLocks noChangeArrowheads="1"/>
          </p:cNvSpPr>
          <p:nvPr/>
        </p:nvSpPr>
        <p:spPr bwMode="auto">
          <a:xfrm>
            <a:off x="1600200" y="4340225"/>
            <a:ext cx="869950" cy="842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12" name="Oval 60">
            <a:extLst>
              <a:ext uri="{FF2B5EF4-FFF2-40B4-BE49-F238E27FC236}">
                <a16:creationId xmlns:a16="http://schemas.microsoft.com/office/drawing/2014/main" id="{57199308-98E2-4AFB-846F-03011885C44B}"/>
              </a:ext>
            </a:extLst>
          </p:cNvPr>
          <p:cNvSpPr>
            <a:spLocks noChangeArrowheads="1"/>
          </p:cNvSpPr>
          <p:nvPr/>
        </p:nvSpPr>
        <p:spPr bwMode="auto">
          <a:xfrm>
            <a:off x="1652588" y="4392613"/>
            <a:ext cx="765175" cy="7381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13" name="Oval 61">
            <a:extLst>
              <a:ext uri="{FF2B5EF4-FFF2-40B4-BE49-F238E27FC236}">
                <a16:creationId xmlns:a16="http://schemas.microsoft.com/office/drawing/2014/main" id="{D8382622-33F3-4EE7-8E60-CE94C68E95EF}"/>
              </a:ext>
            </a:extLst>
          </p:cNvPr>
          <p:cNvSpPr>
            <a:spLocks noChangeArrowheads="1"/>
          </p:cNvSpPr>
          <p:nvPr/>
        </p:nvSpPr>
        <p:spPr bwMode="auto">
          <a:xfrm>
            <a:off x="1704975" y="4445000"/>
            <a:ext cx="658813" cy="6334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14" name="Oval 62">
            <a:extLst>
              <a:ext uri="{FF2B5EF4-FFF2-40B4-BE49-F238E27FC236}">
                <a16:creationId xmlns:a16="http://schemas.microsoft.com/office/drawing/2014/main" id="{20DDD231-47B1-4E08-844F-20CAC305D880}"/>
              </a:ext>
            </a:extLst>
          </p:cNvPr>
          <p:cNvSpPr>
            <a:spLocks noChangeArrowheads="1"/>
          </p:cNvSpPr>
          <p:nvPr/>
        </p:nvSpPr>
        <p:spPr bwMode="auto">
          <a:xfrm>
            <a:off x="1757363" y="4497388"/>
            <a:ext cx="554037" cy="527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15" name="Oval 63">
            <a:extLst>
              <a:ext uri="{FF2B5EF4-FFF2-40B4-BE49-F238E27FC236}">
                <a16:creationId xmlns:a16="http://schemas.microsoft.com/office/drawing/2014/main" id="{23623AE4-D0BD-4DFF-B43A-2607ECABE23E}"/>
              </a:ext>
            </a:extLst>
          </p:cNvPr>
          <p:cNvSpPr>
            <a:spLocks noChangeArrowheads="1"/>
          </p:cNvSpPr>
          <p:nvPr/>
        </p:nvSpPr>
        <p:spPr bwMode="auto">
          <a:xfrm>
            <a:off x="1811338" y="4549775"/>
            <a:ext cx="447675" cy="422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16" name="Oval 64">
            <a:extLst>
              <a:ext uri="{FF2B5EF4-FFF2-40B4-BE49-F238E27FC236}">
                <a16:creationId xmlns:a16="http://schemas.microsoft.com/office/drawing/2014/main" id="{B1791C45-8C94-44A4-BB19-A2B7260D8538}"/>
              </a:ext>
            </a:extLst>
          </p:cNvPr>
          <p:cNvSpPr>
            <a:spLocks noChangeArrowheads="1"/>
          </p:cNvSpPr>
          <p:nvPr/>
        </p:nvSpPr>
        <p:spPr bwMode="auto">
          <a:xfrm>
            <a:off x="1863725" y="4603750"/>
            <a:ext cx="342900" cy="315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17" name="Oval 65">
            <a:extLst>
              <a:ext uri="{FF2B5EF4-FFF2-40B4-BE49-F238E27FC236}">
                <a16:creationId xmlns:a16="http://schemas.microsoft.com/office/drawing/2014/main" id="{19950BFF-982E-4509-A126-50E7712CBD6E}"/>
              </a:ext>
            </a:extLst>
          </p:cNvPr>
          <p:cNvSpPr>
            <a:spLocks noChangeArrowheads="1"/>
          </p:cNvSpPr>
          <p:nvPr/>
        </p:nvSpPr>
        <p:spPr bwMode="auto">
          <a:xfrm>
            <a:off x="1916113" y="4656138"/>
            <a:ext cx="238125" cy="2111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18" name="Oval 66">
            <a:extLst>
              <a:ext uri="{FF2B5EF4-FFF2-40B4-BE49-F238E27FC236}">
                <a16:creationId xmlns:a16="http://schemas.microsoft.com/office/drawing/2014/main" id="{A87A759D-ABE6-44F6-BE16-8FD8CB6A42E5}"/>
              </a:ext>
            </a:extLst>
          </p:cNvPr>
          <p:cNvSpPr>
            <a:spLocks noChangeArrowheads="1"/>
          </p:cNvSpPr>
          <p:nvPr/>
        </p:nvSpPr>
        <p:spPr bwMode="auto">
          <a:xfrm>
            <a:off x="1968500" y="4708525"/>
            <a:ext cx="131763" cy="106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19" name="Rectangle 67">
            <a:extLst>
              <a:ext uri="{FF2B5EF4-FFF2-40B4-BE49-F238E27FC236}">
                <a16:creationId xmlns:a16="http://schemas.microsoft.com/office/drawing/2014/main" id="{F1C3B7B8-8A4A-4E01-9D5B-310FACF337A0}"/>
              </a:ext>
            </a:extLst>
          </p:cNvPr>
          <p:cNvSpPr>
            <a:spLocks noChangeArrowheads="1"/>
          </p:cNvSpPr>
          <p:nvPr/>
        </p:nvSpPr>
        <p:spPr bwMode="auto">
          <a:xfrm>
            <a:off x="1547813" y="4471988"/>
            <a:ext cx="8509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Evaluate</a:t>
            </a:r>
          </a:p>
        </p:txBody>
      </p:sp>
      <p:sp>
        <p:nvSpPr>
          <p:cNvPr id="23620" name="Rectangle 68">
            <a:extLst>
              <a:ext uri="{FF2B5EF4-FFF2-40B4-BE49-F238E27FC236}">
                <a16:creationId xmlns:a16="http://schemas.microsoft.com/office/drawing/2014/main" id="{41B9FFC2-DA73-4F27-8A02-2C95158AD6C3}"/>
              </a:ext>
            </a:extLst>
          </p:cNvPr>
          <p:cNvSpPr>
            <a:spLocks noChangeArrowheads="1"/>
          </p:cNvSpPr>
          <p:nvPr/>
        </p:nvSpPr>
        <p:spPr bwMode="auto">
          <a:xfrm>
            <a:off x="1643063" y="4735513"/>
            <a:ext cx="6905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system</a:t>
            </a:r>
          </a:p>
        </p:txBody>
      </p:sp>
      <p:sp>
        <p:nvSpPr>
          <p:cNvPr id="23621" name="Oval 69">
            <a:extLst>
              <a:ext uri="{FF2B5EF4-FFF2-40B4-BE49-F238E27FC236}">
                <a16:creationId xmlns:a16="http://schemas.microsoft.com/office/drawing/2014/main" id="{5BD4DB4C-0BDB-4E56-BFFA-CA2DA0267000}"/>
              </a:ext>
            </a:extLst>
          </p:cNvPr>
          <p:cNvSpPr>
            <a:spLocks noChangeArrowheads="1"/>
          </p:cNvSpPr>
          <p:nvPr/>
        </p:nvSpPr>
        <p:spPr bwMode="auto">
          <a:xfrm>
            <a:off x="6399213" y="3811588"/>
            <a:ext cx="1924050" cy="18986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22" name="Oval 70">
            <a:extLst>
              <a:ext uri="{FF2B5EF4-FFF2-40B4-BE49-F238E27FC236}">
                <a16:creationId xmlns:a16="http://schemas.microsoft.com/office/drawing/2014/main" id="{70BFE953-7E84-496C-8175-28694E482E2C}"/>
              </a:ext>
            </a:extLst>
          </p:cNvPr>
          <p:cNvSpPr>
            <a:spLocks noChangeArrowheads="1"/>
          </p:cNvSpPr>
          <p:nvPr/>
        </p:nvSpPr>
        <p:spPr bwMode="auto">
          <a:xfrm>
            <a:off x="6477000" y="3865563"/>
            <a:ext cx="1793875" cy="17922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23" name="Oval 71">
            <a:extLst>
              <a:ext uri="{FF2B5EF4-FFF2-40B4-BE49-F238E27FC236}">
                <a16:creationId xmlns:a16="http://schemas.microsoft.com/office/drawing/2014/main" id="{375C3105-C087-435D-8319-460095EB46BE}"/>
              </a:ext>
            </a:extLst>
          </p:cNvPr>
          <p:cNvSpPr>
            <a:spLocks noChangeArrowheads="1"/>
          </p:cNvSpPr>
          <p:nvPr/>
        </p:nvSpPr>
        <p:spPr bwMode="auto">
          <a:xfrm>
            <a:off x="6530975" y="3917950"/>
            <a:ext cx="1687513" cy="1687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24" name="Oval 72">
            <a:extLst>
              <a:ext uri="{FF2B5EF4-FFF2-40B4-BE49-F238E27FC236}">
                <a16:creationId xmlns:a16="http://schemas.microsoft.com/office/drawing/2014/main" id="{D7EE5BAF-709E-4E93-8D82-D49DEF48834F}"/>
              </a:ext>
            </a:extLst>
          </p:cNvPr>
          <p:cNvSpPr>
            <a:spLocks noChangeArrowheads="1"/>
          </p:cNvSpPr>
          <p:nvPr/>
        </p:nvSpPr>
        <p:spPr bwMode="auto">
          <a:xfrm>
            <a:off x="6553200" y="3962400"/>
            <a:ext cx="1581150" cy="15827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25" name="Oval 73">
            <a:extLst>
              <a:ext uri="{FF2B5EF4-FFF2-40B4-BE49-F238E27FC236}">
                <a16:creationId xmlns:a16="http://schemas.microsoft.com/office/drawing/2014/main" id="{7C8398FC-987B-48A4-8523-20296F3DCBA4}"/>
              </a:ext>
            </a:extLst>
          </p:cNvPr>
          <p:cNvSpPr>
            <a:spLocks noChangeArrowheads="1"/>
          </p:cNvSpPr>
          <p:nvPr/>
        </p:nvSpPr>
        <p:spPr bwMode="auto">
          <a:xfrm>
            <a:off x="6688138" y="4076700"/>
            <a:ext cx="1371600" cy="13700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26" name="Oval 74">
            <a:extLst>
              <a:ext uri="{FF2B5EF4-FFF2-40B4-BE49-F238E27FC236}">
                <a16:creationId xmlns:a16="http://schemas.microsoft.com/office/drawing/2014/main" id="{6D9E9136-57F8-4E85-95CF-F396503A11EE}"/>
              </a:ext>
            </a:extLst>
          </p:cNvPr>
          <p:cNvSpPr>
            <a:spLocks noChangeArrowheads="1"/>
          </p:cNvSpPr>
          <p:nvPr/>
        </p:nvSpPr>
        <p:spPr bwMode="auto">
          <a:xfrm>
            <a:off x="6742113" y="4129088"/>
            <a:ext cx="1265237" cy="12652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27" name="Oval 75">
            <a:extLst>
              <a:ext uri="{FF2B5EF4-FFF2-40B4-BE49-F238E27FC236}">
                <a16:creationId xmlns:a16="http://schemas.microsoft.com/office/drawing/2014/main" id="{D5D40B72-EBDF-4745-934C-ABB4D7E3E152}"/>
              </a:ext>
            </a:extLst>
          </p:cNvPr>
          <p:cNvSpPr>
            <a:spLocks noChangeArrowheads="1"/>
          </p:cNvSpPr>
          <p:nvPr/>
        </p:nvSpPr>
        <p:spPr bwMode="auto">
          <a:xfrm>
            <a:off x="6846888" y="4233863"/>
            <a:ext cx="1054100" cy="1054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28" name="Oval 76">
            <a:extLst>
              <a:ext uri="{FF2B5EF4-FFF2-40B4-BE49-F238E27FC236}">
                <a16:creationId xmlns:a16="http://schemas.microsoft.com/office/drawing/2014/main" id="{609AB8D9-0117-4E9E-B448-F4E1B5762BAF}"/>
              </a:ext>
            </a:extLst>
          </p:cNvPr>
          <p:cNvSpPr>
            <a:spLocks noChangeArrowheads="1"/>
          </p:cNvSpPr>
          <p:nvPr/>
        </p:nvSpPr>
        <p:spPr bwMode="auto">
          <a:xfrm>
            <a:off x="6899275" y="4286250"/>
            <a:ext cx="949325" cy="949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29" name="Oval 77">
            <a:extLst>
              <a:ext uri="{FF2B5EF4-FFF2-40B4-BE49-F238E27FC236}">
                <a16:creationId xmlns:a16="http://schemas.microsoft.com/office/drawing/2014/main" id="{B2CFF222-4BBC-450E-8D5A-6067F3322E30}"/>
              </a:ext>
            </a:extLst>
          </p:cNvPr>
          <p:cNvSpPr>
            <a:spLocks noChangeArrowheads="1"/>
          </p:cNvSpPr>
          <p:nvPr/>
        </p:nvSpPr>
        <p:spPr bwMode="auto">
          <a:xfrm>
            <a:off x="6951663" y="4340225"/>
            <a:ext cx="844550" cy="842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30" name="Oval 78">
            <a:extLst>
              <a:ext uri="{FF2B5EF4-FFF2-40B4-BE49-F238E27FC236}">
                <a16:creationId xmlns:a16="http://schemas.microsoft.com/office/drawing/2014/main" id="{5C94A781-E97E-4A2E-9454-5DFA9EAC5E77}"/>
              </a:ext>
            </a:extLst>
          </p:cNvPr>
          <p:cNvSpPr>
            <a:spLocks noChangeArrowheads="1"/>
          </p:cNvSpPr>
          <p:nvPr/>
        </p:nvSpPr>
        <p:spPr bwMode="auto">
          <a:xfrm>
            <a:off x="7005638" y="4392613"/>
            <a:ext cx="738187" cy="7381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31" name="Oval 79">
            <a:extLst>
              <a:ext uri="{FF2B5EF4-FFF2-40B4-BE49-F238E27FC236}">
                <a16:creationId xmlns:a16="http://schemas.microsoft.com/office/drawing/2014/main" id="{70796DBB-BC45-40F2-BDF7-16E4965A9C27}"/>
              </a:ext>
            </a:extLst>
          </p:cNvPr>
          <p:cNvSpPr>
            <a:spLocks noChangeArrowheads="1"/>
          </p:cNvSpPr>
          <p:nvPr/>
        </p:nvSpPr>
        <p:spPr bwMode="auto">
          <a:xfrm>
            <a:off x="7058025" y="4445000"/>
            <a:ext cx="633413" cy="6334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32" name="Oval 80">
            <a:extLst>
              <a:ext uri="{FF2B5EF4-FFF2-40B4-BE49-F238E27FC236}">
                <a16:creationId xmlns:a16="http://schemas.microsoft.com/office/drawing/2014/main" id="{8A728728-920D-40E8-A061-54346BCBFFE6}"/>
              </a:ext>
            </a:extLst>
          </p:cNvPr>
          <p:cNvSpPr>
            <a:spLocks noChangeArrowheads="1"/>
          </p:cNvSpPr>
          <p:nvPr/>
        </p:nvSpPr>
        <p:spPr bwMode="auto">
          <a:xfrm>
            <a:off x="7110413" y="4497388"/>
            <a:ext cx="527050" cy="527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33" name="Oval 81">
            <a:extLst>
              <a:ext uri="{FF2B5EF4-FFF2-40B4-BE49-F238E27FC236}">
                <a16:creationId xmlns:a16="http://schemas.microsoft.com/office/drawing/2014/main" id="{EF049293-A3D9-4D53-9D08-216A7A2E376F}"/>
              </a:ext>
            </a:extLst>
          </p:cNvPr>
          <p:cNvSpPr>
            <a:spLocks noChangeArrowheads="1"/>
          </p:cNvSpPr>
          <p:nvPr/>
        </p:nvSpPr>
        <p:spPr bwMode="auto">
          <a:xfrm>
            <a:off x="7162800" y="4549775"/>
            <a:ext cx="422275" cy="422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34" name="Oval 82">
            <a:extLst>
              <a:ext uri="{FF2B5EF4-FFF2-40B4-BE49-F238E27FC236}">
                <a16:creationId xmlns:a16="http://schemas.microsoft.com/office/drawing/2014/main" id="{5291D45D-1A7E-4ECA-B989-F3D97CFF48D9}"/>
              </a:ext>
            </a:extLst>
          </p:cNvPr>
          <p:cNvSpPr>
            <a:spLocks noChangeArrowheads="1"/>
          </p:cNvSpPr>
          <p:nvPr/>
        </p:nvSpPr>
        <p:spPr bwMode="auto">
          <a:xfrm>
            <a:off x="7216775" y="4603750"/>
            <a:ext cx="315913" cy="3159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35" name="Oval 83">
            <a:extLst>
              <a:ext uri="{FF2B5EF4-FFF2-40B4-BE49-F238E27FC236}">
                <a16:creationId xmlns:a16="http://schemas.microsoft.com/office/drawing/2014/main" id="{0D72AA16-5D5E-41F9-AAD9-430B46E01F58}"/>
              </a:ext>
            </a:extLst>
          </p:cNvPr>
          <p:cNvSpPr>
            <a:spLocks noChangeArrowheads="1"/>
          </p:cNvSpPr>
          <p:nvPr/>
        </p:nvSpPr>
        <p:spPr bwMode="auto">
          <a:xfrm>
            <a:off x="7269163" y="4656138"/>
            <a:ext cx="211137" cy="2111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36" name="Oval 84">
            <a:extLst>
              <a:ext uri="{FF2B5EF4-FFF2-40B4-BE49-F238E27FC236}">
                <a16:creationId xmlns:a16="http://schemas.microsoft.com/office/drawing/2014/main" id="{544A61C6-B139-4491-B44E-4E238227269B}"/>
              </a:ext>
            </a:extLst>
          </p:cNvPr>
          <p:cNvSpPr>
            <a:spLocks noChangeArrowheads="1"/>
          </p:cNvSpPr>
          <p:nvPr/>
        </p:nvSpPr>
        <p:spPr bwMode="auto">
          <a:xfrm>
            <a:off x="7321550" y="4708525"/>
            <a:ext cx="104775" cy="106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FFFF00"/>
              </a:buClr>
              <a:buSzPct val="80000"/>
              <a:buFont typeface="Wingdings" panose="05000000000000000000" pitchFamily="2" charset="2"/>
              <a:buChar char=""/>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defRPr sz="2000">
                <a:solidFill>
                  <a:srgbClr val="EAEAEA"/>
                </a:solidFill>
                <a:latin typeface="Arial" panose="020B0604020202020204" pitchFamily="34" charset="0"/>
                <a:cs typeface="DejaVu LGC Sans" charset="0"/>
              </a:defRPr>
            </a:lvl9pPr>
          </a:lstStyle>
          <a:p>
            <a:pPr eaLnBrk="1" hangingPunct="1">
              <a:lnSpc>
                <a:spcPct val="97000"/>
              </a:lnSpc>
              <a:spcBef>
                <a:spcPct val="0"/>
              </a:spcBef>
              <a:buClr>
                <a:srgbClr val="EAEAEA"/>
              </a:buClr>
              <a:buSzPct val="100000"/>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23637" name="Rectangle 85">
            <a:extLst>
              <a:ext uri="{FF2B5EF4-FFF2-40B4-BE49-F238E27FC236}">
                <a16:creationId xmlns:a16="http://schemas.microsoft.com/office/drawing/2014/main" id="{508FEAC4-DFEE-483C-A5F0-9CA5A95CBE6D}"/>
              </a:ext>
            </a:extLst>
          </p:cNvPr>
          <p:cNvSpPr>
            <a:spLocks noChangeArrowheads="1"/>
          </p:cNvSpPr>
          <p:nvPr/>
        </p:nvSpPr>
        <p:spPr bwMode="auto">
          <a:xfrm>
            <a:off x="6329363" y="4497388"/>
            <a:ext cx="13366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Develop/integ</a:t>
            </a:r>
          </a:p>
        </p:txBody>
      </p:sp>
      <p:sp>
        <p:nvSpPr>
          <p:cNvPr id="23638" name="Rectangle 86">
            <a:extLst>
              <a:ext uri="{FF2B5EF4-FFF2-40B4-BE49-F238E27FC236}">
                <a16:creationId xmlns:a16="http://schemas.microsoft.com/office/drawing/2014/main" id="{AF829C0A-0191-4DB7-8F82-C77365F20F1D}"/>
              </a:ext>
            </a:extLst>
          </p:cNvPr>
          <p:cNvSpPr>
            <a:spLocks noChangeArrowheads="1"/>
          </p:cNvSpPr>
          <p:nvPr/>
        </p:nvSpPr>
        <p:spPr bwMode="auto">
          <a:xfrm>
            <a:off x="7729538" y="4497388"/>
            <a:ext cx="4381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rate/</a:t>
            </a:r>
          </a:p>
        </p:txBody>
      </p:sp>
      <p:sp>
        <p:nvSpPr>
          <p:cNvPr id="23639" name="Rectangle 87">
            <a:extLst>
              <a:ext uri="{FF2B5EF4-FFF2-40B4-BE49-F238E27FC236}">
                <a16:creationId xmlns:a16="http://schemas.microsoft.com/office/drawing/2014/main" id="{DFC648D0-CDA8-41EA-A3FA-B485DD1D69FA}"/>
              </a:ext>
            </a:extLst>
          </p:cNvPr>
          <p:cNvSpPr>
            <a:spLocks noChangeArrowheads="1"/>
          </p:cNvSpPr>
          <p:nvPr/>
        </p:nvSpPr>
        <p:spPr bwMode="auto">
          <a:xfrm>
            <a:off x="6648450" y="4760913"/>
            <a:ext cx="12398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000000"/>
              </a:buClr>
              <a:buSzPct val="100000"/>
              <a:buFont typeface="Formata Regular" charset="0"/>
              <a:buNone/>
            </a:pPr>
            <a:r>
              <a:rPr lang="en-GB" altLang="en-US" sz="1700">
                <a:solidFill>
                  <a:schemeClr val="tx1"/>
                </a:solidFill>
                <a:latin typeface="Formata Regular" charset="0"/>
              </a:rPr>
              <a:t>test software</a:t>
            </a:r>
          </a:p>
        </p:txBody>
      </p:sp>
      <p:sp>
        <p:nvSpPr>
          <p:cNvPr id="23640" name="Line 88">
            <a:extLst>
              <a:ext uri="{FF2B5EF4-FFF2-40B4-BE49-F238E27FC236}">
                <a16:creationId xmlns:a16="http://schemas.microsoft.com/office/drawing/2014/main" id="{658DD73B-A52F-44DF-994D-59380EB29AD3}"/>
              </a:ext>
            </a:extLst>
          </p:cNvPr>
          <p:cNvSpPr>
            <a:spLocks noChangeShapeType="1"/>
          </p:cNvSpPr>
          <p:nvPr/>
        </p:nvSpPr>
        <p:spPr bwMode="auto">
          <a:xfrm flipH="1">
            <a:off x="2513013" y="4800600"/>
            <a:ext cx="1450975" cy="1588"/>
          </a:xfrm>
          <a:prstGeom prst="line">
            <a:avLst/>
          </a:prstGeom>
          <a:noFill/>
          <a:ln w="38160">
            <a:solidFill>
              <a:srgbClr val="FCAB4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41" name="Line 89">
            <a:extLst>
              <a:ext uri="{FF2B5EF4-FFF2-40B4-BE49-F238E27FC236}">
                <a16:creationId xmlns:a16="http://schemas.microsoft.com/office/drawing/2014/main" id="{66152A3C-1DE3-4EA7-876C-3B8E33798B92}"/>
              </a:ext>
            </a:extLst>
          </p:cNvPr>
          <p:cNvSpPr>
            <a:spLocks noChangeShapeType="1"/>
          </p:cNvSpPr>
          <p:nvPr/>
        </p:nvSpPr>
        <p:spPr bwMode="auto">
          <a:xfrm flipH="1">
            <a:off x="5256213" y="4724400"/>
            <a:ext cx="1146175" cy="1588"/>
          </a:xfrm>
          <a:prstGeom prst="line">
            <a:avLst/>
          </a:prstGeom>
          <a:noFill/>
          <a:ln w="38160">
            <a:solidFill>
              <a:srgbClr val="FCAB4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42" name="Line 90">
            <a:extLst>
              <a:ext uri="{FF2B5EF4-FFF2-40B4-BE49-F238E27FC236}">
                <a16:creationId xmlns:a16="http://schemas.microsoft.com/office/drawing/2014/main" id="{55BFF72D-D5A2-4897-AB61-56B631EED21F}"/>
              </a:ext>
            </a:extLst>
          </p:cNvPr>
          <p:cNvSpPr>
            <a:spLocks noChangeShapeType="1"/>
          </p:cNvSpPr>
          <p:nvPr/>
        </p:nvSpPr>
        <p:spPr bwMode="auto">
          <a:xfrm>
            <a:off x="7315200" y="3429000"/>
            <a:ext cx="1588" cy="838200"/>
          </a:xfrm>
          <a:prstGeom prst="line">
            <a:avLst/>
          </a:prstGeom>
          <a:noFill/>
          <a:ln w="38160">
            <a:solidFill>
              <a:srgbClr val="FCAB4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43" name="Line 91">
            <a:extLst>
              <a:ext uri="{FF2B5EF4-FFF2-40B4-BE49-F238E27FC236}">
                <a16:creationId xmlns:a16="http://schemas.microsoft.com/office/drawing/2014/main" id="{6AACDA2A-CE0E-438A-884D-E542AD30360F}"/>
              </a:ext>
            </a:extLst>
          </p:cNvPr>
          <p:cNvSpPr>
            <a:spLocks noChangeShapeType="1"/>
          </p:cNvSpPr>
          <p:nvPr/>
        </p:nvSpPr>
        <p:spPr bwMode="auto">
          <a:xfrm>
            <a:off x="2692400" y="2819400"/>
            <a:ext cx="1295400" cy="1588"/>
          </a:xfrm>
          <a:prstGeom prst="line">
            <a:avLst/>
          </a:prstGeom>
          <a:noFill/>
          <a:ln w="38160">
            <a:solidFill>
              <a:srgbClr val="FCAB4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44" name="Line 92">
            <a:extLst>
              <a:ext uri="{FF2B5EF4-FFF2-40B4-BE49-F238E27FC236}">
                <a16:creationId xmlns:a16="http://schemas.microsoft.com/office/drawing/2014/main" id="{9F2B0062-E669-4887-9E48-D2C241BD9504}"/>
              </a:ext>
            </a:extLst>
          </p:cNvPr>
          <p:cNvSpPr>
            <a:spLocks noChangeShapeType="1"/>
          </p:cNvSpPr>
          <p:nvPr/>
        </p:nvSpPr>
        <p:spPr bwMode="auto">
          <a:xfrm>
            <a:off x="5486400" y="2895600"/>
            <a:ext cx="914400" cy="1588"/>
          </a:xfrm>
          <a:prstGeom prst="line">
            <a:avLst/>
          </a:prstGeom>
          <a:noFill/>
          <a:ln w="38160">
            <a:solidFill>
              <a:srgbClr val="FCAB4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645" name="Line 93">
            <a:extLst>
              <a:ext uri="{FF2B5EF4-FFF2-40B4-BE49-F238E27FC236}">
                <a16:creationId xmlns:a16="http://schemas.microsoft.com/office/drawing/2014/main" id="{A2D9A502-AE6C-47D0-A135-85A3B7865ACE}"/>
              </a:ext>
            </a:extLst>
          </p:cNvPr>
          <p:cNvSpPr>
            <a:spLocks noChangeShapeType="1"/>
          </p:cNvSpPr>
          <p:nvPr/>
        </p:nvSpPr>
        <p:spPr bwMode="auto">
          <a:xfrm flipV="1">
            <a:off x="1981200" y="3503613"/>
            <a:ext cx="1588" cy="841375"/>
          </a:xfrm>
          <a:prstGeom prst="line">
            <a:avLst/>
          </a:prstGeom>
          <a:noFill/>
          <a:ln w="38160">
            <a:solidFill>
              <a:srgbClr val="FCAB4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GB" b="1" dirty="0"/>
              <a:t>software</a:t>
            </a:r>
          </a:p>
        </p:txBody>
      </p:sp>
      <p:sp>
        <p:nvSpPr>
          <p:cNvPr id="70661" name="Rectangle 5"/>
          <p:cNvSpPr>
            <a:spLocks noGrp="1" noChangeArrowheads="1"/>
          </p:cNvSpPr>
          <p:nvPr>
            <p:ph type="body" idx="1"/>
          </p:nvPr>
        </p:nvSpPr>
        <p:spPr/>
        <p:txBody>
          <a:bodyPr/>
          <a:lstStyle/>
          <a:p>
            <a:pPr algn="just">
              <a:lnSpc>
                <a:spcPct val="90000"/>
              </a:lnSpc>
            </a:pPr>
            <a:r>
              <a:rPr lang="en-GB" sz="2400" dirty="0"/>
              <a:t>Computer programs and associated documentation such as requirements, design models and user manuals.</a:t>
            </a:r>
          </a:p>
          <a:p>
            <a:pPr algn="just">
              <a:lnSpc>
                <a:spcPct val="90000"/>
              </a:lnSpc>
            </a:pPr>
            <a:r>
              <a:rPr lang="en-GB" sz="2400" dirty="0"/>
              <a:t>Software products may be developed for a particular customer or may be developed for a general market.</a:t>
            </a:r>
          </a:p>
          <a:p>
            <a:pPr>
              <a:lnSpc>
                <a:spcPct val="90000"/>
              </a:lnSpc>
            </a:pPr>
            <a:r>
              <a:rPr lang="en-GB" sz="2400" dirty="0"/>
              <a:t>Software products may be</a:t>
            </a:r>
          </a:p>
          <a:p>
            <a:pPr lvl="1">
              <a:lnSpc>
                <a:spcPct val="90000"/>
              </a:lnSpc>
            </a:pPr>
            <a:r>
              <a:rPr lang="en-GB" sz="2000" dirty="0"/>
              <a:t>Generic - developed to be sold to a range of different customers e.g. PC software such as Excel or Word.</a:t>
            </a:r>
          </a:p>
          <a:p>
            <a:pPr lvl="1">
              <a:lnSpc>
                <a:spcPct val="90000"/>
              </a:lnSpc>
            </a:pPr>
            <a:r>
              <a:rPr lang="en-GB" sz="2000" dirty="0"/>
              <a:t>Bespoke (custom) - developed for a single customer according to their specification.</a:t>
            </a:r>
          </a:p>
          <a:p>
            <a:pPr algn="just">
              <a:lnSpc>
                <a:spcPct val="90000"/>
              </a:lnSpc>
            </a:pPr>
            <a:r>
              <a:rPr lang="en-GB" sz="2400" dirty="0"/>
              <a:t>New software can be created by developing new programs, configuring generic software systems or reusing existing software.</a:t>
            </a:r>
          </a:p>
        </p:txBody>
      </p:sp>
    </p:spTree>
    <p:extLst>
      <p:ext uri="{BB962C8B-B14F-4D97-AF65-F5344CB8AC3E}">
        <p14:creationId xmlns:p14="http://schemas.microsoft.com/office/powerpoint/2010/main" val="1180079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2257E6F7-BD62-4CC0-A0FF-23885565F108}"/>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6E6C044D-8256-4EB3-BFA2-4C84019AF145}"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60</a:t>
            </a:fld>
            <a:endParaRPr lang="en-GB" altLang="en-US" sz="1400">
              <a:solidFill>
                <a:schemeClr val="tx1"/>
              </a:solidFill>
            </a:endParaRPr>
          </a:p>
        </p:txBody>
      </p:sp>
      <p:sp>
        <p:nvSpPr>
          <p:cNvPr id="25603" name="Text Box 3">
            <a:extLst>
              <a:ext uri="{FF2B5EF4-FFF2-40B4-BE49-F238E27FC236}">
                <a16:creationId xmlns:a16="http://schemas.microsoft.com/office/drawing/2014/main" id="{5B2D5055-B444-4D95-BEAC-A40A1E048034}"/>
              </a:ext>
            </a:extLst>
          </p:cNvPr>
          <p:cNvSpPr txBox="1">
            <a:spLocks noChangeArrowheads="1"/>
          </p:cNvSpPr>
          <p:nvPr/>
        </p:nvSpPr>
        <p:spPr bwMode="auto">
          <a:xfrm>
            <a:off x="914400" y="720725"/>
            <a:ext cx="77882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0" tIns="44640" rIns="90720" bIns="4464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FBA801"/>
              </a:buClr>
              <a:buSzPct val="100000"/>
              <a:buFont typeface="Arial" panose="020B0604020202020204" pitchFamily="34" charset="0"/>
              <a:buNone/>
            </a:pPr>
            <a:r>
              <a:rPr lang="en-GB" altLang="en-US" b="1">
                <a:solidFill>
                  <a:schemeClr val="tx1"/>
                </a:solidFill>
              </a:rPr>
              <a:t>Story card for document downloading</a:t>
            </a:r>
          </a:p>
        </p:txBody>
      </p:sp>
      <p:pic>
        <p:nvPicPr>
          <p:cNvPr id="25604" name="Picture 4">
            <a:extLst>
              <a:ext uri="{FF2B5EF4-FFF2-40B4-BE49-F238E27FC236}">
                <a16:creationId xmlns:a16="http://schemas.microsoft.com/office/drawing/2014/main" id="{583426CB-EC88-401F-B4D4-FF9E4AADD9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600200"/>
            <a:ext cx="6705600" cy="4062413"/>
          </a:xfrm>
          <a:prstGeom prst="rect">
            <a:avLst/>
          </a:prstGeom>
          <a:solidFill>
            <a:srgbClr val="00007A"/>
          </a:solidFill>
          <a:ln w="9360">
            <a:solidFill>
              <a:srgbClr val="00007A"/>
            </a:solid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9FBBB785-02F5-4941-8BFA-890951708776}"/>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649A2066-B737-44F0-8FCB-EA2F59189086}" type="slidenum">
              <a:rPr lang="en-GB" altLang="en-US" sz="1400">
                <a:solidFill>
                  <a:srgbClr val="EBD189"/>
                </a:solidFill>
              </a:rPr>
              <a:pPr algn="r" eaLnBrk="1" hangingPunct="1">
                <a:lnSpc>
                  <a:spcPct val="100000"/>
                </a:lnSpc>
                <a:spcBef>
                  <a:spcPct val="0"/>
                </a:spcBef>
                <a:buClr>
                  <a:srgbClr val="EBD189"/>
                </a:buClr>
                <a:buSzPct val="100000"/>
                <a:buFont typeface="Arial" panose="020B0604020202020204" pitchFamily="34" charset="0"/>
                <a:buNone/>
              </a:pPr>
              <a:t>61</a:t>
            </a:fld>
            <a:endParaRPr lang="en-GB" altLang="en-US" sz="1400">
              <a:solidFill>
                <a:srgbClr val="EBD189"/>
              </a:solidFill>
            </a:endParaRPr>
          </a:p>
        </p:txBody>
      </p:sp>
      <p:sp>
        <p:nvSpPr>
          <p:cNvPr id="27651" name="Text Box 3">
            <a:extLst>
              <a:ext uri="{FF2B5EF4-FFF2-40B4-BE49-F238E27FC236}">
                <a16:creationId xmlns:a16="http://schemas.microsoft.com/office/drawing/2014/main" id="{3D6C439C-091C-408B-BC98-0E343BD6F4BC}"/>
              </a:ext>
            </a:extLst>
          </p:cNvPr>
          <p:cNvSpPr txBox="1">
            <a:spLocks noChangeArrowheads="1"/>
          </p:cNvSpPr>
          <p:nvPr/>
        </p:nvSpPr>
        <p:spPr bwMode="auto">
          <a:xfrm>
            <a:off x="838200" y="157163"/>
            <a:ext cx="7635875"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0" tIns="44640" rIns="90720" bIns="4464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FBA801"/>
              </a:buClr>
              <a:buSzPct val="100000"/>
              <a:buFont typeface="Arial" panose="020B0604020202020204" pitchFamily="34" charset="0"/>
              <a:buNone/>
            </a:pPr>
            <a:r>
              <a:rPr lang="en-GB" altLang="en-US" b="1">
                <a:solidFill>
                  <a:srgbClr val="FBA801"/>
                </a:solidFill>
              </a:rPr>
              <a:t>Task cards for document downloading</a:t>
            </a:r>
          </a:p>
        </p:txBody>
      </p:sp>
      <p:pic>
        <p:nvPicPr>
          <p:cNvPr id="27652" name="Picture 4">
            <a:extLst>
              <a:ext uri="{FF2B5EF4-FFF2-40B4-BE49-F238E27FC236}">
                <a16:creationId xmlns:a16="http://schemas.microsoft.com/office/drawing/2014/main" id="{E05EB325-D222-4D30-A785-C982EA1F12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905000"/>
            <a:ext cx="6324600"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20B4D884-0A3E-456F-ACBF-BB074A0611FE}"/>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BA7B5FDC-B88A-4E9F-8078-72C395AB40EE}"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62</a:t>
            </a:fld>
            <a:endParaRPr lang="en-GB" altLang="en-US" sz="1400">
              <a:solidFill>
                <a:schemeClr val="tx1"/>
              </a:solidFill>
            </a:endParaRPr>
          </a:p>
        </p:txBody>
      </p:sp>
      <p:sp>
        <p:nvSpPr>
          <p:cNvPr id="29699" name="Text Box 3">
            <a:extLst>
              <a:ext uri="{FF2B5EF4-FFF2-40B4-BE49-F238E27FC236}">
                <a16:creationId xmlns:a16="http://schemas.microsoft.com/office/drawing/2014/main" id="{E83959FE-66E9-427D-9730-4125C99D95DD}"/>
              </a:ext>
            </a:extLst>
          </p:cNvPr>
          <p:cNvSpPr txBox="1">
            <a:spLocks noChangeArrowheads="1"/>
          </p:cNvSpPr>
          <p:nvPr/>
        </p:nvSpPr>
        <p:spPr bwMode="auto">
          <a:xfrm>
            <a:off x="2133600" y="150813"/>
            <a:ext cx="4038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FBA801"/>
              </a:buClr>
              <a:buSzPct val="100000"/>
              <a:buFont typeface="Arial" panose="020B0604020202020204" pitchFamily="34" charset="0"/>
              <a:buNone/>
            </a:pPr>
            <a:r>
              <a:rPr lang="en-GB" altLang="en-US" sz="4400">
                <a:solidFill>
                  <a:schemeClr val="tx1"/>
                </a:solidFill>
              </a:rPr>
              <a:t>Testing in XP</a:t>
            </a:r>
          </a:p>
        </p:txBody>
      </p:sp>
      <p:sp>
        <p:nvSpPr>
          <p:cNvPr id="29700" name="Text Box 4">
            <a:extLst>
              <a:ext uri="{FF2B5EF4-FFF2-40B4-BE49-F238E27FC236}">
                <a16:creationId xmlns:a16="http://schemas.microsoft.com/office/drawing/2014/main" id="{E606C731-6A9D-4E28-98D0-3CAFE84A3360}"/>
              </a:ext>
            </a:extLst>
          </p:cNvPr>
          <p:cNvSpPr txBox="1">
            <a:spLocks noChangeArrowheads="1"/>
          </p:cNvSpPr>
          <p:nvPr/>
        </p:nvSpPr>
        <p:spPr bwMode="auto">
          <a:xfrm>
            <a:off x="1066800" y="2362200"/>
            <a:ext cx="7696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lnSpc>
                <a:spcPct val="93000"/>
              </a:lnSpc>
              <a:spcBef>
                <a:spcPts val="800"/>
              </a:spcBef>
              <a:buClr>
                <a:srgbClr val="FFFF00"/>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EAEAEA"/>
                </a:solidFill>
                <a:latin typeface="Arial" panose="020B0604020202020204" pitchFamily="34" charset="0"/>
                <a:cs typeface="DejaVu LGC Sans" charset="0"/>
              </a:defRPr>
            </a:lvl9pPr>
          </a:lstStyle>
          <a:p>
            <a:pPr eaLnBrk="1" hangingPunct="1">
              <a:lnSpc>
                <a:spcPct val="90000"/>
              </a:lnSpc>
              <a:spcBef>
                <a:spcPts val="700"/>
              </a:spcBef>
            </a:pPr>
            <a:r>
              <a:rPr lang="en-GB" altLang="en-US" sz="2800">
                <a:solidFill>
                  <a:schemeClr val="tx1"/>
                </a:solidFill>
              </a:rPr>
              <a:t>Test-first development.</a:t>
            </a:r>
          </a:p>
          <a:p>
            <a:pPr eaLnBrk="1" hangingPunct="1">
              <a:lnSpc>
                <a:spcPct val="90000"/>
              </a:lnSpc>
              <a:spcBef>
                <a:spcPts val="700"/>
              </a:spcBef>
            </a:pPr>
            <a:r>
              <a:rPr lang="en-GB" altLang="en-US" sz="2800">
                <a:solidFill>
                  <a:schemeClr val="tx1"/>
                </a:solidFill>
              </a:rPr>
              <a:t>Incremental test development from scenarios.</a:t>
            </a:r>
          </a:p>
          <a:p>
            <a:pPr eaLnBrk="1" hangingPunct="1">
              <a:lnSpc>
                <a:spcPct val="90000"/>
              </a:lnSpc>
              <a:spcBef>
                <a:spcPts val="700"/>
              </a:spcBef>
            </a:pPr>
            <a:r>
              <a:rPr lang="en-GB" altLang="en-US" sz="2800">
                <a:solidFill>
                  <a:schemeClr val="tx1"/>
                </a:solidFill>
              </a:rPr>
              <a:t>User involvement in test development and validation.</a:t>
            </a:r>
          </a:p>
          <a:p>
            <a:pPr eaLnBrk="1" hangingPunct="1">
              <a:lnSpc>
                <a:spcPct val="90000"/>
              </a:lnSpc>
              <a:spcBef>
                <a:spcPts val="700"/>
              </a:spcBef>
            </a:pPr>
            <a:r>
              <a:rPr lang="en-GB" altLang="en-US" sz="2800">
                <a:solidFill>
                  <a:schemeClr val="tx1"/>
                </a:solidFill>
              </a:rPr>
              <a:t>Automated test harnesses are used to run all component tests each time that a new release is built.</a:t>
            </a:r>
          </a:p>
        </p:txBody>
      </p:sp>
      <p:sp>
        <p:nvSpPr>
          <p:cNvPr id="29701" name="Text Box 5">
            <a:extLst>
              <a:ext uri="{FF2B5EF4-FFF2-40B4-BE49-F238E27FC236}">
                <a16:creationId xmlns:a16="http://schemas.microsoft.com/office/drawing/2014/main" id="{E050286F-A517-4EC5-B738-53C5ECEDBBB1}"/>
              </a:ext>
            </a:extLst>
          </p:cNvPr>
          <p:cNvSpPr txBox="1">
            <a:spLocks noChangeArrowheads="1"/>
          </p:cNvSpPr>
          <p:nvPr/>
        </p:nvSpPr>
        <p:spPr bwMode="auto">
          <a:xfrm>
            <a:off x="1066800" y="1676400"/>
            <a:ext cx="4419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EAEAEA"/>
              </a:buClr>
              <a:buSzPct val="100000"/>
              <a:buFont typeface="Arial Narrow" panose="020B0606020202030204" pitchFamily="34" charset="0"/>
              <a:buNone/>
            </a:pPr>
            <a:r>
              <a:rPr lang="en-GB" altLang="en-US" sz="2800" b="1" u="sng">
                <a:solidFill>
                  <a:schemeClr val="tx1"/>
                </a:solidFill>
                <a:latin typeface="Arial Narrow" panose="020B0606020202030204" pitchFamily="34" charset="0"/>
              </a:rPr>
              <a:t>Key features of testing in XP: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8BA1080A-9C56-4BBB-AB1D-140DC9516F0D}"/>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C144C62F-5C8C-4926-A188-EA38274409A6}" type="slidenum">
              <a:rPr lang="en-GB" altLang="en-US" sz="1400">
                <a:solidFill>
                  <a:srgbClr val="EAEAEA"/>
                </a:solidFill>
              </a:rPr>
              <a:pPr algn="r" eaLnBrk="1" hangingPunct="1">
                <a:lnSpc>
                  <a:spcPct val="100000"/>
                </a:lnSpc>
                <a:spcBef>
                  <a:spcPct val="0"/>
                </a:spcBef>
                <a:buFont typeface="Arial" panose="020B0604020202020204" pitchFamily="34" charset="0"/>
                <a:buNone/>
              </a:pPr>
              <a:t>63</a:t>
            </a:fld>
            <a:endParaRPr lang="en-GB" altLang="en-US" sz="1400">
              <a:solidFill>
                <a:srgbClr val="EAEAEA"/>
              </a:solidFill>
            </a:endParaRPr>
          </a:p>
        </p:txBody>
      </p:sp>
      <p:sp>
        <p:nvSpPr>
          <p:cNvPr id="31747" name="Text Box 3">
            <a:extLst>
              <a:ext uri="{FF2B5EF4-FFF2-40B4-BE49-F238E27FC236}">
                <a16:creationId xmlns:a16="http://schemas.microsoft.com/office/drawing/2014/main" id="{08424A20-A821-47DD-832E-6EE50ABDF755}"/>
              </a:ext>
            </a:extLst>
          </p:cNvPr>
          <p:cNvSpPr txBox="1">
            <a:spLocks noChangeArrowheads="1"/>
          </p:cNvSpPr>
          <p:nvPr/>
        </p:nvSpPr>
        <p:spPr bwMode="auto">
          <a:xfrm>
            <a:off x="1385888" y="46038"/>
            <a:ext cx="75295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800" b="1"/>
              <a:t>Scrum</a:t>
            </a:r>
          </a:p>
        </p:txBody>
      </p:sp>
      <p:pic>
        <p:nvPicPr>
          <p:cNvPr id="31748" name="Picture 4">
            <a:extLst>
              <a:ext uri="{FF2B5EF4-FFF2-40B4-BE49-F238E27FC236}">
                <a16:creationId xmlns:a16="http://schemas.microsoft.com/office/drawing/2014/main" id="{67BA1FA5-2BFD-4DE1-BA31-8F215A6DE857}"/>
              </a:ext>
            </a:extLst>
          </p:cNvPr>
          <p:cNvPicPr>
            <a:picLocks noChangeAspect="1" noChangeArrowheads="1"/>
          </p:cNvPicPr>
          <p:nvPr/>
        </p:nvPicPr>
        <p:blipFill>
          <a:blip r:embed="rId3">
            <a:lum bright="-18000" contrast="36000"/>
            <a:extLst>
              <a:ext uri="{28A0092B-C50C-407E-A947-70E740481C1C}">
                <a14:useLocalDpi xmlns:a14="http://schemas.microsoft.com/office/drawing/2010/main" val="0"/>
              </a:ext>
            </a:extLst>
          </a:blip>
          <a:srcRect/>
          <a:stretch>
            <a:fillRect/>
          </a:stretch>
        </p:blipFill>
        <p:spPr bwMode="auto">
          <a:xfrm>
            <a:off x="304800" y="709613"/>
            <a:ext cx="8534400"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69B5F7B2-2A12-4580-8415-B5EB4A353557}"/>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EC324D34-1A2F-4BCA-BC71-75F3FA836D82}" type="slidenum">
              <a:rPr lang="en-GB" altLang="en-US" sz="1400">
                <a:solidFill>
                  <a:schemeClr val="tx1"/>
                </a:solidFill>
              </a:rPr>
              <a:pPr algn="r" eaLnBrk="1" hangingPunct="1">
                <a:lnSpc>
                  <a:spcPct val="100000"/>
                </a:lnSpc>
                <a:spcBef>
                  <a:spcPct val="0"/>
                </a:spcBef>
                <a:buFont typeface="Arial" panose="020B0604020202020204" pitchFamily="34" charset="0"/>
                <a:buNone/>
              </a:pPr>
              <a:t>64</a:t>
            </a:fld>
            <a:endParaRPr lang="en-GB" altLang="en-US" sz="1400">
              <a:solidFill>
                <a:schemeClr val="tx1"/>
              </a:solidFill>
            </a:endParaRPr>
          </a:p>
        </p:txBody>
      </p:sp>
      <p:sp>
        <p:nvSpPr>
          <p:cNvPr id="33795" name="Text Box 3">
            <a:extLst>
              <a:ext uri="{FF2B5EF4-FFF2-40B4-BE49-F238E27FC236}">
                <a16:creationId xmlns:a16="http://schemas.microsoft.com/office/drawing/2014/main" id="{DAA1AB46-BDE0-418A-9A3B-AFE3C2DEAA3D}"/>
              </a:ext>
            </a:extLst>
          </p:cNvPr>
          <p:cNvSpPr txBox="1">
            <a:spLocks noChangeArrowheads="1"/>
          </p:cNvSpPr>
          <p:nvPr/>
        </p:nvSpPr>
        <p:spPr bwMode="auto">
          <a:xfrm>
            <a:off x="533400" y="296863"/>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a:solidFill>
                  <a:schemeClr val="tx1"/>
                </a:solidFill>
              </a:rPr>
              <a:t>Scrum in 100 words</a:t>
            </a:r>
          </a:p>
        </p:txBody>
      </p:sp>
      <p:sp>
        <p:nvSpPr>
          <p:cNvPr id="33796" name="Text Box 4">
            <a:extLst>
              <a:ext uri="{FF2B5EF4-FFF2-40B4-BE49-F238E27FC236}">
                <a16:creationId xmlns:a16="http://schemas.microsoft.com/office/drawing/2014/main" id="{37DA3040-FAC3-4AC1-B15D-FFCC211AC005}"/>
              </a:ext>
            </a:extLst>
          </p:cNvPr>
          <p:cNvSpPr txBox="1">
            <a:spLocks noChangeArrowheads="1"/>
          </p:cNvSpPr>
          <p:nvPr/>
        </p:nvSpPr>
        <p:spPr bwMode="auto">
          <a:xfrm>
            <a:off x="457200" y="11430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algn="just" eaLnBrk="1" hangingPunct="1">
              <a:lnSpc>
                <a:spcPct val="90000"/>
              </a:lnSpc>
              <a:spcBef>
                <a:spcPts val="600"/>
              </a:spcBef>
              <a:buFont typeface="Arial" panose="020B0604020202020204" pitchFamily="34" charset="0"/>
              <a:buNone/>
            </a:pPr>
            <a:r>
              <a:rPr lang="en-GB" altLang="en-US" sz="2400">
                <a:solidFill>
                  <a:schemeClr val="tx1"/>
                </a:solidFill>
              </a:rPr>
              <a:t>Scrum is an agile process that allows us to focus on delivering the highest business value in the shortest time. </a:t>
            </a:r>
          </a:p>
          <a:p>
            <a:pPr algn="just" eaLnBrk="1" hangingPunct="1">
              <a:lnSpc>
                <a:spcPct val="90000"/>
              </a:lnSpc>
              <a:spcBef>
                <a:spcPts val="300"/>
              </a:spcBef>
              <a:buFont typeface="Arial" panose="020B0604020202020204" pitchFamily="34" charset="0"/>
              <a:buNone/>
            </a:pPr>
            <a:endParaRPr lang="en-GB" altLang="en-US" sz="1200">
              <a:solidFill>
                <a:schemeClr val="tx1"/>
              </a:solidFill>
            </a:endParaRPr>
          </a:p>
          <a:p>
            <a:pPr algn="just" eaLnBrk="1" hangingPunct="1">
              <a:lnSpc>
                <a:spcPct val="90000"/>
              </a:lnSpc>
              <a:spcBef>
                <a:spcPts val="600"/>
              </a:spcBef>
              <a:buFont typeface="Arial" panose="020B0604020202020204" pitchFamily="34" charset="0"/>
              <a:buNone/>
            </a:pPr>
            <a:r>
              <a:rPr lang="en-GB" altLang="en-US" sz="2400">
                <a:solidFill>
                  <a:schemeClr val="tx1"/>
                </a:solidFill>
              </a:rPr>
              <a:t>It allows us to rapidly and repeatedly inspect actual working software (every two weeks to one month).</a:t>
            </a:r>
          </a:p>
          <a:p>
            <a:pPr algn="just" eaLnBrk="1" hangingPunct="1">
              <a:lnSpc>
                <a:spcPct val="90000"/>
              </a:lnSpc>
              <a:spcBef>
                <a:spcPts val="300"/>
              </a:spcBef>
              <a:buFont typeface="Arial" panose="020B0604020202020204" pitchFamily="34" charset="0"/>
              <a:buNone/>
            </a:pPr>
            <a:endParaRPr lang="en-GB" altLang="en-US" sz="1200">
              <a:solidFill>
                <a:schemeClr val="tx1"/>
              </a:solidFill>
            </a:endParaRPr>
          </a:p>
          <a:p>
            <a:pPr algn="just" eaLnBrk="1" hangingPunct="1">
              <a:lnSpc>
                <a:spcPct val="90000"/>
              </a:lnSpc>
              <a:spcBef>
                <a:spcPts val="600"/>
              </a:spcBef>
              <a:buFont typeface="Arial" panose="020B0604020202020204" pitchFamily="34" charset="0"/>
              <a:buNone/>
            </a:pPr>
            <a:r>
              <a:rPr lang="en-GB" altLang="en-US" sz="2400">
                <a:solidFill>
                  <a:schemeClr val="tx1"/>
                </a:solidFill>
              </a:rPr>
              <a:t>The business sets the priorities. Our teams self-manage to determine the best way to deliver the highest priority features. </a:t>
            </a:r>
          </a:p>
          <a:p>
            <a:pPr algn="just" eaLnBrk="1" hangingPunct="1">
              <a:lnSpc>
                <a:spcPct val="90000"/>
              </a:lnSpc>
              <a:spcBef>
                <a:spcPts val="300"/>
              </a:spcBef>
              <a:buFont typeface="Arial" panose="020B0604020202020204" pitchFamily="34" charset="0"/>
              <a:buNone/>
            </a:pPr>
            <a:endParaRPr lang="en-GB" altLang="en-US" sz="1200">
              <a:solidFill>
                <a:schemeClr val="tx1"/>
              </a:solidFill>
            </a:endParaRPr>
          </a:p>
          <a:p>
            <a:pPr algn="just" eaLnBrk="1" hangingPunct="1">
              <a:lnSpc>
                <a:spcPct val="90000"/>
              </a:lnSpc>
              <a:spcBef>
                <a:spcPts val="600"/>
              </a:spcBef>
              <a:buFont typeface="Arial" panose="020B0604020202020204" pitchFamily="34" charset="0"/>
              <a:buNone/>
            </a:pPr>
            <a:r>
              <a:rPr lang="en-GB" altLang="en-US" sz="2400">
                <a:solidFill>
                  <a:schemeClr val="tx1"/>
                </a:solidFill>
              </a:rPr>
              <a:t>Every two weeks to a month anyone can see real working software and decide to release it as is or continue to enhance for another iteration.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C6BE6C4E-0B1A-487E-918B-1F0A730F0A03}"/>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AE29E8A0-762F-428A-83A5-8E6D4753C5B1}" type="slidenum">
              <a:rPr lang="en-GB" altLang="en-US" sz="1400">
                <a:solidFill>
                  <a:schemeClr val="tx1"/>
                </a:solidFill>
              </a:rPr>
              <a:pPr algn="r" eaLnBrk="1" hangingPunct="1">
                <a:lnSpc>
                  <a:spcPct val="100000"/>
                </a:lnSpc>
                <a:spcBef>
                  <a:spcPct val="0"/>
                </a:spcBef>
                <a:buFont typeface="Arial" panose="020B0604020202020204" pitchFamily="34" charset="0"/>
                <a:buNone/>
              </a:pPr>
              <a:t>65</a:t>
            </a:fld>
            <a:endParaRPr lang="en-GB" altLang="en-US" sz="1400">
              <a:solidFill>
                <a:schemeClr val="tx1"/>
              </a:solidFill>
            </a:endParaRPr>
          </a:p>
        </p:txBody>
      </p:sp>
      <p:sp>
        <p:nvSpPr>
          <p:cNvPr id="35843" name="Text Box 3">
            <a:extLst>
              <a:ext uri="{FF2B5EF4-FFF2-40B4-BE49-F238E27FC236}">
                <a16:creationId xmlns:a16="http://schemas.microsoft.com/office/drawing/2014/main" id="{1B7AA839-CAEA-4C0F-B6BF-DF4955BAD20B}"/>
              </a:ext>
            </a:extLst>
          </p:cNvPr>
          <p:cNvSpPr txBox="1">
            <a:spLocks noChangeArrowheads="1"/>
          </p:cNvSpPr>
          <p:nvPr/>
        </p:nvSpPr>
        <p:spPr bwMode="auto">
          <a:xfrm>
            <a:off x="457200" y="204788"/>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a:solidFill>
                  <a:schemeClr val="tx1"/>
                </a:solidFill>
              </a:rPr>
              <a:t>History of Scrum</a:t>
            </a:r>
          </a:p>
        </p:txBody>
      </p:sp>
      <p:sp>
        <p:nvSpPr>
          <p:cNvPr id="35844" name="Text Box 4">
            <a:extLst>
              <a:ext uri="{FF2B5EF4-FFF2-40B4-BE49-F238E27FC236}">
                <a16:creationId xmlns:a16="http://schemas.microsoft.com/office/drawing/2014/main" id="{A88C7FB8-9D82-4443-B663-24CD88389796}"/>
              </a:ext>
            </a:extLst>
          </p:cNvPr>
          <p:cNvSpPr txBox="1">
            <a:spLocks noChangeArrowheads="1"/>
          </p:cNvSpPr>
          <p:nvPr/>
        </p:nvSpPr>
        <p:spPr bwMode="auto">
          <a:xfrm>
            <a:off x="152400" y="8382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1019175" indent="-452438">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algn="just" eaLnBrk="1" hangingPunct="1">
              <a:lnSpc>
                <a:spcPct val="80000"/>
              </a:lnSpc>
              <a:spcBef>
                <a:spcPts val="500"/>
              </a:spcBef>
              <a:buClr>
                <a:srgbClr val="F63B1C"/>
              </a:buClr>
            </a:pPr>
            <a:r>
              <a:rPr lang="en-GB" altLang="en-US" sz="2000" b="1">
                <a:solidFill>
                  <a:schemeClr val="tx1"/>
                </a:solidFill>
              </a:rPr>
              <a:t>1995:</a:t>
            </a:r>
            <a:r>
              <a:rPr lang="en-GB" altLang="en-US" sz="2000">
                <a:solidFill>
                  <a:schemeClr val="tx1"/>
                </a:solidFill>
              </a:rPr>
              <a:t> </a:t>
            </a:r>
          </a:p>
          <a:p>
            <a:pPr lvl="1" algn="just" eaLnBrk="1" hangingPunct="1">
              <a:lnSpc>
                <a:spcPct val="80000"/>
              </a:lnSpc>
              <a:spcBef>
                <a:spcPts val="450"/>
              </a:spcBef>
            </a:pPr>
            <a:r>
              <a:rPr lang="en-GB" altLang="en-US" sz="1800" b="1">
                <a:solidFill>
                  <a:schemeClr val="tx1"/>
                </a:solidFill>
              </a:rPr>
              <a:t>analysis of common software development processes </a:t>
            </a:r>
            <a:r>
              <a:rPr lang="en-GB" altLang="en-US" sz="1800" b="1">
                <a:solidFill>
                  <a:schemeClr val="tx1"/>
                </a:solidFill>
                <a:latin typeface="Wingdings" panose="05000000000000000000" pitchFamily="2" charset="2"/>
              </a:rPr>
              <a:t></a:t>
            </a:r>
            <a:r>
              <a:rPr lang="en-GB" altLang="en-US" sz="1800" b="1">
                <a:solidFill>
                  <a:schemeClr val="tx1"/>
                </a:solidFill>
              </a:rPr>
              <a:t> not suitable for empirical, unpredictable and non-repeatable processes </a:t>
            </a:r>
          </a:p>
          <a:p>
            <a:pPr lvl="1" algn="just" eaLnBrk="1" hangingPunct="1">
              <a:lnSpc>
                <a:spcPct val="80000"/>
              </a:lnSpc>
              <a:spcBef>
                <a:spcPts val="250"/>
              </a:spcBef>
              <a:buFont typeface="Arial" panose="020B0604020202020204" pitchFamily="34" charset="0"/>
              <a:buNone/>
            </a:pPr>
            <a:endParaRPr lang="en-GB" altLang="en-US" sz="1000" b="1">
              <a:solidFill>
                <a:schemeClr val="tx1"/>
              </a:solidFill>
            </a:endParaRPr>
          </a:p>
          <a:p>
            <a:pPr lvl="1" algn="just" eaLnBrk="1" hangingPunct="1">
              <a:lnSpc>
                <a:spcPct val="80000"/>
              </a:lnSpc>
              <a:spcBef>
                <a:spcPts val="450"/>
              </a:spcBef>
            </a:pPr>
            <a:r>
              <a:rPr lang="en-GB" altLang="en-US" sz="1800" b="1">
                <a:solidFill>
                  <a:schemeClr val="tx1"/>
                </a:solidFill>
              </a:rPr>
              <a:t>Design of a new method: Scrum by Jeff Sutherland &amp; Ken Schwaber</a:t>
            </a:r>
          </a:p>
          <a:p>
            <a:pPr lvl="1" algn="just" eaLnBrk="1" hangingPunct="1">
              <a:lnSpc>
                <a:spcPct val="80000"/>
              </a:lnSpc>
              <a:spcBef>
                <a:spcPts val="250"/>
              </a:spcBef>
              <a:buFont typeface="Arial" panose="020B0604020202020204" pitchFamily="34" charset="0"/>
              <a:buNone/>
            </a:pPr>
            <a:endParaRPr lang="en-GB" altLang="en-US" sz="1000" b="1">
              <a:solidFill>
                <a:schemeClr val="tx1"/>
              </a:solidFill>
            </a:endParaRPr>
          </a:p>
          <a:p>
            <a:pPr lvl="1" algn="just" eaLnBrk="1" hangingPunct="1">
              <a:lnSpc>
                <a:spcPct val="80000"/>
              </a:lnSpc>
              <a:spcBef>
                <a:spcPts val="450"/>
              </a:spcBef>
            </a:pPr>
            <a:r>
              <a:rPr lang="en-GB" altLang="en-US" sz="1800" b="1">
                <a:solidFill>
                  <a:schemeClr val="tx1"/>
                </a:solidFill>
              </a:rPr>
              <a:t>Enhancement of Scrum by Mike Beedle &amp; combination of Scrum with Extreme Programming</a:t>
            </a:r>
          </a:p>
          <a:p>
            <a:pPr algn="just" eaLnBrk="1" hangingPunct="1">
              <a:lnSpc>
                <a:spcPct val="80000"/>
              </a:lnSpc>
              <a:spcBef>
                <a:spcPts val="450"/>
              </a:spcBef>
              <a:buClr>
                <a:srgbClr val="990000"/>
              </a:buClr>
              <a:buFont typeface="Arial" panose="020B0604020202020204" pitchFamily="34" charset="0"/>
              <a:buNone/>
            </a:pPr>
            <a:endParaRPr lang="en-GB" altLang="en-US" sz="1800" b="1">
              <a:solidFill>
                <a:schemeClr val="tx1"/>
              </a:solidFill>
            </a:endParaRPr>
          </a:p>
          <a:p>
            <a:pPr algn="just" eaLnBrk="1" hangingPunct="1">
              <a:lnSpc>
                <a:spcPct val="80000"/>
              </a:lnSpc>
              <a:spcBef>
                <a:spcPts val="500"/>
              </a:spcBef>
              <a:buClr>
                <a:srgbClr val="F63B1C"/>
              </a:buClr>
            </a:pPr>
            <a:r>
              <a:rPr lang="en-GB" altLang="en-US" sz="2000" b="1">
                <a:solidFill>
                  <a:schemeClr val="tx1"/>
                </a:solidFill>
              </a:rPr>
              <a:t>1996:</a:t>
            </a:r>
          </a:p>
          <a:p>
            <a:pPr lvl="1" algn="just" eaLnBrk="1" hangingPunct="1">
              <a:lnSpc>
                <a:spcPct val="80000"/>
              </a:lnSpc>
              <a:spcBef>
                <a:spcPts val="500"/>
              </a:spcBef>
              <a:buFont typeface="Arial" panose="020B0604020202020204" pitchFamily="34" charset="0"/>
              <a:buNone/>
            </a:pPr>
            <a:r>
              <a:rPr lang="en-GB" altLang="en-US" sz="2000">
                <a:solidFill>
                  <a:schemeClr val="tx1"/>
                </a:solidFill>
              </a:rPr>
              <a:t>introduction of Scrum at OOPSLA conference</a:t>
            </a:r>
          </a:p>
          <a:p>
            <a:pPr lvl="1" algn="just" eaLnBrk="1" hangingPunct="1">
              <a:lnSpc>
                <a:spcPct val="80000"/>
              </a:lnSpc>
              <a:spcBef>
                <a:spcPts val="500"/>
              </a:spcBef>
              <a:buFont typeface="Arial" panose="020B0604020202020204" pitchFamily="34" charset="0"/>
              <a:buNone/>
            </a:pPr>
            <a:endParaRPr lang="en-GB" altLang="en-US" sz="2000">
              <a:solidFill>
                <a:schemeClr val="tx1"/>
              </a:solidFill>
            </a:endParaRPr>
          </a:p>
          <a:p>
            <a:pPr algn="just" eaLnBrk="1" hangingPunct="1">
              <a:lnSpc>
                <a:spcPct val="80000"/>
              </a:lnSpc>
              <a:spcBef>
                <a:spcPts val="500"/>
              </a:spcBef>
              <a:buClr>
                <a:srgbClr val="F63B1C"/>
              </a:buClr>
            </a:pPr>
            <a:r>
              <a:rPr lang="en-GB" altLang="en-US" sz="2000" b="1">
                <a:solidFill>
                  <a:schemeClr val="tx1"/>
                </a:solidFill>
              </a:rPr>
              <a:t>2001:</a:t>
            </a:r>
          </a:p>
          <a:p>
            <a:pPr lvl="1" algn="just" eaLnBrk="1" hangingPunct="1">
              <a:lnSpc>
                <a:spcPct val="80000"/>
              </a:lnSpc>
              <a:spcBef>
                <a:spcPts val="500"/>
              </a:spcBef>
              <a:buFont typeface="Arial" panose="020B0604020202020204" pitchFamily="34" charset="0"/>
              <a:buNone/>
            </a:pPr>
            <a:r>
              <a:rPr lang="en-GB" altLang="en-US" sz="2000">
                <a:solidFill>
                  <a:schemeClr val="tx1"/>
                </a:solidFill>
              </a:rPr>
              <a:t>publication “Agile Software Development with Scrum” by Ken Schwaber &amp; Mike Beedle</a:t>
            </a:r>
          </a:p>
          <a:p>
            <a:pPr lvl="1" algn="just" eaLnBrk="1" hangingPunct="1">
              <a:lnSpc>
                <a:spcPct val="80000"/>
              </a:lnSpc>
              <a:spcBef>
                <a:spcPts val="500"/>
              </a:spcBef>
              <a:buFont typeface="Arial" panose="020B0604020202020204" pitchFamily="34" charset="0"/>
              <a:buNone/>
            </a:pPr>
            <a:endParaRPr lang="en-GB" altLang="en-US" sz="2000">
              <a:solidFill>
                <a:schemeClr val="tx1"/>
              </a:solidFill>
            </a:endParaRPr>
          </a:p>
          <a:p>
            <a:pPr algn="just" eaLnBrk="1" hangingPunct="1">
              <a:lnSpc>
                <a:spcPct val="80000"/>
              </a:lnSpc>
              <a:spcBef>
                <a:spcPts val="500"/>
              </a:spcBef>
              <a:buFont typeface="Wingdings" panose="05000000000000000000" pitchFamily="2" charset="2"/>
              <a:buChar char=""/>
            </a:pPr>
            <a:r>
              <a:rPr lang="en-GB" altLang="en-US" sz="2000">
                <a:solidFill>
                  <a:schemeClr val="tx1"/>
                </a:solidFill>
              </a:rPr>
              <a:t>Successful appliance of Scrum in over 50 companies</a:t>
            </a:r>
          </a:p>
          <a:p>
            <a:pPr algn="just" eaLnBrk="1" hangingPunct="1">
              <a:lnSpc>
                <a:spcPct val="80000"/>
              </a:lnSpc>
              <a:spcBef>
                <a:spcPts val="500"/>
              </a:spcBef>
              <a:buFont typeface="Wingdings" panose="05000000000000000000" pitchFamily="2" charset="2"/>
              <a:buNone/>
            </a:pPr>
            <a:r>
              <a:rPr lang="en-GB" altLang="en-US" sz="2000">
                <a:solidFill>
                  <a:schemeClr val="tx1"/>
                </a:solidFill>
              </a:rPr>
              <a:t>	Founders are members in the Agile Alliance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2EF721B8-52DB-4DD6-B79C-CB285A545854}"/>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C4C63ECF-8A53-4F70-8151-A94D6E5D28F2}" type="slidenum">
              <a:rPr lang="en-GB" altLang="en-US" sz="1400">
                <a:solidFill>
                  <a:schemeClr val="tx1"/>
                </a:solidFill>
              </a:rPr>
              <a:pPr algn="r" eaLnBrk="1" hangingPunct="1">
                <a:lnSpc>
                  <a:spcPct val="100000"/>
                </a:lnSpc>
                <a:spcBef>
                  <a:spcPct val="0"/>
                </a:spcBef>
                <a:buFont typeface="Arial" panose="020B0604020202020204" pitchFamily="34" charset="0"/>
                <a:buNone/>
              </a:pPr>
              <a:t>66</a:t>
            </a:fld>
            <a:endParaRPr lang="en-GB" altLang="en-US" sz="1400">
              <a:solidFill>
                <a:schemeClr val="tx1"/>
              </a:solidFill>
            </a:endParaRPr>
          </a:p>
        </p:txBody>
      </p:sp>
      <p:sp>
        <p:nvSpPr>
          <p:cNvPr id="37891" name="Text Box 3">
            <a:extLst>
              <a:ext uri="{FF2B5EF4-FFF2-40B4-BE49-F238E27FC236}">
                <a16:creationId xmlns:a16="http://schemas.microsoft.com/office/drawing/2014/main" id="{4D0EB7D7-62CD-446B-80B6-D076F1F313DC}"/>
              </a:ext>
            </a:extLst>
          </p:cNvPr>
          <p:cNvSpPr txBox="1">
            <a:spLocks noChangeArrowheads="1"/>
          </p:cNvSpPr>
          <p:nvPr/>
        </p:nvSpPr>
        <p:spPr bwMode="auto">
          <a:xfrm>
            <a:off x="457200" y="35877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a:solidFill>
                  <a:schemeClr val="tx1"/>
                </a:solidFill>
              </a:rPr>
              <a:t>Characteristics</a:t>
            </a:r>
          </a:p>
        </p:txBody>
      </p:sp>
      <p:sp>
        <p:nvSpPr>
          <p:cNvPr id="37892" name="Text Box 4">
            <a:extLst>
              <a:ext uri="{FF2B5EF4-FFF2-40B4-BE49-F238E27FC236}">
                <a16:creationId xmlns:a16="http://schemas.microsoft.com/office/drawing/2014/main" id="{DD87A83D-989B-44FC-B794-47075F3FB646}"/>
              </a:ext>
            </a:extLst>
          </p:cNvPr>
          <p:cNvSpPr txBox="1">
            <a:spLocks noChangeArrowheads="1"/>
          </p:cNvSpPr>
          <p:nvPr/>
        </p:nvSpPr>
        <p:spPr bwMode="auto">
          <a:xfrm>
            <a:off x="457200" y="14176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ts val="600"/>
              </a:spcBef>
            </a:pPr>
            <a:r>
              <a:rPr lang="en-GB" altLang="en-US" sz="2400">
                <a:solidFill>
                  <a:schemeClr val="tx1"/>
                </a:solidFill>
              </a:rPr>
              <a:t>Self-organizing teams</a:t>
            </a:r>
          </a:p>
          <a:p>
            <a:pPr eaLnBrk="1" hangingPunct="1">
              <a:lnSpc>
                <a:spcPct val="100000"/>
              </a:lnSpc>
              <a:spcBef>
                <a:spcPts val="250"/>
              </a:spcBef>
              <a:buFont typeface="Arial" panose="020B0604020202020204" pitchFamily="34" charset="0"/>
              <a:buNone/>
            </a:pPr>
            <a:endParaRPr lang="en-GB" altLang="en-US" sz="1000">
              <a:solidFill>
                <a:schemeClr val="tx1"/>
              </a:solidFill>
            </a:endParaRPr>
          </a:p>
          <a:p>
            <a:pPr eaLnBrk="1" hangingPunct="1">
              <a:lnSpc>
                <a:spcPct val="100000"/>
              </a:lnSpc>
              <a:spcBef>
                <a:spcPts val="600"/>
              </a:spcBef>
            </a:pPr>
            <a:r>
              <a:rPr lang="en-GB" altLang="en-US" sz="2400">
                <a:solidFill>
                  <a:schemeClr val="tx1"/>
                </a:solidFill>
              </a:rPr>
              <a:t>Product progresses in a series of month-long “</a:t>
            </a:r>
            <a:r>
              <a:rPr lang="en-GB" altLang="en-US" sz="2400" b="1" i="1">
                <a:solidFill>
                  <a:schemeClr val="tx1"/>
                </a:solidFill>
              </a:rPr>
              <a:t>sprints</a:t>
            </a:r>
            <a:r>
              <a:rPr lang="en-GB" altLang="en-US" sz="2400">
                <a:solidFill>
                  <a:schemeClr val="tx1"/>
                </a:solidFill>
              </a:rPr>
              <a:t>”</a:t>
            </a:r>
          </a:p>
          <a:p>
            <a:pPr eaLnBrk="1" hangingPunct="1">
              <a:lnSpc>
                <a:spcPct val="100000"/>
              </a:lnSpc>
              <a:spcBef>
                <a:spcPts val="250"/>
              </a:spcBef>
              <a:buFont typeface="Arial" panose="020B0604020202020204" pitchFamily="34" charset="0"/>
              <a:buNone/>
            </a:pPr>
            <a:endParaRPr lang="en-GB" altLang="en-US" sz="1000">
              <a:solidFill>
                <a:schemeClr val="tx1"/>
              </a:solidFill>
            </a:endParaRPr>
          </a:p>
          <a:p>
            <a:pPr eaLnBrk="1" hangingPunct="1">
              <a:lnSpc>
                <a:spcPct val="100000"/>
              </a:lnSpc>
              <a:spcBef>
                <a:spcPts val="600"/>
              </a:spcBef>
            </a:pPr>
            <a:r>
              <a:rPr lang="en-GB" altLang="en-US" sz="2400">
                <a:solidFill>
                  <a:schemeClr val="tx1"/>
                </a:solidFill>
              </a:rPr>
              <a:t>Requirements are captured as items in a list of “</a:t>
            </a:r>
            <a:r>
              <a:rPr lang="en-GB" altLang="en-US" sz="2400" b="1" i="1">
                <a:solidFill>
                  <a:schemeClr val="tx1"/>
                </a:solidFill>
              </a:rPr>
              <a:t>product backlog</a:t>
            </a:r>
            <a:r>
              <a:rPr lang="en-GB" altLang="en-US" sz="2400">
                <a:solidFill>
                  <a:schemeClr val="tx1"/>
                </a:solidFill>
              </a:rPr>
              <a:t>”</a:t>
            </a:r>
          </a:p>
          <a:p>
            <a:pPr eaLnBrk="1" hangingPunct="1">
              <a:lnSpc>
                <a:spcPct val="100000"/>
              </a:lnSpc>
              <a:spcBef>
                <a:spcPts val="250"/>
              </a:spcBef>
              <a:buFont typeface="Arial" panose="020B0604020202020204" pitchFamily="34" charset="0"/>
              <a:buNone/>
            </a:pPr>
            <a:endParaRPr lang="en-GB" altLang="en-US" sz="1000">
              <a:solidFill>
                <a:schemeClr val="tx1"/>
              </a:solidFill>
            </a:endParaRPr>
          </a:p>
          <a:p>
            <a:pPr eaLnBrk="1" hangingPunct="1">
              <a:lnSpc>
                <a:spcPct val="100000"/>
              </a:lnSpc>
              <a:spcBef>
                <a:spcPts val="600"/>
              </a:spcBef>
            </a:pPr>
            <a:r>
              <a:rPr lang="en-GB" altLang="en-US" sz="2400">
                <a:solidFill>
                  <a:schemeClr val="tx1"/>
                </a:solidFill>
              </a:rPr>
              <a:t>No specific engineering practices prescribed</a:t>
            </a:r>
          </a:p>
          <a:p>
            <a:pPr eaLnBrk="1" hangingPunct="1">
              <a:lnSpc>
                <a:spcPct val="100000"/>
              </a:lnSpc>
              <a:spcBef>
                <a:spcPts val="250"/>
              </a:spcBef>
              <a:buFont typeface="Arial" panose="020B0604020202020204" pitchFamily="34" charset="0"/>
              <a:buNone/>
            </a:pPr>
            <a:endParaRPr lang="en-GB" altLang="en-US" sz="1000">
              <a:solidFill>
                <a:schemeClr val="tx1"/>
              </a:solidFill>
            </a:endParaRPr>
          </a:p>
          <a:p>
            <a:pPr eaLnBrk="1" hangingPunct="1">
              <a:lnSpc>
                <a:spcPct val="100000"/>
              </a:lnSpc>
              <a:spcBef>
                <a:spcPts val="600"/>
              </a:spcBef>
            </a:pPr>
            <a:r>
              <a:rPr lang="en-GB" altLang="en-US" sz="2400">
                <a:solidFill>
                  <a:schemeClr val="tx1"/>
                </a:solidFill>
              </a:rPr>
              <a:t>Uses generative rules to create an agile environment for delivering projects</a:t>
            </a:r>
          </a:p>
          <a:p>
            <a:pPr eaLnBrk="1" hangingPunct="1">
              <a:lnSpc>
                <a:spcPct val="100000"/>
              </a:lnSpc>
              <a:spcBef>
                <a:spcPts val="250"/>
              </a:spcBef>
              <a:buFont typeface="Arial" panose="020B0604020202020204" pitchFamily="34" charset="0"/>
              <a:buNone/>
            </a:pPr>
            <a:endParaRPr lang="en-GB" altLang="en-US" sz="1000">
              <a:solidFill>
                <a:schemeClr val="tx1"/>
              </a:solidFill>
            </a:endParaRPr>
          </a:p>
          <a:p>
            <a:pPr eaLnBrk="1" hangingPunct="1">
              <a:lnSpc>
                <a:spcPct val="100000"/>
              </a:lnSpc>
              <a:spcBef>
                <a:spcPts val="600"/>
              </a:spcBef>
            </a:pPr>
            <a:r>
              <a:rPr lang="en-GB" altLang="en-US" sz="2400">
                <a:solidFill>
                  <a:schemeClr val="tx1"/>
                </a:solidFill>
              </a:rPr>
              <a:t>One of the “agile processes”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62BF7D2D-4EAA-4A07-B2D3-CD8BA7ED3057}"/>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CAC996D1-2778-4B0D-BE78-A06A411A3C06}" type="slidenum">
              <a:rPr lang="en-GB" altLang="en-US" sz="1400">
                <a:solidFill>
                  <a:schemeClr val="tx1"/>
                </a:solidFill>
              </a:rPr>
              <a:pPr algn="r" eaLnBrk="1" hangingPunct="1">
                <a:lnSpc>
                  <a:spcPct val="100000"/>
                </a:lnSpc>
                <a:spcBef>
                  <a:spcPct val="0"/>
                </a:spcBef>
                <a:buFont typeface="Arial" panose="020B0604020202020204" pitchFamily="34" charset="0"/>
                <a:buNone/>
              </a:pPr>
              <a:t>67</a:t>
            </a:fld>
            <a:endParaRPr lang="en-GB" altLang="en-US" sz="1400">
              <a:solidFill>
                <a:schemeClr val="tx1"/>
              </a:solidFill>
            </a:endParaRPr>
          </a:p>
        </p:txBody>
      </p:sp>
      <p:sp>
        <p:nvSpPr>
          <p:cNvPr id="39939" name="Text Box 3">
            <a:extLst>
              <a:ext uri="{FF2B5EF4-FFF2-40B4-BE49-F238E27FC236}">
                <a16:creationId xmlns:a16="http://schemas.microsoft.com/office/drawing/2014/main" id="{A754DF47-14AC-4A0B-908A-DD377F68E0E0}"/>
              </a:ext>
            </a:extLst>
          </p:cNvPr>
          <p:cNvSpPr txBox="1">
            <a:spLocks noChangeArrowheads="1"/>
          </p:cNvSpPr>
          <p:nvPr/>
        </p:nvSpPr>
        <p:spPr bwMode="auto">
          <a:xfrm>
            <a:off x="685800" y="28257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a:solidFill>
                  <a:schemeClr val="tx1"/>
                </a:solidFill>
              </a:rPr>
              <a:t>How Scrum Works?</a:t>
            </a:r>
          </a:p>
        </p:txBody>
      </p:sp>
      <p:grpSp>
        <p:nvGrpSpPr>
          <p:cNvPr id="39940" name="Group 4">
            <a:extLst>
              <a:ext uri="{FF2B5EF4-FFF2-40B4-BE49-F238E27FC236}">
                <a16:creationId xmlns:a16="http://schemas.microsoft.com/office/drawing/2014/main" id="{CA5561D2-5307-4FD9-B0E8-9813F6D24ED6}"/>
              </a:ext>
            </a:extLst>
          </p:cNvPr>
          <p:cNvGrpSpPr>
            <a:grpSpLocks/>
          </p:cNvGrpSpPr>
          <p:nvPr/>
        </p:nvGrpSpPr>
        <p:grpSpPr bwMode="auto">
          <a:xfrm>
            <a:off x="14288" y="1579563"/>
            <a:ext cx="8990012" cy="4210050"/>
            <a:chOff x="9" y="995"/>
            <a:chExt cx="5663" cy="2652"/>
          </a:xfrm>
        </p:grpSpPr>
        <p:pic>
          <p:nvPicPr>
            <p:cNvPr id="39941" name="Picture 5">
              <a:extLst>
                <a:ext uri="{FF2B5EF4-FFF2-40B4-BE49-F238E27FC236}">
                  <a16:creationId xmlns:a16="http://schemas.microsoft.com/office/drawing/2014/main" id="{845E57C1-398A-4A1B-9E27-6092F1655926}"/>
                </a:ext>
              </a:extLst>
            </p:cNvPr>
            <p:cNvPicPr>
              <a:picLocks noChangeAspect="1" noChangeArrowheads="1"/>
            </p:cNvPicPr>
            <p:nvPr/>
          </p:nvPicPr>
          <p:blipFill>
            <a:blip r:embed="rId3">
              <a:lum bright="-30000" contrast="66000"/>
              <a:extLst>
                <a:ext uri="{28A0092B-C50C-407E-A947-70E740481C1C}">
                  <a14:useLocalDpi xmlns:a14="http://schemas.microsoft.com/office/drawing/2010/main" val="0"/>
                </a:ext>
              </a:extLst>
            </a:blip>
            <a:srcRect b="-786"/>
            <a:stretch>
              <a:fillRect/>
            </a:stretch>
          </p:blipFill>
          <p:spPr bwMode="auto">
            <a:xfrm>
              <a:off x="9" y="995"/>
              <a:ext cx="5664" cy="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9942" name="Text Box 6">
              <a:extLst>
                <a:ext uri="{FF2B5EF4-FFF2-40B4-BE49-F238E27FC236}">
                  <a16:creationId xmlns:a16="http://schemas.microsoft.com/office/drawing/2014/main" id="{13F07A51-645B-43C1-B52B-A31A8CBD7C74}"/>
                </a:ext>
              </a:extLst>
            </p:cNvPr>
            <p:cNvSpPr txBox="1">
              <a:spLocks noChangeArrowheads="1"/>
            </p:cNvSpPr>
            <p:nvPr/>
          </p:nvSpPr>
          <p:spPr bwMode="auto">
            <a:xfrm>
              <a:off x="9" y="995"/>
              <a:ext cx="5664" cy="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1339CB46-F286-4F7B-9221-240B07C68130}"/>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F74C3693-B40C-468D-B4AE-57FA367EC4C9}" type="slidenum">
              <a:rPr lang="en-GB" altLang="en-US" sz="1400">
                <a:solidFill>
                  <a:schemeClr val="tx1"/>
                </a:solidFill>
              </a:rPr>
              <a:pPr algn="r" eaLnBrk="1" hangingPunct="1">
                <a:lnSpc>
                  <a:spcPct val="100000"/>
                </a:lnSpc>
                <a:spcBef>
                  <a:spcPct val="0"/>
                </a:spcBef>
                <a:buFont typeface="Arial" panose="020B0604020202020204" pitchFamily="34" charset="0"/>
                <a:buNone/>
              </a:pPr>
              <a:t>68</a:t>
            </a:fld>
            <a:endParaRPr lang="en-GB" altLang="en-US" sz="1400">
              <a:solidFill>
                <a:schemeClr val="tx1"/>
              </a:solidFill>
            </a:endParaRPr>
          </a:p>
        </p:txBody>
      </p:sp>
      <p:sp>
        <p:nvSpPr>
          <p:cNvPr id="41987" name="Text Box 3">
            <a:extLst>
              <a:ext uri="{FF2B5EF4-FFF2-40B4-BE49-F238E27FC236}">
                <a16:creationId xmlns:a16="http://schemas.microsoft.com/office/drawing/2014/main" id="{7E6D16A5-74C9-4602-B7D7-ADADE371354E}"/>
              </a:ext>
            </a:extLst>
          </p:cNvPr>
          <p:cNvSpPr txBox="1">
            <a:spLocks noChangeArrowheads="1"/>
          </p:cNvSpPr>
          <p:nvPr/>
        </p:nvSpPr>
        <p:spPr bwMode="auto">
          <a:xfrm>
            <a:off x="457200" y="3508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a:solidFill>
                  <a:schemeClr val="tx1"/>
                </a:solidFill>
              </a:rPr>
              <a:t>Scrum Framework</a:t>
            </a:r>
          </a:p>
        </p:txBody>
      </p:sp>
      <p:sp>
        <p:nvSpPr>
          <p:cNvPr id="41988" name="Text Box 4">
            <a:extLst>
              <a:ext uri="{FF2B5EF4-FFF2-40B4-BE49-F238E27FC236}">
                <a16:creationId xmlns:a16="http://schemas.microsoft.com/office/drawing/2014/main" id="{D91D491F-D2F5-4524-AC0D-84F6E9FD4FDD}"/>
              </a:ext>
            </a:extLst>
          </p:cNvPr>
          <p:cNvSpPr txBox="1">
            <a:spLocks noChangeArrowheads="1"/>
          </p:cNvSpPr>
          <p:nvPr/>
        </p:nvSpPr>
        <p:spPr bwMode="auto">
          <a:xfrm>
            <a:off x="533400" y="1600200"/>
            <a:ext cx="7848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algn="just" eaLnBrk="1" hangingPunct="1">
              <a:lnSpc>
                <a:spcPct val="100000"/>
              </a:lnSpc>
              <a:spcBef>
                <a:spcPts val="600"/>
              </a:spcBef>
            </a:pPr>
            <a:r>
              <a:rPr lang="en-GB" altLang="en-US" sz="2400" b="1">
                <a:solidFill>
                  <a:schemeClr val="tx1"/>
                </a:solidFill>
              </a:rPr>
              <a:t>Roles</a:t>
            </a:r>
            <a:r>
              <a:rPr lang="en-GB" altLang="en-US" sz="2400">
                <a:solidFill>
                  <a:schemeClr val="tx1"/>
                </a:solidFill>
              </a:rPr>
              <a:t> : Product Owner, Scrum Master, Team </a:t>
            </a:r>
          </a:p>
          <a:p>
            <a:pPr algn="just" eaLnBrk="1" hangingPunct="1">
              <a:lnSpc>
                <a:spcPct val="100000"/>
              </a:lnSpc>
              <a:spcBef>
                <a:spcPts val="600"/>
              </a:spcBef>
              <a:buFont typeface="Arial" panose="020B0604020202020204" pitchFamily="34" charset="0"/>
              <a:buNone/>
            </a:pPr>
            <a:endParaRPr lang="en-GB" altLang="en-US" sz="2400">
              <a:solidFill>
                <a:schemeClr val="tx1"/>
              </a:solidFill>
            </a:endParaRPr>
          </a:p>
          <a:p>
            <a:pPr algn="just" eaLnBrk="1" hangingPunct="1">
              <a:lnSpc>
                <a:spcPct val="100000"/>
              </a:lnSpc>
              <a:spcBef>
                <a:spcPts val="600"/>
              </a:spcBef>
            </a:pPr>
            <a:r>
              <a:rPr lang="en-GB" altLang="en-US" sz="2400" b="1">
                <a:solidFill>
                  <a:schemeClr val="tx1"/>
                </a:solidFill>
              </a:rPr>
              <a:t>Ceremonies </a:t>
            </a:r>
            <a:r>
              <a:rPr lang="en-GB" altLang="en-US" sz="2400">
                <a:solidFill>
                  <a:schemeClr val="tx1"/>
                </a:solidFill>
              </a:rPr>
              <a:t>: Sprint Planning, Sprint Review, Sprint Retrospective, &amp; Daily Scrum Meeting </a:t>
            </a:r>
          </a:p>
          <a:p>
            <a:pPr algn="just" eaLnBrk="1" hangingPunct="1">
              <a:lnSpc>
                <a:spcPct val="100000"/>
              </a:lnSpc>
              <a:spcBef>
                <a:spcPts val="600"/>
              </a:spcBef>
              <a:buFont typeface="Arial" panose="020B0604020202020204" pitchFamily="34" charset="0"/>
              <a:buNone/>
            </a:pPr>
            <a:endParaRPr lang="en-GB" altLang="en-US" sz="2400">
              <a:solidFill>
                <a:schemeClr val="tx1"/>
              </a:solidFill>
            </a:endParaRPr>
          </a:p>
          <a:p>
            <a:pPr algn="just" eaLnBrk="1" hangingPunct="1">
              <a:lnSpc>
                <a:spcPct val="100000"/>
              </a:lnSpc>
              <a:spcBef>
                <a:spcPts val="600"/>
              </a:spcBef>
            </a:pPr>
            <a:r>
              <a:rPr lang="en-GB" altLang="en-US" sz="2400" b="1">
                <a:solidFill>
                  <a:schemeClr val="tx1"/>
                </a:solidFill>
              </a:rPr>
              <a:t>Artifacts </a:t>
            </a:r>
            <a:r>
              <a:rPr lang="en-GB" altLang="en-US" sz="2400">
                <a:solidFill>
                  <a:schemeClr val="tx1"/>
                </a:solidFill>
              </a:rPr>
              <a:t>: Product Backlog, Sprint Backlog, and Burndown Chart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AD5E50E4-9D08-4CD1-B0D4-C94A26382D30}"/>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70F19A90-6EAD-4D48-9A99-B18D6FE99E97}" type="slidenum">
              <a:rPr lang="en-GB" altLang="en-US" sz="1400">
                <a:solidFill>
                  <a:schemeClr val="tx1"/>
                </a:solidFill>
              </a:rPr>
              <a:pPr algn="r" eaLnBrk="1" hangingPunct="1">
                <a:lnSpc>
                  <a:spcPct val="100000"/>
                </a:lnSpc>
                <a:spcBef>
                  <a:spcPct val="0"/>
                </a:spcBef>
                <a:buFont typeface="Arial" panose="020B0604020202020204" pitchFamily="34" charset="0"/>
                <a:buNone/>
              </a:pPr>
              <a:t>69</a:t>
            </a:fld>
            <a:endParaRPr lang="en-GB" altLang="en-US" sz="1400">
              <a:solidFill>
                <a:schemeClr val="tx1"/>
              </a:solidFill>
            </a:endParaRPr>
          </a:p>
        </p:txBody>
      </p:sp>
      <p:sp>
        <p:nvSpPr>
          <p:cNvPr id="44035" name="Text Box 3">
            <a:extLst>
              <a:ext uri="{FF2B5EF4-FFF2-40B4-BE49-F238E27FC236}">
                <a16:creationId xmlns:a16="http://schemas.microsoft.com/office/drawing/2014/main" id="{8434DBCD-676B-42B0-8588-767C60F67081}"/>
              </a:ext>
            </a:extLst>
          </p:cNvPr>
          <p:cNvSpPr txBox="1">
            <a:spLocks noChangeArrowheads="1"/>
          </p:cNvSpPr>
          <p:nvPr/>
        </p:nvSpPr>
        <p:spPr bwMode="auto">
          <a:xfrm>
            <a:off x="457200" y="35877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i="1">
                <a:solidFill>
                  <a:schemeClr val="tx1"/>
                </a:solidFill>
              </a:rPr>
              <a:t>Product Owner</a:t>
            </a:r>
          </a:p>
        </p:txBody>
      </p:sp>
      <p:sp>
        <p:nvSpPr>
          <p:cNvPr id="44036" name="Text Box 4">
            <a:extLst>
              <a:ext uri="{FF2B5EF4-FFF2-40B4-BE49-F238E27FC236}">
                <a16:creationId xmlns:a16="http://schemas.microsoft.com/office/drawing/2014/main" id="{FC1FB466-1EDB-4763-9A7F-097AE498F2D1}"/>
              </a:ext>
            </a:extLst>
          </p:cNvPr>
          <p:cNvSpPr txBox="1">
            <a:spLocks noChangeArrowheads="1"/>
          </p:cNvSpPr>
          <p:nvPr/>
        </p:nvSpPr>
        <p:spPr bwMode="auto">
          <a:xfrm>
            <a:off x="457200" y="1524000"/>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ts val="600"/>
              </a:spcBef>
            </a:pPr>
            <a:r>
              <a:rPr lang="en-GB" altLang="en-US" sz="2400">
                <a:solidFill>
                  <a:schemeClr val="tx1"/>
                </a:solidFill>
              </a:rPr>
              <a:t>Define the features of the product</a:t>
            </a:r>
          </a:p>
          <a:p>
            <a:pPr eaLnBrk="1" hangingPunct="1">
              <a:lnSpc>
                <a:spcPct val="100000"/>
              </a:lnSpc>
              <a:spcBef>
                <a:spcPts val="300"/>
              </a:spcBef>
              <a:buFont typeface="Arial" panose="020B0604020202020204" pitchFamily="34" charset="0"/>
              <a:buNone/>
            </a:pPr>
            <a:endParaRPr lang="en-GB" altLang="en-US" sz="1200">
              <a:solidFill>
                <a:schemeClr val="tx1"/>
              </a:solidFill>
            </a:endParaRPr>
          </a:p>
          <a:p>
            <a:pPr eaLnBrk="1" hangingPunct="1">
              <a:lnSpc>
                <a:spcPct val="100000"/>
              </a:lnSpc>
              <a:spcBef>
                <a:spcPts val="600"/>
              </a:spcBef>
            </a:pPr>
            <a:r>
              <a:rPr lang="en-GB" altLang="en-US" sz="2400">
                <a:solidFill>
                  <a:schemeClr val="tx1"/>
                </a:solidFill>
              </a:rPr>
              <a:t>Decide on release date and content</a:t>
            </a:r>
          </a:p>
          <a:p>
            <a:pPr eaLnBrk="1" hangingPunct="1">
              <a:lnSpc>
                <a:spcPct val="100000"/>
              </a:lnSpc>
              <a:spcBef>
                <a:spcPts val="300"/>
              </a:spcBef>
              <a:buFont typeface="Arial" panose="020B0604020202020204" pitchFamily="34" charset="0"/>
              <a:buNone/>
            </a:pPr>
            <a:endParaRPr lang="en-GB" altLang="en-US" sz="1200">
              <a:solidFill>
                <a:schemeClr val="tx1"/>
              </a:solidFill>
            </a:endParaRPr>
          </a:p>
          <a:p>
            <a:pPr eaLnBrk="1" hangingPunct="1">
              <a:lnSpc>
                <a:spcPct val="100000"/>
              </a:lnSpc>
              <a:spcBef>
                <a:spcPts val="600"/>
              </a:spcBef>
            </a:pPr>
            <a:r>
              <a:rPr lang="en-GB" altLang="en-US" sz="2400">
                <a:solidFill>
                  <a:schemeClr val="tx1"/>
                </a:solidFill>
              </a:rPr>
              <a:t>Be responsible for the profitability of the product (ROI)</a:t>
            </a:r>
            <a:r>
              <a:rPr lang="ar-SA" altLang="en-US" sz="2400">
                <a:solidFill>
                  <a:schemeClr val="tx1"/>
                </a:solidFill>
              </a:rPr>
              <a:t>‏</a:t>
            </a:r>
            <a:endParaRPr lang="en-GB" altLang="en-US" sz="2400">
              <a:solidFill>
                <a:schemeClr val="tx1"/>
              </a:solidFill>
            </a:endParaRPr>
          </a:p>
          <a:p>
            <a:pPr eaLnBrk="1" hangingPunct="1">
              <a:lnSpc>
                <a:spcPct val="100000"/>
              </a:lnSpc>
              <a:spcBef>
                <a:spcPts val="300"/>
              </a:spcBef>
              <a:buFont typeface="Arial" panose="020B0604020202020204" pitchFamily="34" charset="0"/>
              <a:buNone/>
            </a:pPr>
            <a:endParaRPr lang="en-GB" altLang="en-US" sz="1200">
              <a:solidFill>
                <a:schemeClr val="tx1"/>
              </a:solidFill>
            </a:endParaRPr>
          </a:p>
          <a:p>
            <a:pPr eaLnBrk="1" hangingPunct="1">
              <a:lnSpc>
                <a:spcPct val="100000"/>
              </a:lnSpc>
              <a:spcBef>
                <a:spcPts val="600"/>
              </a:spcBef>
            </a:pPr>
            <a:r>
              <a:rPr lang="en-GB" altLang="en-US" sz="2400">
                <a:solidFill>
                  <a:schemeClr val="tx1"/>
                </a:solidFill>
              </a:rPr>
              <a:t>Prioritize features according to market value </a:t>
            </a:r>
          </a:p>
          <a:p>
            <a:pPr eaLnBrk="1" hangingPunct="1">
              <a:lnSpc>
                <a:spcPct val="100000"/>
              </a:lnSpc>
              <a:spcBef>
                <a:spcPts val="300"/>
              </a:spcBef>
              <a:buFont typeface="Arial" panose="020B0604020202020204" pitchFamily="34" charset="0"/>
              <a:buNone/>
            </a:pPr>
            <a:endParaRPr lang="en-GB" altLang="en-US" sz="1200">
              <a:solidFill>
                <a:schemeClr val="tx1"/>
              </a:solidFill>
            </a:endParaRPr>
          </a:p>
          <a:p>
            <a:pPr eaLnBrk="1" hangingPunct="1">
              <a:lnSpc>
                <a:spcPct val="100000"/>
              </a:lnSpc>
              <a:spcBef>
                <a:spcPts val="600"/>
              </a:spcBef>
            </a:pPr>
            <a:r>
              <a:rPr lang="en-GB" altLang="en-US" sz="2400">
                <a:solidFill>
                  <a:schemeClr val="tx1"/>
                </a:solidFill>
              </a:rPr>
              <a:t>Adjust features and priority every iteration, as needed  </a:t>
            </a:r>
          </a:p>
          <a:p>
            <a:pPr eaLnBrk="1" hangingPunct="1">
              <a:lnSpc>
                <a:spcPct val="100000"/>
              </a:lnSpc>
              <a:spcBef>
                <a:spcPts val="300"/>
              </a:spcBef>
              <a:buFont typeface="Arial" panose="020B0604020202020204" pitchFamily="34" charset="0"/>
              <a:buNone/>
            </a:pPr>
            <a:endParaRPr lang="en-GB" altLang="en-US" sz="1200">
              <a:solidFill>
                <a:schemeClr val="tx1"/>
              </a:solidFill>
            </a:endParaRPr>
          </a:p>
          <a:p>
            <a:pPr eaLnBrk="1" hangingPunct="1">
              <a:lnSpc>
                <a:spcPct val="100000"/>
              </a:lnSpc>
              <a:spcBef>
                <a:spcPts val="600"/>
              </a:spcBef>
            </a:pPr>
            <a:r>
              <a:rPr lang="en-GB" altLang="en-US" sz="2400">
                <a:solidFill>
                  <a:schemeClr val="tx1"/>
                </a:solidFill>
              </a:rPr>
              <a:t>Accept or reject work results.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p:txBody>
          <a:bodyPr/>
          <a:lstStyle/>
          <a:p>
            <a:r>
              <a:rPr lang="en-GB" b="1" dirty="0"/>
              <a:t>software engineering</a:t>
            </a:r>
          </a:p>
        </p:txBody>
      </p:sp>
      <p:sp>
        <p:nvSpPr>
          <p:cNvPr id="71685" name="Rectangle 5"/>
          <p:cNvSpPr>
            <a:spLocks noGrp="1" noChangeArrowheads="1"/>
          </p:cNvSpPr>
          <p:nvPr>
            <p:ph type="body" idx="1"/>
          </p:nvPr>
        </p:nvSpPr>
        <p:spPr/>
        <p:txBody>
          <a:bodyPr/>
          <a:lstStyle/>
          <a:p>
            <a:pPr algn="just"/>
            <a:r>
              <a:rPr lang="en-GB" dirty="0"/>
              <a:t>Software engineering is an engineering discipline that is concerned with all aspects of software production.</a:t>
            </a:r>
          </a:p>
          <a:p>
            <a:pPr algn="just"/>
            <a:r>
              <a:rPr lang="en-GB" dirty="0"/>
              <a:t>Software engineers should adopt a systematic and organised approach to their work and use appropriate tools and techniques depending on the problem to be solved, the development constraints and the resources available.</a:t>
            </a:r>
          </a:p>
        </p:txBody>
      </p:sp>
    </p:spTree>
    <p:extLst>
      <p:ext uri="{BB962C8B-B14F-4D97-AF65-F5344CB8AC3E}">
        <p14:creationId xmlns:p14="http://schemas.microsoft.com/office/powerpoint/2010/main" val="4711082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F472C389-9E25-4073-84C0-A551C48052F1}"/>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2C7157DF-5B7A-4C4E-8321-200538E55119}" type="slidenum">
              <a:rPr lang="en-GB" altLang="en-US" sz="1400">
                <a:solidFill>
                  <a:schemeClr val="tx1"/>
                </a:solidFill>
              </a:rPr>
              <a:pPr algn="r" eaLnBrk="1" hangingPunct="1">
                <a:lnSpc>
                  <a:spcPct val="100000"/>
                </a:lnSpc>
                <a:spcBef>
                  <a:spcPct val="0"/>
                </a:spcBef>
                <a:buFont typeface="Arial" panose="020B0604020202020204" pitchFamily="34" charset="0"/>
                <a:buNone/>
              </a:pPr>
              <a:t>70</a:t>
            </a:fld>
            <a:endParaRPr lang="en-GB" altLang="en-US" sz="1400">
              <a:solidFill>
                <a:schemeClr val="tx1"/>
              </a:solidFill>
            </a:endParaRPr>
          </a:p>
        </p:txBody>
      </p:sp>
      <p:sp>
        <p:nvSpPr>
          <p:cNvPr id="46083" name="Text Box 3">
            <a:extLst>
              <a:ext uri="{FF2B5EF4-FFF2-40B4-BE49-F238E27FC236}">
                <a16:creationId xmlns:a16="http://schemas.microsoft.com/office/drawing/2014/main" id="{C104A805-7878-48DD-A007-3DFEE211E9E9}"/>
              </a:ext>
            </a:extLst>
          </p:cNvPr>
          <p:cNvSpPr txBox="1">
            <a:spLocks noChangeArrowheads="1"/>
          </p:cNvSpPr>
          <p:nvPr/>
        </p:nvSpPr>
        <p:spPr bwMode="auto">
          <a:xfrm>
            <a:off x="457200" y="381000"/>
            <a:ext cx="8229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i="1">
                <a:solidFill>
                  <a:schemeClr val="tx1"/>
                </a:solidFill>
              </a:rPr>
              <a:t>The Scrum Master</a:t>
            </a:r>
          </a:p>
        </p:txBody>
      </p:sp>
      <p:sp>
        <p:nvSpPr>
          <p:cNvPr id="46084" name="Text Box 4">
            <a:extLst>
              <a:ext uri="{FF2B5EF4-FFF2-40B4-BE49-F238E27FC236}">
                <a16:creationId xmlns:a16="http://schemas.microsoft.com/office/drawing/2014/main" id="{96437824-248B-41E9-9765-542A78EC727D}"/>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ts val="600"/>
              </a:spcBef>
            </a:pPr>
            <a:r>
              <a:rPr lang="en-GB" altLang="en-US" sz="2400">
                <a:solidFill>
                  <a:schemeClr val="tx1"/>
                </a:solidFill>
              </a:rPr>
              <a:t>Represents management to the project</a:t>
            </a:r>
          </a:p>
          <a:p>
            <a:pPr eaLnBrk="1" hangingPunct="1">
              <a:lnSpc>
                <a:spcPct val="100000"/>
              </a:lnSpc>
              <a:spcBef>
                <a:spcPts val="300"/>
              </a:spcBef>
              <a:buFont typeface="Arial" panose="020B0604020202020204" pitchFamily="34" charset="0"/>
              <a:buNone/>
            </a:pPr>
            <a:endParaRPr lang="en-GB" altLang="en-US" sz="1200">
              <a:solidFill>
                <a:schemeClr val="tx1"/>
              </a:solidFill>
            </a:endParaRPr>
          </a:p>
          <a:p>
            <a:pPr eaLnBrk="1" hangingPunct="1">
              <a:lnSpc>
                <a:spcPct val="100000"/>
              </a:lnSpc>
              <a:spcBef>
                <a:spcPts val="600"/>
              </a:spcBef>
            </a:pPr>
            <a:r>
              <a:rPr lang="en-GB" altLang="en-US" sz="2400">
                <a:solidFill>
                  <a:schemeClr val="tx1"/>
                </a:solidFill>
              </a:rPr>
              <a:t>Responsible for enacting Scrum values and practices</a:t>
            </a:r>
          </a:p>
          <a:p>
            <a:pPr eaLnBrk="1" hangingPunct="1">
              <a:lnSpc>
                <a:spcPct val="100000"/>
              </a:lnSpc>
              <a:spcBef>
                <a:spcPts val="300"/>
              </a:spcBef>
              <a:buFont typeface="Arial" panose="020B0604020202020204" pitchFamily="34" charset="0"/>
              <a:buNone/>
            </a:pPr>
            <a:endParaRPr lang="en-GB" altLang="en-US" sz="1200">
              <a:solidFill>
                <a:schemeClr val="tx1"/>
              </a:solidFill>
            </a:endParaRPr>
          </a:p>
          <a:p>
            <a:pPr eaLnBrk="1" hangingPunct="1">
              <a:lnSpc>
                <a:spcPct val="100000"/>
              </a:lnSpc>
              <a:spcBef>
                <a:spcPts val="600"/>
              </a:spcBef>
            </a:pPr>
            <a:r>
              <a:rPr lang="en-GB" altLang="en-US" sz="2400">
                <a:solidFill>
                  <a:schemeClr val="tx1"/>
                </a:solidFill>
              </a:rPr>
              <a:t>Removes impediments </a:t>
            </a:r>
          </a:p>
          <a:p>
            <a:pPr eaLnBrk="1" hangingPunct="1">
              <a:lnSpc>
                <a:spcPct val="100000"/>
              </a:lnSpc>
              <a:spcBef>
                <a:spcPts val="300"/>
              </a:spcBef>
              <a:buFont typeface="Arial" panose="020B0604020202020204" pitchFamily="34" charset="0"/>
              <a:buNone/>
            </a:pPr>
            <a:endParaRPr lang="en-GB" altLang="en-US" sz="1200">
              <a:solidFill>
                <a:schemeClr val="tx1"/>
              </a:solidFill>
            </a:endParaRPr>
          </a:p>
          <a:p>
            <a:pPr eaLnBrk="1" hangingPunct="1">
              <a:lnSpc>
                <a:spcPct val="100000"/>
              </a:lnSpc>
              <a:spcBef>
                <a:spcPts val="600"/>
              </a:spcBef>
            </a:pPr>
            <a:r>
              <a:rPr lang="en-GB" altLang="en-US" sz="2400">
                <a:solidFill>
                  <a:schemeClr val="tx1"/>
                </a:solidFill>
              </a:rPr>
              <a:t>Ensure that the team is fully functional and productive</a:t>
            </a:r>
          </a:p>
          <a:p>
            <a:pPr eaLnBrk="1" hangingPunct="1">
              <a:lnSpc>
                <a:spcPct val="100000"/>
              </a:lnSpc>
              <a:spcBef>
                <a:spcPts val="300"/>
              </a:spcBef>
              <a:buFont typeface="Arial" panose="020B0604020202020204" pitchFamily="34" charset="0"/>
              <a:buNone/>
            </a:pPr>
            <a:endParaRPr lang="en-GB" altLang="en-US" sz="1200">
              <a:solidFill>
                <a:schemeClr val="tx1"/>
              </a:solidFill>
            </a:endParaRPr>
          </a:p>
          <a:p>
            <a:pPr eaLnBrk="1" hangingPunct="1">
              <a:lnSpc>
                <a:spcPct val="100000"/>
              </a:lnSpc>
              <a:spcBef>
                <a:spcPts val="600"/>
              </a:spcBef>
            </a:pPr>
            <a:r>
              <a:rPr lang="en-GB" altLang="en-US" sz="2400">
                <a:solidFill>
                  <a:schemeClr val="tx1"/>
                </a:solidFill>
              </a:rPr>
              <a:t>Enable close cooperation across all roles and functions</a:t>
            </a:r>
          </a:p>
          <a:p>
            <a:pPr eaLnBrk="1" hangingPunct="1">
              <a:lnSpc>
                <a:spcPct val="100000"/>
              </a:lnSpc>
              <a:spcBef>
                <a:spcPts val="300"/>
              </a:spcBef>
              <a:buFont typeface="Arial" panose="020B0604020202020204" pitchFamily="34" charset="0"/>
              <a:buNone/>
            </a:pPr>
            <a:endParaRPr lang="en-GB" altLang="en-US" sz="1200">
              <a:solidFill>
                <a:schemeClr val="tx1"/>
              </a:solidFill>
            </a:endParaRPr>
          </a:p>
          <a:p>
            <a:pPr eaLnBrk="1" hangingPunct="1">
              <a:lnSpc>
                <a:spcPct val="100000"/>
              </a:lnSpc>
              <a:spcBef>
                <a:spcPts val="600"/>
              </a:spcBef>
            </a:pPr>
            <a:r>
              <a:rPr lang="en-GB" altLang="en-US" sz="2400">
                <a:solidFill>
                  <a:schemeClr val="tx1"/>
                </a:solidFill>
              </a:rPr>
              <a:t>Shield the team from external interferences</a:t>
            </a:r>
          </a:p>
          <a:p>
            <a:pPr eaLnBrk="1" hangingPunct="1">
              <a:lnSpc>
                <a:spcPct val="100000"/>
              </a:lnSpc>
              <a:spcBef>
                <a:spcPts val="600"/>
              </a:spcBef>
              <a:buFont typeface="Arial" panose="020B0604020202020204" pitchFamily="34" charset="0"/>
              <a:buNone/>
            </a:pPr>
            <a:endParaRPr lang="en-GB" altLang="en-US" sz="2400">
              <a:solidFill>
                <a:schemeClr val="tx1"/>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D9705117-BFE8-400B-AF49-A5CCD6FF66F1}"/>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770D9ECA-56B0-4DBB-BE03-C25C8E89F819}" type="slidenum">
              <a:rPr lang="en-GB" altLang="en-US" sz="1400">
                <a:solidFill>
                  <a:schemeClr val="tx1"/>
                </a:solidFill>
              </a:rPr>
              <a:pPr algn="r" eaLnBrk="1" hangingPunct="1">
                <a:lnSpc>
                  <a:spcPct val="100000"/>
                </a:lnSpc>
                <a:spcBef>
                  <a:spcPct val="0"/>
                </a:spcBef>
                <a:buFont typeface="Arial" panose="020B0604020202020204" pitchFamily="34" charset="0"/>
                <a:buNone/>
              </a:pPr>
              <a:t>71</a:t>
            </a:fld>
            <a:endParaRPr lang="en-GB" altLang="en-US" sz="1400">
              <a:solidFill>
                <a:schemeClr val="tx1"/>
              </a:solidFill>
            </a:endParaRPr>
          </a:p>
        </p:txBody>
      </p:sp>
      <p:sp>
        <p:nvSpPr>
          <p:cNvPr id="48131" name="Text Box 3">
            <a:extLst>
              <a:ext uri="{FF2B5EF4-FFF2-40B4-BE49-F238E27FC236}">
                <a16:creationId xmlns:a16="http://schemas.microsoft.com/office/drawing/2014/main" id="{C423B6EF-E753-4B53-9605-F0FF74A1D74D}"/>
              </a:ext>
            </a:extLst>
          </p:cNvPr>
          <p:cNvSpPr txBox="1">
            <a:spLocks noChangeArrowheads="1"/>
          </p:cNvSpPr>
          <p:nvPr/>
        </p:nvSpPr>
        <p:spPr bwMode="auto">
          <a:xfrm>
            <a:off x="457200" y="433388"/>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i="1">
                <a:solidFill>
                  <a:schemeClr val="tx1"/>
                </a:solidFill>
              </a:rPr>
              <a:t>Scrum Team</a:t>
            </a:r>
          </a:p>
        </p:txBody>
      </p:sp>
      <p:sp>
        <p:nvSpPr>
          <p:cNvPr id="48132" name="Text Box 4">
            <a:extLst>
              <a:ext uri="{FF2B5EF4-FFF2-40B4-BE49-F238E27FC236}">
                <a16:creationId xmlns:a16="http://schemas.microsoft.com/office/drawing/2014/main" id="{6F4A0D3C-0C4E-4317-8624-781E27E717E6}"/>
              </a:ext>
            </a:extLst>
          </p:cNvPr>
          <p:cNvSpPr txBox="1">
            <a:spLocks noChangeArrowheads="1"/>
          </p:cNvSpPr>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1019175" indent="-452438">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ts val="600"/>
              </a:spcBef>
            </a:pPr>
            <a:r>
              <a:rPr lang="en-GB" altLang="en-US" sz="2400">
                <a:solidFill>
                  <a:schemeClr val="tx1"/>
                </a:solidFill>
              </a:rPr>
              <a:t>Typically 5-10 people</a:t>
            </a:r>
          </a:p>
          <a:p>
            <a:pPr eaLnBrk="1" hangingPunct="1">
              <a:lnSpc>
                <a:spcPct val="100000"/>
              </a:lnSpc>
              <a:spcBef>
                <a:spcPts val="250"/>
              </a:spcBef>
              <a:buFont typeface="Arial" panose="020B0604020202020204" pitchFamily="34" charset="0"/>
              <a:buNone/>
            </a:pPr>
            <a:endParaRPr lang="en-GB" altLang="en-US" sz="1000">
              <a:solidFill>
                <a:schemeClr val="tx1"/>
              </a:solidFill>
            </a:endParaRPr>
          </a:p>
          <a:p>
            <a:pPr eaLnBrk="1" hangingPunct="1">
              <a:lnSpc>
                <a:spcPct val="100000"/>
              </a:lnSpc>
              <a:spcBef>
                <a:spcPts val="600"/>
              </a:spcBef>
            </a:pPr>
            <a:r>
              <a:rPr lang="en-GB" altLang="en-US" sz="2400">
                <a:solidFill>
                  <a:schemeClr val="tx1"/>
                </a:solidFill>
              </a:rPr>
              <a:t>Cross-functional</a:t>
            </a:r>
          </a:p>
          <a:p>
            <a:pPr lvl="1" eaLnBrk="1" hangingPunct="1">
              <a:lnSpc>
                <a:spcPct val="100000"/>
              </a:lnSpc>
              <a:spcBef>
                <a:spcPts val="500"/>
              </a:spcBef>
              <a:buClr>
                <a:srgbClr val="A21C06"/>
              </a:buClr>
            </a:pPr>
            <a:r>
              <a:rPr lang="en-GB" altLang="en-US" sz="2000" i="1">
                <a:solidFill>
                  <a:schemeClr val="tx1"/>
                </a:solidFill>
              </a:rPr>
              <a:t>QA, Programmers, UI Designers, etc.</a:t>
            </a:r>
          </a:p>
          <a:p>
            <a:pPr lvl="1" eaLnBrk="1" hangingPunct="1">
              <a:lnSpc>
                <a:spcPct val="100000"/>
              </a:lnSpc>
              <a:spcBef>
                <a:spcPts val="250"/>
              </a:spcBef>
              <a:buClr>
                <a:srgbClr val="A21C06"/>
              </a:buClr>
              <a:buFont typeface="Arial" panose="020B0604020202020204" pitchFamily="34" charset="0"/>
              <a:buNone/>
            </a:pPr>
            <a:endParaRPr lang="en-GB" altLang="en-US" sz="1000" i="1">
              <a:solidFill>
                <a:schemeClr val="tx1"/>
              </a:solidFill>
            </a:endParaRPr>
          </a:p>
          <a:p>
            <a:pPr eaLnBrk="1" hangingPunct="1">
              <a:lnSpc>
                <a:spcPct val="100000"/>
              </a:lnSpc>
              <a:spcBef>
                <a:spcPts val="600"/>
              </a:spcBef>
            </a:pPr>
            <a:r>
              <a:rPr lang="en-GB" altLang="en-US" sz="2400">
                <a:solidFill>
                  <a:schemeClr val="tx1"/>
                </a:solidFill>
              </a:rPr>
              <a:t>Members should be full-time</a:t>
            </a:r>
          </a:p>
          <a:p>
            <a:pPr lvl="1" eaLnBrk="1" hangingPunct="1">
              <a:lnSpc>
                <a:spcPct val="100000"/>
              </a:lnSpc>
              <a:spcBef>
                <a:spcPts val="500"/>
              </a:spcBef>
              <a:buClr>
                <a:srgbClr val="A21C06"/>
              </a:buClr>
            </a:pPr>
            <a:r>
              <a:rPr lang="en-GB" altLang="en-US" sz="2000" i="1">
                <a:solidFill>
                  <a:schemeClr val="tx1"/>
                </a:solidFill>
              </a:rPr>
              <a:t>May be exceptions (e.g., System Admin, etc.)</a:t>
            </a:r>
            <a:r>
              <a:rPr lang="ar-SA" altLang="en-US" sz="2000" i="1">
                <a:solidFill>
                  <a:schemeClr val="tx1"/>
                </a:solidFill>
              </a:rPr>
              <a:t>‏</a:t>
            </a:r>
            <a:endParaRPr lang="en-GB" altLang="en-US" sz="2000" i="1">
              <a:solidFill>
                <a:schemeClr val="tx1"/>
              </a:solidFill>
            </a:endParaRPr>
          </a:p>
          <a:p>
            <a:pPr lvl="1" eaLnBrk="1" hangingPunct="1">
              <a:lnSpc>
                <a:spcPct val="100000"/>
              </a:lnSpc>
              <a:spcBef>
                <a:spcPts val="250"/>
              </a:spcBef>
              <a:buClr>
                <a:srgbClr val="A21C06"/>
              </a:buClr>
              <a:buFont typeface="Arial" panose="020B0604020202020204" pitchFamily="34" charset="0"/>
              <a:buNone/>
            </a:pPr>
            <a:endParaRPr lang="en-GB" altLang="en-US" sz="1000" i="1">
              <a:solidFill>
                <a:schemeClr val="tx1"/>
              </a:solidFill>
            </a:endParaRPr>
          </a:p>
          <a:p>
            <a:pPr eaLnBrk="1" hangingPunct="1">
              <a:lnSpc>
                <a:spcPct val="100000"/>
              </a:lnSpc>
              <a:spcBef>
                <a:spcPts val="600"/>
              </a:spcBef>
            </a:pPr>
            <a:r>
              <a:rPr lang="en-GB" altLang="en-US" sz="2400">
                <a:solidFill>
                  <a:schemeClr val="tx1"/>
                </a:solidFill>
              </a:rPr>
              <a:t>Teams are self-organizing</a:t>
            </a:r>
          </a:p>
          <a:p>
            <a:pPr lvl="1" eaLnBrk="1" hangingPunct="1">
              <a:lnSpc>
                <a:spcPct val="100000"/>
              </a:lnSpc>
              <a:spcBef>
                <a:spcPts val="500"/>
              </a:spcBef>
              <a:buClr>
                <a:srgbClr val="A21C06"/>
              </a:buClr>
            </a:pPr>
            <a:r>
              <a:rPr lang="en-GB" altLang="en-US" sz="2000" i="1">
                <a:solidFill>
                  <a:schemeClr val="tx1"/>
                </a:solidFill>
              </a:rPr>
              <a:t>What to do if a team self-organizes someone off the team??</a:t>
            </a:r>
          </a:p>
          <a:p>
            <a:pPr lvl="1" eaLnBrk="1" hangingPunct="1">
              <a:lnSpc>
                <a:spcPct val="100000"/>
              </a:lnSpc>
              <a:spcBef>
                <a:spcPts val="500"/>
              </a:spcBef>
              <a:buClr>
                <a:srgbClr val="A21C06"/>
              </a:buClr>
            </a:pPr>
            <a:r>
              <a:rPr lang="en-GB" altLang="en-US" sz="2000" i="1">
                <a:solidFill>
                  <a:schemeClr val="tx1"/>
                </a:solidFill>
              </a:rPr>
              <a:t>Ideally, no titles but rarely a possibility</a:t>
            </a:r>
          </a:p>
          <a:p>
            <a:pPr lvl="1" eaLnBrk="1" hangingPunct="1">
              <a:lnSpc>
                <a:spcPct val="100000"/>
              </a:lnSpc>
              <a:spcBef>
                <a:spcPts val="250"/>
              </a:spcBef>
              <a:buClr>
                <a:srgbClr val="A21C06"/>
              </a:buClr>
              <a:buFont typeface="Arial" panose="020B0604020202020204" pitchFamily="34" charset="0"/>
              <a:buNone/>
            </a:pPr>
            <a:endParaRPr lang="en-GB" altLang="en-US" sz="1000" i="1">
              <a:solidFill>
                <a:schemeClr val="tx1"/>
              </a:solidFill>
            </a:endParaRPr>
          </a:p>
          <a:p>
            <a:pPr eaLnBrk="1" hangingPunct="1">
              <a:lnSpc>
                <a:spcPct val="100000"/>
              </a:lnSpc>
              <a:spcBef>
                <a:spcPts val="600"/>
              </a:spcBef>
            </a:pPr>
            <a:r>
              <a:rPr lang="en-GB" altLang="en-US" sz="2400">
                <a:solidFill>
                  <a:schemeClr val="tx1"/>
                </a:solidFill>
              </a:rPr>
              <a:t>Membership can change only between sprints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BA8C4098-CED3-4C91-B53D-00A6E588A496}"/>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24AAD1A1-0FD9-4FA5-90FB-2FF395F23481}" type="slidenum">
              <a:rPr lang="en-GB" altLang="en-US" sz="1400">
                <a:solidFill>
                  <a:schemeClr val="tx1"/>
                </a:solidFill>
              </a:rPr>
              <a:pPr algn="r" eaLnBrk="1" hangingPunct="1">
                <a:lnSpc>
                  <a:spcPct val="100000"/>
                </a:lnSpc>
                <a:spcBef>
                  <a:spcPct val="0"/>
                </a:spcBef>
                <a:buFont typeface="Arial" panose="020B0604020202020204" pitchFamily="34" charset="0"/>
                <a:buNone/>
              </a:pPr>
              <a:t>72</a:t>
            </a:fld>
            <a:endParaRPr lang="en-GB" altLang="en-US" sz="1400">
              <a:solidFill>
                <a:schemeClr val="tx1"/>
              </a:solidFill>
            </a:endParaRPr>
          </a:p>
        </p:txBody>
      </p:sp>
      <p:sp>
        <p:nvSpPr>
          <p:cNvPr id="50179" name="Text Box 3">
            <a:extLst>
              <a:ext uri="{FF2B5EF4-FFF2-40B4-BE49-F238E27FC236}">
                <a16:creationId xmlns:a16="http://schemas.microsoft.com/office/drawing/2014/main" id="{617438F6-8ABC-4179-B59B-143154F20A84}"/>
              </a:ext>
            </a:extLst>
          </p:cNvPr>
          <p:cNvSpPr txBox="1">
            <a:spLocks noChangeArrowheads="1"/>
          </p:cNvSpPr>
          <p:nvPr/>
        </p:nvSpPr>
        <p:spPr bwMode="auto">
          <a:xfrm>
            <a:off x="609600" y="29845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a:solidFill>
                  <a:schemeClr val="tx1"/>
                </a:solidFill>
              </a:rPr>
              <a:t>Daily Scrum</a:t>
            </a:r>
          </a:p>
        </p:txBody>
      </p:sp>
      <p:sp>
        <p:nvSpPr>
          <p:cNvPr id="50180" name="Text Box 4">
            <a:extLst>
              <a:ext uri="{FF2B5EF4-FFF2-40B4-BE49-F238E27FC236}">
                <a16:creationId xmlns:a16="http://schemas.microsoft.com/office/drawing/2014/main" id="{9D58D0D1-8996-4E2D-ADC7-90C634CADE67}"/>
              </a:ext>
            </a:extLst>
          </p:cNvPr>
          <p:cNvSpPr txBox="1">
            <a:spLocks noChangeArrowheads="1"/>
          </p:cNvSpPr>
          <p:nvPr/>
        </p:nvSpPr>
        <p:spPr bwMode="auto">
          <a:xfrm>
            <a:off x="457200" y="9144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1019175" indent="-452438">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eaLnBrk="1" hangingPunct="1">
              <a:lnSpc>
                <a:spcPct val="90000"/>
              </a:lnSpc>
              <a:spcBef>
                <a:spcPts val="600"/>
              </a:spcBef>
            </a:pPr>
            <a:r>
              <a:rPr lang="en-GB" altLang="en-US" sz="2400">
                <a:solidFill>
                  <a:schemeClr val="tx1"/>
                </a:solidFill>
              </a:rPr>
              <a:t>Parameters</a:t>
            </a:r>
          </a:p>
          <a:p>
            <a:pPr lvl="1" eaLnBrk="1" hangingPunct="1">
              <a:lnSpc>
                <a:spcPct val="90000"/>
              </a:lnSpc>
              <a:spcBef>
                <a:spcPts val="500"/>
              </a:spcBef>
              <a:buClr>
                <a:srgbClr val="A21C06"/>
              </a:buClr>
            </a:pPr>
            <a:r>
              <a:rPr lang="en-GB" altLang="en-US" sz="2000">
                <a:solidFill>
                  <a:schemeClr val="tx1"/>
                </a:solidFill>
              </a:rPr>
              <a:t>Daily</a:t>
            </a:r>
          </a:p>
          <a:p>
            <a:pPr lvl="1" eaLnBrk="1" hangingPunct="1">
              <a:lnSpc>
                <a:spcPct val="90000"/>
              </a:lnSpc>
              <a:spcBef>
                <a:spcPts val="500"/>
              </a:spcBef>
              <a:buClr>
                <a:srgbClr val="A21C06"/>
              </a:buClr>
            </a:pPr>
            <a:r>
              <a:rPr lang="en-GB" altLang="en-US" sz="2000">
                <a:solidFill>
                  <a:schemeClr val="tx1"/>
                </a:solidFill>
              </a:rPr>
              <a:t>15-minutes</a:t>
            </a:r>
          </a:p>
          <a:p>
            <a:pPr lvl="1" eaLnBrk="1" hangingPunct="1">
              <a:lnSpc>
                <a:spcPct val="90000"/>
              </a:lnSpc>
              <a:spcBef>
                <a:spcPts val="500"/>
              </a:spcBef>
              <a:buClr>
                <a:srgbClr val="A21C06"/>
              </a:buClr>
            </a:pPr>
            <a:r>
              <a:rPr lang="en-GB" altLang="en-US" sz="2000">
                <a:solidFill>
                  <a:schemeClr val="tx1"/>
                </a:solidFill>
              </a:rPr>
              <a:t>Stand-up</a:t>
            </a:r>
          </a:p>
          <a:p>
            <a:pPr lvl="1" eaLnBrk="1" hangingPunct="1">
              <a:lnSpc>
                <a:spcPct val="90000"/>
              </a:lnSpc>
              <a:spcBef>
                <a:spcPts val="500"/>
              </a:spcBef>
              <a:buClr>
                <a:srgbClr val="A21C06"/>
              </a:buClr>
            </a:pPr>
            <a:r>
              <a:rPr lang="en-GB" altLang="en-US" sz="2000">
                <a:solidFill>
                  <a:schemeClr val="tx1"/>
                </a:solidFill>
              </a:rPr>
              <a:t>Not for problem solving</a:t>
            </a:r>
          </a:p>
          <a:p>
            <a:pPr lvl="1" eaLnBrk="1" hangingPunct="1">
              <a:lnSpc>
                <a:spcPct val="90000"/>
              </a:lnSpc>
              <a:spcBef>
                <a:spcPts val="300"/>
              </a:spcBef>
              <a:buClr>
                <a:srgbClr val="A21C06"/>
              </a:buClr>
              <a:buFont typeface="Arial" panose="020B0604020202020204" pitchFamily="34" charset="0"/>
              <a:buNone/>
            </a:pPr>
            <a:endParaRPr lang="en-GB" altLang="en-US" sz="1200">
              <a:solidFill>
                <a:schemeClr val="tx1"/>
              </a:solidFill>
            </a:endParaRPr>
          </a:p>
          <a:p>
            <a:pPr eaLnBrk="1" hangingPunct="1">
              <a:lnSpc>
                <a:spcPct val="90000"/>
              </a:lnSpc>
              <a:spcBef>
                <a:spcPts val="600"/>
              </a:spcBef>
            </a:pPr>
            <a:r>
              <a:rPr lang="en-GB" altLang="en-US" sz="2400">
                <a:solidFill>
                  <a:schemeClr val="tx1"/>
                </a:solidFill>
              </a:rPr>
              <a:t>Three questions:</a:t>
            </a:r>
          </a:p>
          <a:p>
            <a:pPr lvl="1" eaLnBrk="1" hangingPunct="1">
              <a:lnSpc>
                <a:spcPct val="90000"/>
              </a:lnSpc>
              <a:spcBef>
                <a:spcPts val="500"/>
              </a:spcBef>
              <a:buClr>
                <a:srgbClr val="A21C06"/>
              </a:buClr>
              <a:buFont typeface="Arial" panose="020B0604020202020204" pitchFamily="34" charset="0"/>
              <a:buAutoNum type="arabicPeriod"/>
            </a:pPr>
            <a:r>
              <a:rPr lang="en-GB" altLang="en-US" sz="2000">
                <a:solidFill>
                  <a:schemeClr val="tx1"/>
                </a:solidFill>
              </a:rPr>
              <a:t>What did you do yesterday</a:t>
            </a:r>
          </a:p>
          <a:p>
            <a:pPr lvl="1" eaLnBrk="1" hangingPunct="1">
              <a:lnSpc>
                <a:spcPct val="90000"/>
              </a:lnSpc>
              <a:spcBef>
                <a:spcPts val="500"/>
              </a:spcBef>
              <a:buClr>
                <a:srgbClr val="A21C06"/>
              </a:buClr>
              <a:buFont typeface="Arial" panose="020B0604020202020204" pitchFamily="34" charset="0"/>
              <a:buAutoNum type="arabicPeriod"/>
            </a:pPr>
            <a:r>
              <a:rPr lang="en-GB" altLang="en-US" sz="2000">
                <a:solidFill>
                  <a:schemeClr val="tx1"/>
                </a:solidFill>
              </a:rPr>
              <a:t>What will you do today?</a:t>
            </a:r>
          </a:p>
          <a:p>
            <a:pPr lvl="1" eaLnBrk="1" hangingPunct="1">
              <a:lnSpc>
                <a:spcPct val="90000"/>
              </a:lnSpc>
              <a:spcBef>
                <a:spcPts val="500"/>
              </a:spcBef>
              <a:buClr>
                <a:srgbClr val="A21C06"/>
              </a:buClr>
              <a:buFont typeface="Arial" panose="020B0604020202020204" pitchFamily="34" charset="0"/>
              <a:buAutoNum type="arabicPeriod"/>
            </a:pPr>
            <a:r>
              <a:rPr lang="en-GB" altLang="en-US" sz="2000">
                <a:solidFill>
                  <a:schemeClr val="tx1"/>
                </a:solidFill>
              </a:rPr>
              <a:t>What obstacles are in your way?</a:t>
            </a:r>
          </a:p>
          <a:p>
            <a:pPr lvl="1" eaLnBrk="1" hangingPunct="1">
              <a:lnSpc>
                <a:spcPct val="90000"/>
              </a:lnSpc>
              <a:spcBef>
                <a:spcPts val="300"/>
              </a:spcBef>
              <a:buClr>
                <a:srgbClr val="A21C06"/>
              </a:buClr>
              <a:buFont typeface="Wingdings" panose="05000000000000000000" pitchFamily="2" charset="2"/>
              <a:buNone/>
            </a:pPr>
            <a:endParaRPr lang="en-GB" altLang="en-US" sz="1200">
              <a:solidFill>
                <a:schemeClr val="tx1"/>
              </a:solidFill>
            </a:endParaRPr>
          </a:p>
          <a:p>
            <a:pPr eaLnBrk="1" hangingPunct="1">
              <a:lnSpc>
                <a:spcPct val="90000"/>
              </a:lnSpc>
              <a:spcBef>
                <a:spcPts val="600"/>
              </a:spcBef>
            </a:pPr>
            <a:r>
              <a:rPr lang="en-GB" altLang="en-US" sz="2400">
                <a:solidFill>
                  <a:schemeClr val="tx1"/>
                </a:solidFill>
              </a:rPr>
              <a:t>Chickens and pigs are invited</a:t>
            </a:r>
          </a:p>
          <a:p>
            <a:pPr lvl="1" eaLnBrk="1" hangingPunct="1">
              <a:lnSpc>
                <a:spcPct val="90000"/>
              </a:lnSpc>
              <a:spcBef>
                <a:spcPts val="500"/>
              </a:spcBef>
              <a:buClr>
                <a:srgbClr val="A21C06"/>
              </a:buClr>
            </a:pPr>
            <a:r>
              <a:rPr lang="en-GB" altLang="en-US" sz="2000">
                <a:solidFill>
                  <a:schemeClr val="tx1"/>
                </a:solidFill>
              </a:rPr>
              <a:t>Help avoid other unnecessary meetings</a:t>
            </a:r>
          </a:p>
          <a:p>
            <a:pPr lvl="1" eaLnBrk="1" hangingPunct="1">
              <a:lnSpc>
                <a:spcPct val="90000"/>
              </a:lnSpc>
              <a:spcBef>
                <a:spcPts val="300"/>
              </a:spcBef>
              <a:buClr>
                <a:srgbClr val="A21C06"/>
              </a:buClr>
              <a:buFont typeface="Arial" panose="020B0604020202020204" pitchFamily="34" charset="0"/>
              <a:buNone/>
            </a:pPr>
            <a:endParaRPr lang="en-GB" altLang="en-US" sz="1200">
              <a:solidFill>
                <a:schemeClr val="tx1"/>
              </a:solidFill>
            </a:endParaRPr>
          </a:p>
          <a:p>
            <a:pPr eaLnBrk="1" hangingPunct="1">
              <a:lnSpc>
                <a:spcPct val="90000"/>
              </a:lnSpc>
              <a:spcBef>
                <a:spcPts val="600"/>
              </a:spcBef>
            </a:pPr>
            <a:r>
              <a:rPr lang="en-GB" altLang="en-US" sz="2400">
                <a:solidFill>
                  <a:schemeClr val="tx1"/>
                </a:solidFill>
              </a:rPr>
              <a:t>Only pigs can talk</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DB3D2249-598E-4BEC-8784-E426619E62A4}"/>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6969AFEB-3408-4FCA-8141-8D886FA85032}" type="slidenum">
              <a:rPr lang="en-GB" altLang="en-US" sz="1400">
                <a:solidFill>
                  <a:schemeClr val="tx1"/>
                </a:solidFill>
              </a:rPr>
              <a:pPr algn="r" eaLnBrk="1" hangingPunct="1">
                <a:lnSpc>
                  <a:spcPct val="100000"/>
                </a:lnSpc>
                <a:spcBef>
                  <a:spcPct val="0"/>
                </a:spcBef>
                <a:buFont typeface="Arial" panose="020B0604020202020204" pitchFamily="34" charset="0"/>
                <a:buNone/>
              </a:pPr>
              <a:t>73</a:t>
            </a:fld>
            <a:endParaRPr lang="en-GB" altLang="en-US" sz="1400">
              <a:solidFill>
                <a:schemeClr val="tx1"/>
              </a:solidFill>
            </a:endParaRPr>
          </a:p>
        </p:txBody>
      </p:sp>
      <p:sp>
        <p:nvSpPr>
          <p:cNvPr id="52227" name="Text Box 3">
            <a:extLst>
              <a:ext uri="{FF2B5EF4-FFF2-40B4-BE49-F238E27FC236}">
                <a16:creationId xmlns:a16="http://schemas.microsoft.com/office/drawing/2014/main" id="{73DDDC13-619F-4CB8-B416-8397B76363E2}"/>
              </a:ext>
            </a:extLst>
          </p:cNvPr>
          <p:cNvSpPr txBox="1">
            <a:spLocks noChangeArrowheads="1"/>
          </p:cNvSpPr>
          <p:nvPr/>
        </p:nvSpPr>
        <p:spPr bwMode="auto">
          <a:xfrm>
            <a:off x="381000" y="579438"/>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i="1">
                <a:solidFill>
                  <a:schemeClr val="tx1"/>
                </a:solidFill>
              </a:rPr>
              <a:t>Product Backlog</a:t>
            </a:r>
          </a:p>
        </p:txBody>
      </p:sp>
      <p:sp>
        <p:nvSpPr>
          <p:cNvPr id="52228" name="Text Box 4">
            <a:extLst>
              <a:ext uri="{FF2B5EF4-FFF2-40B4-BE49-F238E27FC236}">
                <a16:creationId xmlns:a16="http://schemas.microsoft.com/office/drawing/2014/main" id="{F45D3BEB-EECB-427A-96EA-597B8918BE96}"/>
              </a:ext>
            </a:extLst>
          </p:cNvPr>
          <p:cNvSpPr txBox="1">
            <a:spLocks noChangeArrowheads="1"/>
          </p:cNvSpPr>
          <p:nvPr/>
        </p:nvSpPr>
        <p:spPr bwMode="auto">
          <a:xfrm>
            <a:off x="457200" y="1676400"/>
            <a:ext cx="8229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1019175" indent="-452438">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473200" indent="-452438">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algn="just" eaLnBrk="1" hangingPunct="1">
              <a:lnSpc>
                <a:spcPct val="100000"/>
              </a:lnSpc>
              <a:spcBef>
                <a:spcPts val="600"/>
              </a:spcBef>
            </a:pPr>
            <a:r>
              <a:rPr lang="en-GB" altLang="en-US" sz="2400">
                <a:solidFill>
                  <a:schemeClr val="tx1"/>
                </a:solidFill>
              </a:rPr>
              <a:t>A list of all desired work on the project</a:t>
            </a:r>
          </a:p>
          <a:p>
            <a:pPr lvl="1" algn="just" eaLnBrk="1" hangingPunct="1">
              <a:lnSpc>
                <a:spcPct val="100000"/>
              </a:lnSpc>
              <a:spcBef>
                <a:spcPts val="600"/>
              </a:spcBef>
              <a:buClr>
                <a:srgbClr val="A21C06"/>
              </a:buClr>
            </a:pPr>
            <a:r>
              <a:rPr lang="en-GB" altLang="en-US" sz="2400">
                <a:solidFill>
                  <a:schemeClr val="tx1"/>
                </a:solidFill>
              </a:rPr>
              <a:t>Usually a combination of </a:t>
            </a:r>
          </a:p>
          <a:p>
            <a:pPr lvl="2" algn="just" eaLnBrk="1" hangingPunct="1">
              <a:lnSpc>
                <a:spcPct val="100000"/>
              </a:lnSpc>
              <a:buClr>
                <a:srgbClr val="A21C06"/>
              </a:buClr>
            </a:pPr>
            <a:r>
              <a:rPr lang="en-GB" altLang="en-US">
                <a:solidFill>
                  <a:schemeClr val="tx1"/>
                </a:solidFill>
              </a:rPr>
              <a:t>story-based work (“let user search and replace”)</a:t>
            </a:r>
            <a:r>
              <a:rPr lang="ar-SA" altLang="en-US">
                <a:solidFill>
                  <a:schemeClr val="tx1"/>
                </a:solidFill>
              </a:rPr>
              <a:t>‏</a:t>
            </a:r>
            <a:endParaRPr lang="en-GB" altLang="en-US">
              <a:solidFill>
                <a:schemeClr val="tx1"/>
              </a:solidFill>
            </a:endParaRPr>
          </a:p>
          <a:p>
            <a:pPr lvl="2" algn="just" eaLnBrk="1" hangingPunct="1">
              <a:lnSpc>
                <a:spcPct val="100000"/>
              </a:lnSpc>
              <a:buClr>
                <a:srgbClr val="A21C06"/>
              </a:buClr>
            </a:pPr>
            <a:r>
              <a:rPr lang="en-GB" altLang="en-US">
                <a:solidFill>
                  <a:schemeClr val="tx1"/>
                </a:solidFill>
              </a:rPr>
              <a:t>task-based work (“improve exception handling”)</a:t>
            </a:r>
            <a:r>
              <a:rPr lang="ar-SA" altLang="en-US">
                <a:solidFill>
                  <a:schemeClr val="tx1"/>
                </a:solidFill>
              </a:rPr>
              <a:t>‏</a:t>
            </a:r>
            <a:endParaRPr lang="en-GB" altLang="en-US">
              <a:solidFill>
                <a:schemeClr val="tx1"/>
              </a:solidFill>
            </a:endParaRPr>
          </a:p>
          <a:p>
            <a:pPr lvl="2" algn="just" eaLnBrk="1" hangingPunct="1">
              <a:lnSpc>
                <a:spcPct val="100000"/>
              </a:lnSpc>
              <a:buClr>
                <a:srgbClr val="A21C06"/>
              </a:buClr>
              <a:buFont typeface="Arial" panose="020B0604020202020204" pitchFamily="34" charset="0"/>
              <a:buNone/>
            </a:pPr>
            <a:endParaRPr lang="en-GB" altLang="en-US">
              <a:solidFill>
                <a:schemeClr val="tx1"/>
              </a:solidFill>
            </a:endParaRPr>
          </a:p>
          <a:p>
            <a:pPr algn="just" eaLnBrk="1" hangingPunct="1">
              <a:lnSpc>
                <a:spcPct val="100000"/>
              </a:lnSpc>
              <a:spcBef>
                <a:spcPts val="600"/>
              </a:spcBef>
            </a:pPr>
            <a:r>
              <a:rPr lang="en-GB" altLang="en-US" sz="2400">
                <a:solidFill>
                  <a:schemeClr val="tx1"/>
                </a:solidFill>
              </a:rPr>
              <a:t>List is prioritized by the Product Owner</a:t>
            </a:r>
          </a:p>
          <a:p>
            <a:pPr lvl="1" algn="just" eaLnBrk="1" hangingPunct="1">
              <a:lnSpc>
                <a:spcPct val="100000"/>
              </a:lnSpc>
              <a:spcBef>
                <a:spcPts val="600"/>
              </a:spcBef>
              <a:buClr>
                <a:srgbClr val="A21C06"/>
              </a:buClr>
            </a:pPr>
            <a:r>
              <a:rPr lang="en-GB" altLang="en-US" sz="2400">
                <a:solidFill>
                  <a:schemeClr val="tx1"/>
                </a:solidFill>
              </a:rPr>
              <a:t>Typically a Product Manager, Marketing, Internal Customer, etc.</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6A151272-7D2E-4A89-B4CC-198C6666C18B}"/>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666D57D4-B82F-4469-B4CB-B68E13CE9E5D}" type="slidenum">
              <a:rPr lang="en-GB" altLang="en-US" sz="1400">
                <a:solidFill>
                  <a:schemeClr val="tx1"/>
                </a:solidFill>
              </a:rPr>
              <a:pPr algn="r" eaLnBrk="1" hangingPunct="1">
                <a:lnSpc>
                  <a:spcPct val="100000"/>
                </a:lnSpc>
                <a:spcBef>
                  <a:spcPct val="0"/>
                </a:spcBef>
                <a:buFont typeface="Arial" panose="020B0604020202020204" pitchFamily="34" charset="0"/>
                <a:buNone/>
              </a:pPr>
              <a:t>74</a:t>
            </a:fld>
            <a:endParaRPr lang="en-GB" altLang="en-US" sz="1400">
              <a:solidFill>
                <a:schemeClr val="tx1"/>
              </a:solidFill>
            </a:endParaRPr>
          </a:p>
        </p:txBody>
      </p:sp>
      <p:sp>
        <p:nvSpPr>
          <p:cNvPr id="54275" name="Text Box 3">
            <a:extLst>
              <a:ext uri="{FF2B5EF4-FFF2-40B4-BE49-F238E27FC236}">
                <a16:creationId xmlns:a16="http://schemas.microsoft.com/office/drawing/2014/main" id="{C9CBB3A9-448B-4E37-B036-287E5EF0A47B}"/>
              </a:ext>
            </a:extLst>
          </p:cNvPr>
          <p:cNvSpPr txBox="1">
            <a:spLocks noChangeArrowheads="1"/>
          </p:cNvSpPr>
          <p:nvPr/>
        </p:nvSpPr>
        <p:spPr bwMode="auto">
          <a:xfrm>
            <a:off x="609600" y="541338"/>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i="1">
                <a:solidFill>
                  <a:schemeClr val="tx1"/>
                </a:solidFill>
              </a:rPr>
              <a:t>Product Backlog...</a:t>
            </a:r>
          </a:p>
        </p:txBody>
      </p:sp>
      <p:sp>
        <p:nvSpPr>
          <p:cNvPr id="54276" name="Text Box 4">
            <a:extLst>
              <a:ext uri="{FF2B5EF4-FFF2-40B4-BE49-F238E27FC236}">
                <a16:creationId xmlns:a16="http://schemas.microsoft.com/office/drawing/2014/main" id="{AB31DB9C-F3A1-448D-90DB-22CA4EC0D99E}"/>
              </a:ext>
            </a:extLst>
          </p:cNvPr>
          <p:cNvSpPr txBox="1">
            <a:spLocks noChangeArrowheads="1"/>
          </p:cNvSpPr>
          <p:nvPr/>
        </p:nvSpPr>
        <p:spPr bwMode="auto">
          <a:xfrm>
            <a:off x="381000" y="1676400"/>
            <a:ext cx="8153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algn="just" eaLnBrk="1" hangingPunct="1">
              <a:lnSpc>
                <a:spcPct val="100000"/>
              </a:lnSpc>
              <a:spcBef>
                <a:spcPts val="600"/>
              </a:spcBef>
            </a:pPr>
            <a:r>
              <a:rPr lang="en-GB" altLang="en-US" sz="2400">
                <a:solidFill>
                  <a:schemeClr val="tx1"/>
                </a:solidFill>
              </a:rPr>
              <a:t>Requirements for a system, expressed as a prioritized list of Backlog Items</a:t>
            </a:r>
          </a:p>
          <a:p>
            <a:pPr algn="just" eaLnBrk="1" hangingPunct="1">
              <a:lnSpc>
                <a:spcPct val="100000"/>
              </a:lnSpc>
              <a:spcBef>
                <a:spcPts val="250"/>
              </a:spcBef>
              <a:buFont typeface="Arial" panose="020B0604020202020204" pitchFamily="34" charset="0"/>
              <a:buNone/>
            </a:pPr>
            <a:endParaRPr lang="en-GB" altLang="en-US" sz="1000">
              <a:solidFill>
                <a:schemeClr val="tx1"/>
              </a:solidFill>
            </a:endParaRPr>
          </a:p>
          <a:p>
            <a:pPr algn="just" eaLnBrk="1" hangingPunct="1">
              <a:lnSpc>
                <a:spcPct val="100000"/>
              </a:lnSpc>
              <a:spcBef>
                <a:spcPts val="600"/>
              </a:spcBef>
            </a:pPr>
            <a:r>
              <a:rPr lang="en-GB" altLang="en-US" sz="2400">
                <a:solidFill>
                  <a:schemeClr val="tx1"/>
                </a:solidFill>
              </a:rPr>
              <a:t>Is managed and owned by a Product Owner</a:t>
            </a:r>
          </a:p>
          <a:p>
            <a:pPr algn="just" eaLnBrk="1" hangingPunct="1">
              <a:lnSpc>
                <a:spcPct val="100000"/>
              </a:lnSpc>
              <a:spcBef>
                <a:spcPts val="250"/>
              </a:spcBef>
              <a:buFont typeface="Arial" panose="020B0604020202020204" pitchFamily="34" charset="0"/>
              <a:buNone/>
            </a:pPr>
            <a:endParaRPr lang="en-GB" altLang="en-US" sz="1000">
              <a:solidFill>
                <a:schemeClr val="tx1"/>
              </a:solidFill>
            </a:endParaRPr>
          </a:p>
          <a:p>
            <a:pPr algn="just" eaLnBrk="1" hangingPunct="1">
              <a:lnSpc>
                <a:spcPct val="100000"/>
              </a:lnSpc>
              <a:spcBef>
                <a:spcPts val="600"/>
              </a:spcBef>
            </a:pPr>
            <a:r>
              <a:rPr lang="en-GB" altLang="en-US" sz="2400">
                <a:solidFill>
                  <a:schemeClr val="tx1"/>
                </a:solidFill>
              </a:rPr>
              <a:t>Spreadsheet (typically)</a:t>
            </a:r>
            <a:r>
              <a:rPr lang="ar-SA" altLang="en-US" sz="2400">
                <a:solidFill>
                  <a:schemeClr val="tx1"/>
                </a:solidFill>
              </a:rPr>
              <a:t>‏</a:t>
            </a:r>
            <a:endParaRPr lang="en-GB" altLang="en-US" sz="2400">
              <a:solidFill>
                <a:schemeClr val="tx1"/>
              </a:solidFill>
            </a:endParaRPr>
          </a:p>
          <a:p>
            <a:pPr algn="just" eaLnBrk="1" hangingPunct="1">
              <a:lnSpc>
                <a:spcPct val="100000"/>
              </a:lnSpc>
              <a:spcBef>
                <a:spcPts val="250"/>
              </a:spcBef>
              <a:buFont typeface="Arial" panose="020B0604020202020204" pitchFamily="34" charset="0"/>
              <a:buNone/>
            </a:pPr>
            <a:endParaRPr lang="en-GB" altLang="en-US" sz="1000">
              <a:solidFill>
                <a:schemeClr val="tx1"/>
              </a:solidFill>
            </a:endParaRPr>
          </a:p>
          <a:p>
            <a:pPr algn="just" eaLnBrk="1" hangingPunct="1">
              <a:lnSpc>
                <a:spcPct val="100000"/>
              </a:lnSpc>
              <a:spcBef>
                <a:spcPts val="600"/>
              </a:spcBef>
            </a:pPr>
            <a:r>
              <a:rPr lang="en-GB" altLang="en-US" sz="2400">
                <a:solidFill>
                  <a:schemeClr val="tx1"/>
                </a:solidFill>
              </a:rPr>
              <a:t>Usually is created during the Sprint Planning Meeting</a:t>
            </a:r>
          </a:p>
          <a:p>
            <a:pPr algn="just" eaLnBrk="1" hangingPunct="1">
              <a:lnSpc>
                <a:spcPct val="100000"/>
              </a:lnSpc>
              <a:spcBef>
                <a:spcPts val="300"/>
              </a:spcBef>
              <a:buFont typeface="Arial" panose="020B0604020202020204" pitchFamily="34" charset="0"/>
              <a:buNone/>
            </a:pPr>
            <a:endParaRPr lang="en-GB" altLang="en-US" sz="1200">
              <a:solidFill>
                <a:schemeClr val="tx1"/>
              </a:solidFill>
            </a:endParaRPr>
          </a:p>
          <a:p>
            <a:pPr algn="just" eaLnBrk="1" hangingPunct="1">
              <a:lnSpc>
                <a:spcPct val="100000"/>
              </a:lnSpc>
              <a:spcBef>
                <a:spcPts val="600"/>
              </a:spcBef>
            </a:pPr>
            <a:r>
              <a:rPr lang="en-GB" altLang="en-US" sz="2400">
                <a:solidFill>
                  <a:schemeClr val="tx1"/>
                </a:solidFill>
              </a:rPr>
              <a:t>Can be changed and re-prioritized before each PM</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C0CEC604-C9BE-4721-951B-63712DBA699E}"/>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4658E69C-A727-48F8-83C7-DB684E0A415C}" type="slidenum">
              <a:rPr lang="en-GB" altLang="en-US" sz="1400">
                <a:solidFill>
                  <a:schemeClr val="tx1"/>
                </a:solidFill>
              </a:rPr>
              <a:pPr algn="r" eaLnBrk="1" hangingPunct="1">
                <a:lnSpc>
                  <a:spcPct val="100000"/>
                </a:lnSpc>
                <a:spcBef>
                  <a:spcPct val="0"/>
                </a:spcBef>
                <a:buFont typeface="Arial" panose="020B0604020202020204" pitchFamily="34" charset="0"/>
                <a:buNone/>
              </a:pPr>
              <a:t>75</a:t>
            </a:fld>
            <a:endParaRPr lang="en-GB" altLang="en-US" sz="1400">
              <a:solidFill>
                <a:schemeClr val="tx1"/>
              </a:solidFill>
            </a:endParaRPr>
          </a:p>
        </p:txBody>
      </p:sp>
      <p:sp>
        <p:nvSpPr>
          <p:cNvPr id="56323" name="Text Box 3">
            <a:extLst>
              <a:ext uri="{FF2B5EF4-FFF2-40B4-BE49-F238E27FC236}">
                <a16:creationId xmlns:a16="http://schemas.microsoft.com/office/drawing/2014/main" id="{998DDAAE-02D6-43D2-BDAD-F9D6EBF02445}"/>
              </a:ext>
            </a:extLst>
          </p:cNvPr>
          <p:cNvSpPr txBox="1">
            <a:spLocks noChangeArrowheads="1"/>
          </p:cNvSpPr>
          <p:nvPr/>
        </p:nvSpPr>
        <p:spPr bwMode="auto">
          <a:xfrm>
            <a:off x="533400" y="68263"/>
            <a:ext cx="822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b="1">
                <a:solidFill>
                  <a:schemeClr val="tx1"/>
                </a:solidFill>
              </a:rPr>
              <a:t>Sample Product Backlog</a:t>
            </a:r>
          </a:p>
        </p:txBody>
      </p:sp>
      <p:pic>
        <p:nvPicPr>
          <p:cNvPr id="56324" name="Picture 4">
            <a:extLst>
              <a:ext uri="{FF2B5EF4-FFF2-40B4-BE49-F238E27FC236}">
                <a16:creationId xmlns:a16="http://schemas.microsoft.com/office/drawing/2014/main" id="{AF686F58-51E1-42DC-BB00-669D1C8E2385}"/>
              </a:ext>
            </a:extLst>
          </p:cNvPr>
          <p:cNvPicPr>
            <a:picLocks noChangeAspect="1" noChangeArrowheads="1"/>
          </p:cNvPicPr>
          <p:nvPr/>
        </p:nvPicPr>
        <p:blipFill>
          <a:blip r:embed="rId3">
            <a:lum bright="-24000" contrast="48000"/>
            <a:extLst>
              <a:ext uri="{28A0092B-C50C-407E-A947-70E740481C1C}">
                <a14:useLocalDpi xmlns:a14="http://schemas.microsoft.com/office/drawing/2010/main" val="0"/>
              </a:ext>
            </a:extLst>
          </a:blip>
          <a:srcRect/>
          <a:stretch>
            <a:fillRect/>
          </a:stretch>
        </p:blipFill>
        <p:spPr bwMode="auto">
          <a:xfrm>
            <a:off x="1143000" y="685800"/>
            <a:ext cx="6019800"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B5BC159A-3B81-4354-95F6-FCC32BFE06AF}"/>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0782F017-889D-4149-BFCC-4F3CE8D52D6B}" type="slidenum">
              <a:rPr lang="en-GB" altLang="en-US" sz="1400">
                <a:solidFill>
                  <a:schemeClr val="tx1"/>
                </a:solidFill>
              </a:rPr>
              <a:pPr algn="r" eaLnBrk="1" hangingPunct="1">
                <a:lnSpc>
                  <a:spcPct val="100000"/>
                </a:lnSpc>
                <a:spcBef>
                  <a:spcPct val="0"/>
                </a:spcBef>
                <a:buFont typeface="Arial" panose="020B0604020202020204" pitchFamily="34" charset="0"/>
                <a:buNone/>
              </a:pPr>
              <a:t>76</a:t>
            </a:fld>
            <a:endParaRPr lang="en-GB" altLang="en-US" sz="1400">
              <a:solidFill>
                <a:schemeClr val="tx1"/>
              </a:solidFill>
            </a:endParaRPr>
          </a:p>
        </p:txBody>
      </p:sp>
      <p:sp>
        <p:nvSpPr>
          <p:cNvPr id="58371" name="Text Box 3">
            <a:extLst>
              <a:ext uri="{FF2B5EF4-FFF2-40B4-BE49-F238E27FC236}">
                <a16:creationId xmlns:a16="http://schemas.microsoft.com/office/drawing/2014/main" id="{E6D0DCF1-A42B-420A-AAEA-6021C5608A5C}"/>
              </a:ext>
            </a:extLst>
          </p:cNvPr>
          <p:cNvSpPr txBox="1">
            <a:spLocks noChangeArrowheads="1"/>
          </p:cNvSpPr>
          <p:nvPr/>
        </p:nvSpPr>
        <p:spPr bwMode="auto">
          <a:xfrm>
            <a:off x="457200" y="433388"/>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a:solidFill>
                  <a:schemeClr val="tx1"/>
                </a:solidFill>
              </a:rPr>
              <a:t>Sprint Backlog</a:t>
            </a:r>
          </a:p>
        </p:txBody>
      </p:sp>
      <p:sp>
        <p:nvSpPr>
          <p:cNvPr id="58372" name="Text Box 4">
            <a:extLst>
              <a:ext uri="{FF2B5EF4-FFF2-40B4-BE49-F238E27FC236}">
                <a16:creationId xmlns:a16="http://schemas.microsoft.com/office/drawing/2014/main" id="{5325A71C-8CB9-42DE-88A4-B5AC4A08563F}"/>
              </a:ext>
            </a:extLst>
          </p:cNvPr>
          <p:cNvSpPr txBox="1">
            <a:spLocks noChangeArrowheads="1"/>
          </p:cNvSpPr>
          <p:nvPr/>
        </p:nvSpPr>
        <p:spPr bwMode="auto">
          <a:xfrm>
            <a:off x="457200" y="1295400"/>
            <a:ext cx="8229600"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ts val="600"/>
              </a:spcBef>
            </a:pPr>
            <a:r>
              <a:rPr lang="en-GB" altLang="en-US" sz="2400">
                <a:solidFill>
                  <a:schemeClr val="tx1"/>
                </a:solidFill>
              </a:rPr>
              <a:t>A subset of Product Backlog Items, which define the work for a Sprint</a:t>
            </a:r>
          </a:p>
          <a:p>
            <a:pPr eaLnBrk="1" hangingPunct="1">
              <a:lnSpc>
                <a:spcPct val="100000"/>
              </a:lnSpc>
              <a:spcBef>
                <a:spcPts val="600"/>
              </a:spcBef>
            </a:pPr>
            <a:r>
              <a:rPr lang="en-GB" altLang="en-US" sz="2400">
                <a:solidFill>
                  <a:schemeClr val="tx1"/>
                </a:solidFill>
              </a:rPr>
              <a:t>Is created ONLY by Team members</a:t>
            </a:r>
          </a:p>
          <a:p>
            <a:pPr eaLnBrk="1" hangingPunct="1">
              <a:lnSpc>
                <a:spcPct val="100000"/>
              </a:lnSpc>
              <a:spcBef>
                <a:spcPts val="600"/>
              </a:spcBef>
            </a:pPr>
            <a:r>
              <a:rPr lang="en-GB" altLang="en-US" sz="2400">
                <a:solidFill>
                  <a:schemeClr val="tx1"/>
                </a:solidFill>
              </a:rPr>
              <a:t>Each Item has it’s own status</a:t>
            </a:r>
          </a:p>
          <a:p>
            <a:pPr eaLnBrk="1" hangingPunct="1">
              <a:lnSpc>
                <a:spcPct val="100000"/>
              </a:lnSpc>
              <a:spcBef>
                <a:spcPts val="600"/>
              </a:spcBef>
            </a:pPr>
            <a:r>
              <a:rPr lang="en-GB" altLang="en-US" sz="2400">
                <a:solidFill>
                  <a:schemeClr val="tx1"/>
                </a:solidFill>
              </a:rPr>
              <a:t>Should be updated every day</a:t>
            </a:r>
          </a:p>
          <a:p>
            <a:pPr eaLnBrk="1" hangingPunct="1">
              <a:lnSpc>
                <a:spcPct val="100000"/>
              </a:lnSpc>
              <a:spcBef>
                <a:spcPts val="600"/>
              </a:spcBef>
            </a:pPr>
            <a:r>
              <a:rPr lang="en-GB" altLang="en-US" sz="2400">
                <a:solidFill>
                  <a:schemeClr val="tx1"/>
                </a:solidFill>
              </a:rPr>
              <a:t>No more than 300 tasks in the list</a:t>
            </a:r>
          </a:p>
          <a:p>
            <a:pPr eaLnBrk="1" hangingPunct="1">
              <a:lnSpc>
                <a:spcPct val="100000"/>
              </a:lnSpc>
              <a:spcBef>
                <a:spcPts val="600"/>
              </a:spcBef>
            </a:pPr>
            <a:r>
              <a:rPr lang="en-GB" altLang="en-US" sz="2400">
                <a:solidFill>
                  <a:schemeClr val="tx1"/>
                </a:solidFill>
              </a:rPr>
              <a:t>If a task requires more than 16 hours, it should be broken down</a:t>
            </a:r>
          </a:p>
          <a:p>
            <a:pPr eaLnBrk="1" hangingPunct="1">
              <a:lnSpc>
                <a:spcPct val="100000"/>
              </a:lnSpc>
              <a:spcBef>
                <a:spcPts val="600"/>
              </a:spcBef>
            </a:pPr>
            <a:r>
              <a:rPr lang="en-GB" altLang="en-US" sz="2400">
                <a:solidFill>
                  <a:schemeClr val="tx1"/>
                </a:solidFill>
              </a:rPr>
              <a:t>Team can add or subtract items from the list. Product Owner is not allowed to do it</a:t>
            </a:r>
          </a:p>
          <a:p>
            <a:pPr eaLnBrk="1" hangingPunct="1">
              <a:lnSpc>
                <a:spcPct val="100000"/>
              </a:lnSpc>
              <a:spcBef>
                <a:spcPts val="600"/>
              </a:spcBef>
              <a:buFont typeface="Arial" panose="020B0604020202020204" pitchFamily="34" charset="0"/>
              <a:buNone/>
            </a:pPr>
            <a:endParaRPr lang="en-GB" altLang="en-US" sz="2400">
              <a:solidFill>
                <a:schemeClr val="tx1"/>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5E527170-991E-4405-8185-1C0B483B92B2}"/>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C5D56ADC-C0FB-485F-831C-EF49F6EC3EBB}" type="slidenum">
              <a:rPr lang="en-GB" altLang="en-US" sz="1400">
                <a:solidFill>
                  <a:schemeClr val="tx1"/>
                </a:solidFill>
              </a:rPr>
              <a:pPr algn="r" eaLnBrk="1" hangingPunct="1">
                <a:lnSpc>
                  <a:spcPct val="100000"/>
                </a:lnSpc>
                <a:spcBef>
                  <a:spcPct val="0"/>
                </a:spcBef>
                <a:buFont typeface="Arial" panose="020B0604020202020204" pitchFamily="34" charset="0"/>
                <a:buNone/>
              </a:pPr>
              <a:t>77</a:t>
            </a:fld>
            <a:endParaRPr lang="en-GB" altLang="en-US" sz="1400">
              <a:solidFill>
                <a:schemeClr val="tx1"/>
              </a:solidFill>
            </a:endParaRPr>
          </a:p>
        </p:txBody>
      </p:sp>
      <p:sp>
        <p:nvSpPr>
          <p:cNvPr id="60419" name="Text Box 3">
            <a:extLst>
              <a:ext uri="{FF2B5EF4-FFF2-40B4-BE49-F238E27FC236}">
                <a16:creationId xmlns:a16="http://schemas.microsoft.com/office/drawing/2014/main" id="{F8137866-EBB4-4EF0-A317-3B7422E8CE8F}"/>
              </a:ext>
            </a:extLst>
          </p:cNvPr>
          <p:cNvSpPr txBox="1">
            <a:spLocks noChangeArrowheads="1"/>
          </p:cNvSpPr>
          <p:nvPr/>
        </p:nvSpPr>
        <p:spPr bwMode="auto">
          <a:xfrm>
            <a:off x="533400" y="5397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Font typeface="Arial" panose="020B0604020202020204" pitchFamily="34" charset="0"/>
              <a:buNone/>
            </a:pPr>
            <a:r>
              <a:rPr lang="en-GB" altLang="en-US" sz="4000" b="1">
                <a:solidFill>
                  <a:schemeClr val="tx1"/>
                </a:solidFill>
              </a:rPr>
              <a:t>Sample Sprint Backlog</a:t>
            </a:r>
          </a:p>
        </p:txBody>
      </p:sp>
      <p:pic>
        <p:nvPicPr>
          <p:cNvPr id="60420" name="Picture 4">
            <a:extLst>
              <a:ext uri="{FF2B5EF4-FFF2-40B4-BE49-F238E27FC236}">
                <a16:creationId xmlns:a16="http://schemas.microsoft.com/office/drawing/2014/main" id="{70BC54B5-996B-4A82-81B6-D10BFFA882DA}"/>
              </a:ext>
            </a:extLst>
          </p:cNvPr>
          <p:cNvPicPr>
            <a:picLocks noChangeAspect="1" noChangeArrowheads="1"/>
          </p:cNvPicPr>
          <p:nvPr/>
        </p:nvPicPr>
        <p:blipFill>
          <a:blip r:embed="rId3">
            <a:lum bright="-18000" contrast="30000"/>
            <a:extLst>
              <a:ext uri="{28A0092B-C50C-407E-A947-70E740481C1C}">
                <a14:useLocalDpi xmlns:a14="http://schemas.microsoft.com/office/drawing/2010/main" val="0"/>
              </a:ext>
            </a:extLst>
          </a:blip>
          <a:srcRect/>
          <a:stretch>
            <a:fillRect/>
          </a:stretch>
        </p:blipFill>
        <p:spPr bwMode="auto">
          <a:xfrm>
            <a:off x="1676400" y="838200"/>
            <a:ext cx="5867400" cy="522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97D256F1-1386-46C3-9944-CF7969854A3A}"/>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CEABD60E-C7A8-4144-97DD-3C7D4D7EECBD}" type="slidenum">
              <a:rPr lang="en-GB" altLang="en-US" sz="1400">
                <a:solidFill>
                  <a:schemeClr val="tx1"/>
                </a:solidFill>
              </a:rPr>
              <a:pPr algn="r" eaLnBrk="1" hangingPunct="1">
                <a:lnSpc>
                  <a:spcPct val="100000"/>
                </a:lnSpc>
                <a:spcBef>
                  <a:spcPct val="0"/>
                </a:spcBef>
                <a:buFont typeface="Arial" panose="020B0604020202020204" pitchFamily="34" charset="0"/>
                <a:buNone/>
              </a:pPr>
              <a:t>78</a:t>
            </a:fld>
            <a:endParaRPr lang="en-GB" altLang="en-US" sz="1400">
              <a:solidFill>
                <a:schemeClr val="tx1"/>
              </a:solidFill>
            </a:endParaRPr>
          </a:p>
        </p:txBody>
      </p:sp>
      <p:sp>
        <p:nvSpPr>
          <p:cNvPr id="62467" name="Text Box 3">
            <a:extLst>
              <a:ext uri="{FF2B5EF4-FFF2-40B4-BE49-F238E27FC236}">
                <a16:creationId xmlns:a16="http://schemas.microsoft.com/office/drawing/2014/main" id="{2AB15CCF-5147-49B4-A732-6EDE8F2D6BE4}"/>
              </a:ext>
            </a:extLst>
          </p:cNvPr>
          <p:cNvSpPr txBox="1">
            <a:spLocks noChangeArrowheads="1"/>
          </p:cNvSpPr>
          <p:nvPr/>
        </p:nvSpPr>
        <p:spPr bwMode="auto">
          <a:xfrm>
            <a:off x="381000" y="587375"/>
            <a:ext cx="807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a:solidFill>
                  <a:schemeClr val="tx1"/>
                </a:solidFill>
              </a:rPr>
              <a:t>Sprints</a:t>
            </a:r>
          </a:p>
        </p:txBody>
      </p:sp>
      <p:sp>
        <p:nvSpPr>
          <p:cNvPr id="62468" name="Text Box 4">
            <a:extLst>
              <a:ext uri="{FF2B5EF4-FFF2-40B4-BE49-F238E27FC236}">
                <a16:creationId xmlns:a16="http://schemas.microsoft.com/office/drawing/2014/main" id="{E550AEAF-8153-4CA9-8A63-0F9AE80E4563}"/>
              </a:ext>
            </a:extLst>
          </p:cNvPr>
          <p:cNvSpPr txBox="1">
            <a:spLocks noChangeArrowheads="1"/>
          </p:cNvSpPr>
          <p:nvPr/>
        </p:nvSpPr>
        <p:spPr bwMode="auto">
          <a:xfrm>
            <a:off x="304800" y="1600200"/>
            <a:ext cx="8458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65150" indent="-565150">
              <a:lnSpc>
                <a:spcPct val="93000"/>
              </a:lnSpc>
              <a:spcBef>
                <a:spcPts val="8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3200">
                <a:solidFill>
                  <a:srgbClr val="000000"/>
                </a:solidFill>
                <a:latin typeface="Arial" panose="020B0604020202020204" pitchFamily="34" charset="0"/>
                <a:cs typeface="DejaVu LGC Sans" charset="0"/>
              </a:defRPr>
            </a:lvl1pPr>
            <a:lvl2pPr marL="1019175" indent="-452438">
              <a:lnSpc>
                <a:spcPct val="93000"/>
              </a:lnSpc>
              <a:spcBef>
                <a:spcPts val="7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800">
                <a:solidFill>
                  <a:srgbClr val="000000"/>
                </a:solidFill>
                <a:latin typeface="Arial" panose="020B0604020202020204" pitchFamily="34" charset="0"/>
                <a:cs typeface="DejaVu LGC Sans" charset="0"/>
              </a:defRPr>
            </a:lvl2pPr>
            <a:lvl3pPr marL="1473200" indent="-452438">
              <a:lnSpc>
                <a:spcPct val="93000"/>
              </a:lnSpc>
              <a:spcBef>
                <a:spcPts val="6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135063" algn="l"/>
                <a:tab pos="2049463" algn="l"/>
                <a:tab pos="2963863" algn="l"/>
                <a:tab pos="3878263" algn="l"/>
                <a:tab pos="4792663" algn="l"/>
                <a:tab pos="5707063" algn="l"/>
                <a:tab pos="6621463" algn="l"/>
                <a:tab pos="7535863" algn="l"/>
                <a:tab pos="8450263" algn="l"/>
                <a:tab pos="9364663" algn="l"/>
                <a:tab pos="10279063" algn="l"/>
              </a:tabLst>
              <a:defRPr sz="2000">
                <a:solidFill>
                  <a:srgbClr val="000000"/>
                </a:solidFill>
                <a:latin typeface="Arial" panose="020B0604020202020204" pitchFamily="34" charset="0"/>
                <a:cs typeface="DejaVu LGC Sans" charset="0"/>
              </a:defRPr>
            </a:lvl9pPr>
          </a:lstStyle>
          <a:p>
            <a:pPr algn="just" eaLnBrk="1" hangingPunct="1">
              <a:lnSpc>
                <a:spcPct val="90000"/>
              </a:lnSpc>
              <a:spcBef>
                <a:spcPts val="600"/>
              </a:spcBef>
            </a:pPr>
            <a:r>
              <a:rPr lang="en-GB" altLang="en-US" sz="2400">
                <a:solidFill>
                  <a:schemeClr val="tx1"/>
                </a:solidFill>
              </a:rPr>
              <a:t>Scrum projects make progress in a series of “sprints”</a:t>
            </a:r>
          </a:p>
          <a:p>
            <a:pPr lvl="1" algn="just" eaLnBrk="1" hangingPunct="1">
              <a:lnSpc>
                <a:spcPct val="90000"/>
              </a:lnSpc>
              <a:spcBef>
                <a:spcPts val="600"/>
              </a:spcBef>
              <a:buClr>
                <a:srgbClr val="A21C06"/>
              </a:buClr>
            </a:pPr>
            <a:r>
              <a:rPr lang="en-GB" altLang="en-US" sz="2400">
                <a:solidFill>
                  <a:schemeClr val="tx1"/>
                </a:solidFill>
              </a:rPr>
              <a:t>Analogous to XP iterations</a:t>
            </a:r>
          </a:p>
          <a:p>
            <a:pPr lvl="1" algn="just" eaLnBrk="1" hangingPunct="1">
              <a:lnSpc>
                <a:spcPct val="90000"/>
              </a:lnSpc>
              <a:spcBef>
                <a:spcPts val="600"/>
              </a:spcBef>
              <a:buClr>
                <a:srgbClr val="A21C06"/>
              </a:buClr>
              <a:buFont typeface="Arial" panose="020B0604020202020204" pitchFamily="34" charset="0"/>
              <a:buNone/>
            </a:pPr>
            <a:endParaRPr lang="en-GB" altLang="en-US" sz="2400">
              <a:solidFill>
                <a:schemeClr val="tx1"/>
              </a:solidFill>
            </a:endParaRPr>
          </a:p>
          <a:p>
            <a:pPr algn="just" eaLnBrk="1" hangingPunct="1">
              <a:lnSpc>
                <a:spcPct val="90000"/>
              </a:lnSpc>
              <a:spcBef>
                <a:spcPts val="600"/>
              </a:spcBef>
            </a:pPr>
            <a:r>
              <a:rPr lang="en-GB" altLang="en-US" sz="2400">
                <a:solidFill>
                  <a:schemeClr val="tx1"/>
                </a:solidFill>
              </a:rPr>
              <a:t>Target duration is one month</a:t>
            </a:r>
          </a:p>
          <a:p>
            <a:pPr lvl="1" algn="just" eaLnBrk="1" hangingPunct="1">
              <a:lnSpc>
                <a:spcPct val="90000"/>
              </a:lnSpc>
              <a:spcBef>
                <a:spcPts val="600"/>
              </a:spcBef>
              <a:buClr>
                <a:srgbClr val="A21C06"/>
              </a:buClr>
            </a:pPr>
            <a:r>
              <a:rPr lang="en-GB" altLang="en-US" sz="2400">
                <a:solidFill>
                  <a:schemeClr val="tx1"/>
                </a:solidFill>
              </a:rPr>
              <a:t>+/- a week or two</a:t>
            </a:r>
          </a:p>
          <a:p>
            <a:pPr lvl="2" algn="just" eaLnBrk="1" hangingPunct="1">
              <a:lnSpc>
                <a:spcPct val="90000"/>
              </a:lnSpc>
              <a:buClr>
                <a:srgbClr val="A21C06"/>
              </a:buClr>
            </a:pPr>
            <a:r>
              <a:rPr lang="en-GB" altLang="en-US">
                <a:solidFill>
                  <a:schemeClr val="tx1"/>
                </a:solidFill>
              </a:rPr>
              <a:t>But, a constant duration leads to a better rhythm</a:t>
            </a:r>
          </a:p>
          <a:p>
            <a:pPr lvl="2" algn="just" eaLnBrk="1" hangingPunct="1">
              <a:lnSpc>
                <a:spcPct val="90000"/>
              </a:lnSpc>
              <a:buClr>
                <a:srgbClr val="A21C06"/>
              </a:buClr>
              <a:buFont typeface="Arial" panose="020B0604020202020204" pitchFamily="34" charset="0"/>
              <a:buNone/>
            </a:pPr>
            <a:endParaRPr lang="en-GB" altLang="en-US">
              <a:solidFill>
                <a:schemeClr val="tx1"/>
              </a:solidFill>
            </a:endParaRPr>
          </a:p>
          <a:p>
            <a:pPr algn="just" eaLnBrk="1" hangingPunct="1">
              <a:lnSpc>
                <a:spcPct val="90000"/>
              </a:lnSpc>
              <a:spcBef>
                <a:spcPts val="600"/>
              </a:spcBef>
            </a:pPr>
            <a:r>
              <a:rPr lang="en-GB" altLang="en-US" sz="2400">
                <a:solidFill>
                  <a:schemeClr val="tx1"/>
                </a:solidFill>
              </a:rPr>
              <a:t>Product is designed, coded, and tested during the sprint</a:t>
            </a:r>
          </a:p>
          <a:p>
            <a:pPr algn="just" eaLnBrk="1" hangingPunct="1">
              <a:lnSpc>
                <a:spcPct val="90000"/>
              </a:lnSpc>
              <a:spcBef>
                <a:spcPts val="600"/>
              </a:spcBef>
              <a:buFont typeface="Arial" panose="020B0604020202020204" pitchFamily="34" charset="0"/>
              <a:buNone/>
            </a:pPr>
            <a:endParaRPr lang="en-GB" altLang="en-US" sz="2400">
              <a:solidFill>
                <a:schemeClr val="tx1"/>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6E7EFB57-D304-41AE-97F3-7EE4ED4537AB}"/>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3B936AC1-2FD7-4DEF-A486-745465D95818}" type="slidenum">
              <a:rPr lang="en-GB" altLang="en-US" sz="1400">
                <a:solidFill>
                  <a:schemeClr val="tx1"/>
                </a:solidFill>
              </a:rPr>
              <a:pPr algn="r" eaLnBrk="1" hangingPunct="1">
                <a:lnSpc>
                  <a:spcPct val="100000"/>
                </a:lnSpc>
                <a:spcBef>
                  <a:spcPct val="0"/>
                </a:spcBef>
                <a:buFont typeface="Arial" panose="020B0604020202020204" pitchFamily="34" charset="0"/>
                <a:buNone/>
              </a:pPr>
              <a:t>79</a:t>
            </a:fld>
            <a:endParaRPr lang="en-GB" altLang="en-US" sz="1400">
              <a:solidFill>
                <a:schemeClr val="tx1"/>
              </a:solidFill>
            </a:endParaRPr>
          </a:p>
        </p:txBody>
      </p:sp>
      <p:sp>
        <p:nvSpPr>
          <p:cNvPr id="64515" name="Text Box 3">
            <a:extLst>
              <a:ext uri="{FF2B5EF4-FFF2-40B4-BE49-F238E27FC236}">
                <a16:creationId xmlns:a16="http://schemas.microsoft.com/office/drawing/2014/main" id="{37EB30C3-5361-4FEE-91C1-C2DDE315CE55}"/>
              </a:ext>
            </a:extLst>
          </p:cNvPr>
          <p:cNvSpPr txBox="1">
            <a:spLocks noChangeArrowheads="1"/>
          </p:cNvSpPr>
          <p:nvPr/>
        </p:nvSpPr>
        <p:spPr bwMode="auto">
          <a:xfrm>
            <a:off x="685800" y="777875"/>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4000" b="1">
                <a:solidFill>
                  <a:schemeClr val="tx1"/>
                </a:solidFill>
              </a:rPr>
              <a:t>Sequential vs. Overlapping Dev.</a:t>
            </a:r>
          </a:p>
        </p:txBody>
      </p:sp>
      <p:sp>
        <p:nvSpPr>
          <p:cNvPr id="64516" name="AutoShape 4">
            <a:extLst>
              <a:ext uri="{FF2B5EF4-FFF2-40B4-BE49-F238E27FC236}">
                <a16:creationId xmlns:a16="http://schemas.microsoft.com/office/drawing/2014/main" id="{D9A861E4-9822-4797-8C10-1FDE4BB23E4D}"/>
              </a:ext>
            </a:extLst>
          </p:cNvPr>
          <p:cNvSpPr>
            <a:spLocks noChangeArrowheads="1"/>
          </p:cNvSpPr>
          <p:nvPr/>
        </p:nvSpPr>
        <p:spPr bwMode="auto">
          <a:xfrm>
            <a:off x="1295400" y="4495800"/>
            <a:ext cx="4876800" cy="762000"/>
          </a:xfrm>
          <a:custGeom>
            <a:avLst/>
            <a:gdLst>
              <a:gd name="T0" fmla="*/ 0 w 3072"/>
              <a:gd name="T1" fmla="*/ 2147483646 h 480"/>
              <a:gd name="T2" fmla="*/ 2147483646 w 3072"/>
              <a:gd name="T3" fmla="*/ 0 h 480"/>
              <a:gd name="T4" fmla="*/ 2147483646 w 3072"/>
              <a:gd name="T5" fmla="*/ 2147483646 h 480"/>
              <a:gd name="T6" fmla="*/ 0 60000 65536"/>
              <a:gd name="T7" fmla="*/ 0 60000 65536"/>
              <a:gd name="T8" fmla="*/ 0 60000 65536"/>
              <a:gd name="T9" fmla="*/ 0 w 3072"/>
              <a:gd name="T10" fmla="*/ 0 h 480"/>
              <a:gd name="T11" fmla="*/ 3072 w 3072"/>
              <a:gd name="T12" fmla="*/ 480 h 480"/>
            </a:gdLst>
            <a:ahLst/>
            <a:cxnLst>
              <a:cxn ang="T6">
                <a:pos x="T0" y="T1"/>
              </a:cxn>
              <a:cxn ang="T7">
                <a:pos x="T2" y="T3"/>
              </a:cxn>
              <a:cxn ang="T8">
                <a:pos x="T4" y="T5"/>
              </a:cxn>
            </a:cxnLst>
            <a:rect l="T9" t="T10" r="T11" b="T12"/>
            <a:pathLst>
              <a:path w="3072" h="480">
                <a:moveTo>
                  <a:pt x="0" y="480"/>
                </a:moveTo>
                <a:cubicBezTo>
                  <a:pt x="104" y="240"/>
                  <a:pt x="208" y="0"/>
                  <a:pt x="720" y="0"/>
                </a:cubicBezTo>
                <a:cubicBezTo>
                  <a:pt x="1232" y="0"/>
                  <a:pt x="2680" y="400"/>
                  <a:pt x="3072" y="480"/>
                </a:cubicBezTo>
              </a:path>
            </a:pathLst>
          </a:custGeom>
          <a:noFill/>
          <a:ln w="50760">
            <a:solidFill>
              <a:srgbClr val="FF99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4517" name="AutoShape 5">
            <a:extLst>
              <a:ext uri="{FF2B5EF4-FFF2-40B4-BE49-F238E27FC236}">
                <a16:creationId xmlns:a16="http://schemas.microsoft.com/office/drawing/2014/main" id="{5C836457-2684-4B28-9390-384FB5620F1C}"/>
              </a:ext>
            </a:extLst>
          </p:cNvPr>
          <p:cNvSpPr>
            <a:spLocks noChangeArrowheads="1"/>
          </p:cNvSpPr>
          <p:nvPr/>
        </p:nvSpPr>
        <p:spPr bwMode="auto">
          <a:xfrm>
            <a:off x="1676400" y="4495800"/>
            <a:ext cx="5257800" cy="762000"/>
          </a:xfrm>
          <a:custGeom>
            <a:avLst/>
            <a:gdLst>
              <a:gd name="T0" fmla="*/ 0 w 3312"/>
              <a:gd name="T1" fmla="*/ 2147483646 h 480"/>
              <a:gd name="T2" fmla="*/ 2147483646 w 3312"/>
              <a:gd name="T3" fmla="*/ 0 h 480"/>
              <a:gd name="T4" fmla="*/ 2147483646 w 3312"/>
              <a:gd name="T5" fmla="*/ 2147483646 h 480"/>
              <a:gd name="T6" fmla="*/ 0 60000 65536"/>
              <a:gd name="T7" fmla="*/ 0 60000 65536"/>
              <a:gd name="T8" fmla="*/ 0 60000 65536"/>
              <a:gd name="T9" fmla="*/ 0 w 3312"/>
              <a:gd name="T10" fmla="*/ 0 h 480"/>
              <a:gd name="T11" fmla="*/ 3312 w 3312"/>
              <a:gd name="T12" fmla="*/ 480 h 480"/>
            </a:gdLst>
            <a:ahLst/>
            <a:cxnLst>
              <a:cxn ang="T6">
                <a:pos x="T0" y="T1"/>
              </a:cxn>
              <a:cxn ang="T7">
                <a:pos x="T2" y="T3"/>
              </a:cxn>
              <a:cxn ang="T8">
                <a:pos x="T4" y="T5"/>
              </a:cxn>
            </a:cxnLst>
            <a:rect l="T9" t="T10" r="T11" b="T12"/>
            <a:pathLst>
              <a:path w="3312" h="480">
                <a:moveTo>
                  <a:pt x="0" y="480"/>
                </a:moveTo>
                <a:cubicBezTo>
                  <a:pt x="252" y="240"/>
                  <a:pt x="504" y="0"/>
                  <a:pt x="1056" y="0"/>
                </a:cubicBezTo>
                <a:cubicBezTo>
                  <a:pt x="1608" y="0"/>
                  <a:pt x="2936" y="400"/>
                  <a:pt x="3312" y="480"/>
                </a:cubicBezTo>
              </a:path>
            </a:pathLst>
          </a:custGeom>
          <a:noFill/>
          <a:ln w="5076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4518" name="AutoShape 6">
            <a:extLst>
              <a:ext uri="{FF2B5EF4-FFF2-40B4-BE49-F238E27FC236}">
                <a16:creationId xmlns:a16="http://schemas.microsoft.com/office/drawing/2014/main" id="{915C7EF4-B63C-467B-B64E-8B73A9B362C3}"/>
              </a:ext>
            </a:extLst>
          </p:cNvPr>
          <p:cNvSpPr>
            <a:spLocks noChangeArrowheads="1"/>
          </p:cNvSpPr>
          <p:nvPr/>
        </p:nvSpPr>
        <p:spPr bwMode="auto">
          <a:xfrm>
            <a:off x="2362200" y="4419600"/>
            <a:ext cx="5105400" cy="838200"/>
          </a:xfrm>
          <a:custGeom>
            <a:avLst/>
            <a:gdLst>
              <a:gd name="T0" fmla="*/ 0 w 3216"/>
              <a:gd name="T1" fmla="*/ 2147483646 h 528"/>
              <a:gd name="T2" fmla="*/ 2147483646 w 3216"/>
              <a:gd name="T3" fmla="*/ 0 h 528"/>
              <a:gd name="T4" fmla="*/ 2147483646 w 3216"/>
              <a:gd name="T5" fmla="*/ 2147483646 h 528"/>
              <a:gd name="T6" fmla="*/ 0 60000 65536"/>
              <a:gd name="T7" fmla="*/ 0 60000 65536"/>
              <a:gd name="T8" fmla="*/ 0 60000 65536"/>
              <a:gd name="T9" fmla="*/ 0 w 3216"/>
              <a:gd name="T10" fmla="*/ 0 h 528"/>
              <a:gd name="T11" fmla="*/ 3216 w 3216"/>
              <a:gd name="T12" fmla="*/ 528 h 528"/>
            </a:gdLst>
            <a:ahLst/>
            <a:cxnLst>
              <a:cxn ang="T6">
                <a:pos x="T0" y="T1"/>
              </a:cxn>
              <a:cxn ang="T7">
                <a:pos x="T2" y="T3"/>
              </a:cxn>
              <a:cxn ang="T8">
                <a:pos x="T4" y="T5"/>
              </a:cxn>
            </a:cxnLst>
            <a:rect l="T9" t="T10" r="T11" b="T12"/>
            <a:pathLst>
              <a:path w="3216" h="528">
                <a:moveTo>
                  <a:pt x="0" y="528"/>
                </a:moveTo>
                <a:cubicBezTo>
                  <a:pt x="236" y="264"/>
                  <a:pt x="472" y="0"/>
                  <a:pt x="1008" y="0"/>
                </a:cubicBezTo>
                <a:cubicBezTo>
                  <a:pt x="1544" y="0"/>
                  <a:pt x="2848" y="440"/>
                  <a:pt x="3216" y="528"/>
                </a:cubicBezTo>
              </a:path>
            </a:pathLst>
          </a:custGeom>
          <a:noFill/>
          <a:ln w="50760">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4519" name="AutoShape 7">
            <a:extLst>
              <a:ext uri="{FF2B5EF4-FFF2-40B4-BE49-F238E27FC236}">
                <a16:creationId xmlns:a16="http://schemas.microsoft.com/office/drawing/2014/main" id="{5E26E7D9-2440-4764-A442-36C9BAD0DDBC}"/>
              </a:ext>
            </a:extLst>
          </p:cNvPr>
          <p:cNvSpPr>
            <a:spLocks noChangeArrowheads="1"/>
          </p:cNvSpPr>
          <p:nvPr/>
        </p:nvSpPr>
        <p:spPr bwMode="auto">
          <a:xfrm>
            <a:off x="2971800" y="4343400"/>
            <a:ext cx="4495800" cy="914400"/>
          </a:xfrm>
          <a:custGeom>
            <a:avLst/>
            <a:gdLst>
              <a:gd name="T0" fmla="*/ 0 w 2832"/>
              <a:gd name="T1" fmla="*/ 2147483646 h 576"/>
              <a:gd name="T2" fmla="*/ 2147483646 w 2832"/>
              <a:gd name="T3" fmla="*/ 0 h 576"/>
              <a:gd name="T4" fmla="*/ 2147483646 w 2832"/>
              <a:gd name="T5" fmla="*/ 2147483646 h 576"/>
              <a:gd name="T6" fmla="*/ 0 60000 65536"/>
              <a:gd name="T7" fmla="*/ 0 60000 65536"/>
              <a:gd name="T8" fmla="*/ 0 60000 65536"/>
              <a:gd name="T9" fmla="*/ 0 w 2832"/>
              <a:gd name="T10" fmla="*/ 0 h 576"/>
              <a:gd name="T11" fmla="*/ 2832 w 2832"/>
              <a:gd name="T12" fmla="*/ 576 h 576"/>
            </a:gdLst>
            <a:ahLst/>
            <a:cxnLst>
              <a:cxn ang="T6">
                <a:pos x="T0" y="T1"/>
              </a:cxn>
              <a:cxn ang="T7">
                <a:pos x="T2" y="T3"/>
              </a:cxn>
              <a:cxn ang="T8">
                <a:pos x="T4" y="T5"/>
              </a:cxn>
            </a:cxnLst>
            <a:rect l="T9" t="T10" r="T11" b="T12"/>
            <a:pathLst>
              <a:path w="2832" h="576">
                <a:moveTo>
                  <a:pt x="0" y="576"/>
                </a:moveTo>
                <a:cubicBezTo>
                  <a:pt x="244" y="288"/>
                  <a:pt x="488" y="0"/>
                  <a:pt x="960" y="0"/>
                </a:cubicBezTo>
                <a:cubicBezTo>
                  <a:pt x="1432" y="0"/>
                  <a:pt x="2512" y="480"/>
                  <a:pt x="2832" y="576"/>
                </a:cubicBezTo>
              </a:path>
            </a:pathLst>
          </a:custGeom>
          <a:noFill/>
          <a:ln w="5076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4520" name="Line 8">
            <a:extLst>
              <a:ext uri="{FF2B5EF4-FFF2-40B4-BE49-F238E27FC236}">
                <a16:creationId xmlns:a16="http://schemas.microsoft.com/office/drawing/2014/main" id="{4518E0EE-9465-4D31-B124-387EB0231DDC}"/>
              </a:ext>
            </a:extLst>
          </p:cNvPr>
          <p:cNvSpPr>
            <a:spLocks noChangeShapeType="1"/>
          </p:cNvSpPr>
          <p:nvPr/>
        </p:nvSpPr>
        <p:spPr bwMode="auto">
          <a:xfrm>
            <a:off x="1066800" y="5257800"/>
            <a:ext cx="7239000" cy="1588"/>
          </a:xfrm>
          <a:prstGeom prst="line">
            <a:avLst/>
          </a:prstGeom>
          <a:noFill/>
          <a:ln w="3168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4521" name="Line 9">
            <a:extLst>
              <a:ext uri="{FF2B5EF4-FFF2-40B4-BE49-F238E27FC236}">
                <a16:creationId xmlns:a16="http://schemas.microsoft.com/office/drawing/2014/main" id="{3C2DEDDB-3874-4E7F-BE51-CE76D1210CB3}"/>
              </a:ext>
            </a:extLst>
          </p:cNvPr>
          <p:cNvSpPr>
            <a:spLocks noChangeShapeType="1"/>
          </p:cNvSpPr>
          <p:nvPr/>
        </p:nvSpPr>
        <p:spPr bwMode="auto">
          <a:xfrm>
            <a:off x="1066800" y="3276600"/>
            <a:ext cx="7239000" cy="1588"/>
          </a:xfrm>
          <a:prstGeom prst="line">
            <a:avLst/>
          </a:prstGeom>
          <a:noFill/>
          <a:ln w="3168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4522" name="Rectangle 10">
            <a:extLst>
              <a:ext uri="{FF2B5EF4-FFF2-40B4-BE49-F238E27FC236}">
                <a16:creationId xmlns:a16="http://schemas.microsoft.com/office/drawing/2014/main" id="{1367A1A6-6A4E-475A-B0DD-6754D01F7291}"/>
              </a:ext>
            </a:extLst>
          </p:cNvPr>
          <p:cNvSpPr>
            <a:spLocks noChangeArrowheads="1"/>
          </p:cNvSpPr>
          <p:nvPr/>
        </p:nvSpPr>
        <p:spPr bwMode="auto">
          <a:xfrm>
            <a:off x="1295400" y="2667000"/>
            <a:ext cx="1627188" cy="533400"/>
          </a:xfrm>
          <a:prstGeom prst="rect">
            <a:avLst/>
          </a:prstGeom>
          <a:solidFill>
            <a:srgbClr val="FF99CC"/>
          </a:solidFill>
          <a:ln w="19080">
            <a:solidFill>
              <a:srgbClr val="000000"/>
            </a:solidFill>
            <a:miter lim="800000"/>
            <a:headEnd/>
            <a:tailEnd/>
          </a:ln>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ts val="1250"/>
              </a:spcBef>
              <a:buFont typeface="Arial" panose="020B0604020202020204" pitchFamily="34" charset="0"/>
              <a:buNone/>
            </a:pPr>
            <a:r>
              <a:rPr lang="en-GB" altLang="en-US" sz="2000">
                <a:solidFill>
                  <a:schemeClr val="tx1"/>
                </a:solidFill>
              </a:rPr>
              <a:t>Requirements</a:t>
            </a:r>
          </a:p>
        </p:txBody>
      </p:sp>
      <p:sp>
        <p:nvSpPr>
          <p:cNvPr id="64523" name="Rectangle 11">
            <a:extLst>
              <a:ext uri="{FF2B5EF4-FFF2-40B4-BE49-F238E27FC236}">
                <a16:creationId xmlns:a16="http://schemas.microsoft.com/office/drawing/2014/main" id="{67FC0FCF-FD4A-4CAA-9D17-C6624C11E967}"/>
              </a:ext>
            </a:extLst>
          </p:cNvPr>
          <p:cNvSpPr>
            <a:spLocks noChangeArrowheads="1"/>
          </p:cNvSpPr>
          <p:nvPr/>
        </p:nvSpPr>
        <p:spPr bwMode="auto">
          <a:xfrm>
            <a:off x="3073400" y="2667000"/>
            <a:ext cx="1627188" cy="533400"/>
          </a:xfrm>
          <a:prstGeom prst="rect">
            <a:avLst/>
          </a:prstGeom>
          <a:solidFill>
            <a:srgbClr val="00FF00"/>
          </a:solidFill>
          <a:ln w="19080">
            <a:solidFill>
              <a:srgbClr val="000000"/>
            </a:solidFill>
            <a:miter lim="800000"/>
            <a:headEnd/>
            <a:tailEnd/>
          </a:ln>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ts val="1250"/>
              </a:spcBef>
              <a:buFont typeface="Arial" panose="020B0604020202020204" pitchFamily="34" charset="0"/>
              <a:buNone/>
            </a:pPr>
            <a:r>
              <a:rPr lang="en-GB" altLang="en-US" sz="2000">
                <a:solidFill>
                  <a:schemeClr val="tx1"/>
                </a:solidFill>
              </a:rPr>
              <a:t>Design</a:t>
            </a:r>
          </a:p>
        </p:txBody>
      </p:sp>
      <p:sp>
        <p:nvSpPr>
          <p:cNvPr id="64524" name="Rectangle 12">
            <a:extLst>
              <a:ext uri="{FF2B5EF4-FFF2-40B4-BE49-F238E27FC236}">
                <a16:creationId xmlns:a16="http://schemas.microsoft.com/office/drawing/2014/main" id="{80702365-F6B4-406E-A977-B58DB34ED7D4}"/>
              </a:ext>
            </a:extLst>
          </p:cNvPr>
          <p:cNvSpPr>
            <a:spLocks noChangeArrowheads="1"/>
          </p:cNvSpPr>
          <p:nvPr/>
        </p:nvSpPr>
        <p:spPr bwMode="auto">
          <a:xfrm>
            <a:off x="4851400" y="2667000"/>
            <a:ext cx="1627188" cy="533400"/>
          </a:xfrm>
          <a:prstGeom prst="rect">
            <a:avLst/>
          </a:prstGeom>
          <a:solidFill>
            <a:srgbClr val="00CCFF"/>
          </a:solidFill>
          <a:ln w="19080">
            <a:solidFill>
              <a:srgbClr val="000000"/>
            </a:solidFill>
            <a:miter lim="800000"/>
            <a:headEnd/>
            <a:tailEnd/>
          </a:ln>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ts val="1250"/>
              </a:spcBef>
              <a:buFont typeface="Arial" panose="020B0604020202020204" pitchFamily="34" charset="0"/>
              <a:buNone/>
            </a:pPr>
            <a:r>
              <a:rPr lang="en-GB" altLang="en-US" sz="2000">
                <a:solidFill>
                  <a:schemeClr val="tx1"/>
                </a:solidFill>
              </a:rPr>
              <a:t>Code</a:t>
            </a:r>
          </a:p>
        </p:txBody>
      </p:sp>
      <p:sp>
        <p:nvSpPr>
          <p:cNvPr id="64525" name="Rectangle 13">
            <a:extLst>
              <a:ext uri="{FF2B5EF4-FFF2-40B4-BE49-F238E27FC236}">
                <a16:creationId xmlns:a16="http://schemas.microsoft.com/office/drawing/2014/main" id="{57221B68-EFA0-426D-BD93-4E977A11C40D}"/>
              </a:ext>
            </a:extLst>
          </p:cNvPr>
          <p:cNvSpPr>
            <a:spLocks noChangeArrowheads="1"/>
          </p:cNvSpPr>
          <p:nvPr/>
        </p:nvSpPr>
        <p:spPr bwMode="auto">
          <a:xfrm>
            <a:off x="6629400" y="2667000"/>
            <a:ext cx="1627188" cy="533400"/>
          </a:xfrm>
          <a:prstGeom prst="rect">
            <a:avLst/>
          </a:prstGeom>
          <a:solidFill>
            <a:srgbClr val="3366FF"/>
          </a:solidFill>
          <a:ln w="19080">
            <a:solidFill>
              <a:srgbClr val="000000"/>
            </a:solidFill>
            <a:miter lim="800000"/>
            <a:headEnd/>
            <a:tailEnd/>
          </a:ln>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ts val="1250"/>
              </a:spcBef>
              <a:buFont typeface="Arial" panose="020B0604020202020204" pitchFamily="34" charset="0"/>
              <a:buNone/>
            </a:pPr>
            <a:r>
              <a:rPr lang="en-GB" altLang="en-US" sz="2000">
                <a:solidFill>
                  <a:schemeClr val="tx1"/>
                </a:solidFill>
              </a:rPr>
              <a:t>Test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n-GB" sz="3200" b="1" dirty="0"/>
              <a:t>Difference between software engineering and computer science</a:t>
            </a:r>
            <a:endParaRPr lang="en-GB" b="1" dirty="0"/>
          </a:p>
        </p:txBody>
      </p:sp>
      <p:sp>
        <p:nvSpPr>
          <p:cNvPr id="72709" name="Rectangle 5"/>
          <p:cNvSpPr>
            <a:spLocks noGrp="1" noChangeArrowheads="1"/>
          </p:cNvSpPr>
          <p:nvPr>
            <p:ph type="body" idx="1"/>
          </p:nvPr>
        </p:nvSpPr>
        <p:spPr/>
        <p:txBody>
          <a:bodyPr/>
          <a:lstStyle/>
          <a:p>
            <a:pPr algn="just"/>
            <a:r>
              <a:rPr lang="en-GB" dirty="0"/>
              <a:t>Computer science is concerned with theory and fundamentals; software engineering is concerned with the practicalities of developing and delivering useful software.</a:t>
            </a:r>
          </a:p>
          <a:p>
            <a:pPr algn="just"/>
            <a:r>
              <a:rPr lang="en-GB" dirty="0"/>
              <a:t>Computer science theories are still insufficient to act as a complete underpinning for software engineering (unlike e.g. physics and electrical engineering).</a:t>
            </a:r>
          </a:p>
        </p:txBody>
      </p:sp>
    </p:spTree>
    <p:extLst>
      <p:ext uri="{BB962C8B-B14F-4D97-AF65-F5344CB8AC3E}">
        <p14:creationId xmlns:p14="http://schemas.microsoft.com/office/powerpoint/2010/main" val="3602356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616BE8DA-84D4-40EB-8CA9-1DA4921A4658}"/>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094B77AF-E9A8-4379-8A7A-06A08651CF8E}" type="slidenum">
              <a:rPr lang="en-GB" altLang="en-US" sz="1400">
                <a:solidFill>
                  <a:schemeClr val="tx1"/>
                </a:solidFill>
              </a:rPr>
              <a:pPr algn="r" eaLnBrk="1" hangingPunct="1">
                <a:lnSpc>
                  <a:spcPct val="100000"/>
                </a:lnSpc>
                <a:spcBef>
                  <a:spcPct val="0"/>
                </a:spcBef>
                <a:buFont typeface="Arial" panose="020B0604020202020204" pitchFamily="34" charset="0"/>
                <a:buNone/>
              </a:pPr>
              <a:t>80</a:t>
            </a:fld>
            <a:endParaRPr lang="en-GB" altLang="en-US" sz="1400">
              <a:solidFill>
                <a:schemeClr val="tx1"/>
              </a:solidFill>
            </a:endParaRPr>
          </a:p>
        </p:txBody>
      </p:sp>
      <p:sp>
        <p:nvSpPr>
          <p:cNvPr id="66563" name="Text Box 3">
            <a:extLst>
              <a:ext uri="{FF2B5EF4-FFF2-40B4-BE49-F238E27FC236}">
                <a16:creationId xmlns:a16="http://schemas.microsoft.com/office/drawing/2014/main" id="{3B5CA7F4-E0A3-414C-A11C-1A9F1A00D43D}"/>
              </a:ext>
            </a:extLst>
          </p:cNvPr>
          <p:cNvSpPr txBox="1">
            <a:spLocks noChangeArrowheads="1"/>
          </p:cNvSpPr>
          <p:nvPr/>
        </p:nvSpPr>
        <p:spPr bwMode="auto">
          <a:xfrm>
            <a:off x="457200" y="455613"/>
            <a:ext cx="5189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3300"/>
              </a:buClr>
              <a:buFont typeface="Book Antiqua" panose="02040602050305030304" pitchFamily="18" charset="0"/>
              <a:buNone/>
            </a:pPr>
            <a:r>
              <a:rPr lang="en-GB" altLang="en-US" sz="3600">
                <a:solidFill>
                  <a:schemeClr val="tx1"/>
                </a:solidFill>
                <a:latin typeface="Book Antiqua" panose="02040602050305030304" pitchFamily="18" charset="0"/>
              </a:rPr>
              <a:t>Scrum</a:t>
            </a:r>
            <a:r>
              <a:rPr lang="en-GB" altLang="en-US" sz="4000">
                <a:solidFill>
                  <a:schemeClr val="tx1"/>
                </a:solidFill>
              </a:rPr>
              <a:t> </a:t>
            </a:r>
            <a:r>
              <a:rPr lang="en-GB" altLang="en-US" sz="3600">
                <a:solidFill>
                  <a:schemeClr val="tx1"/>
                </a:solidFill>
                <a:latin typeface="Book Antiqua" panose="02040602050305030304" pitchFamily="18" charset="0"/>
              </a:rPr>
              <a:t>Methodology</a:t>
            </a:r>
          </a:p>
        </p:txBody>
      </p:sp>
      <p:grpSp>
        <p:nvGrpSpPr>
          <p:cNvPr id="2" name="Group 4">
            <a:extLst>
              <a:ext uri="{FF2B5EF4-FFF2-40B4-BE49-F238E27FC236}">
                <a16:creationId xmlns:a16="http://schemas.microsoft.com/office/drawing/2014/main" id="{CFD7F28C-7A2F-4802-8C0E-CF48CDC04162}"/>
              </a:ext>
            </a:extLst>
          </p:cNvPr>
          <p:cNvGrpSpPr>
            <a:grpSpLocks/>
          </p:cNvGrpSpPr>
          <p:nvPr/>
        </p:nvGrpSpPr>
        <p:grpSpPr bwMode="auto">
          <a:xfrm>
            <a:off x="5486400" y="1333500"/>
            <a:ext cx="2894013" cy="303213"/>
            <a:chOff x="3456" y="840"/>
            <a:chExt cx="1823" cy="191"/>
          </a:xfrm>
        </p:grpSpPr>
        <p:sp>
          <p:nvSpPr>
            <p:cNvPr id="66716" name="Rectangle 5">
              <a:extLst>
                <a:ext uri="{FF2B5EF4-FFF2-40B4-BE49-F238E27FC236}">
                  <a16:creationId xmlns:a16="http://schemas.microsoft.com/office/drawing/2014/main" id="{F12755C0-64E6-4129-8AC1-A1E96FFF1AA3}"/>
                </a:ext>
              </a:extLst>
            </p:cNvPr>
            <p:cNvSpPr>
              <a:spLocks noChangeArrowheads="1"/>
            </p:cNvSpPr>
            <p:nvPr/>
          </p:nvSpPr>
          <p:spPr bwMode="auto">
            <a:xfrm>
              <a:off x="3888" y="840"/>
              <a:ext cx="1392" cy="192"/>
            </a:xfrm>
            <a:prstGeom prst="rect">
              <a:avLst/>
            </a:prstGeom>
            <a:solidFill>
              <a:srgbClr val="800080"/>
            </a:solidFill>
            <a:ln w="9360">
              <a:solidFill>
                <a:srgbClr val="000000"/>
              </a:solidFill>
              <a:miter lim="800000"/>
              <a:headEnd/>
              <a:tailEnd/>
            </a:ln>
            <a:effectLst>
              <a:outerShdw dist="71785" dir="2700000" algn="ctr" rotWithShape="0">
                <a:srgbClr val="808080">
                  <a:alpha val="50026"/>
                </a:srgbClr>
              </a:outerShdw>
            </a:effectLst>
          </p:spPr>
          <p:txBody>
            <a:bodyPr wrap="none" lIns="0" tIns="0" rIns="0" bIns="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FF99FF"/>
                </a:buClr>
                <a:buFont typeface="Arial" panose="020B0604020202020204" pitchFamily="34" charset="0"/>
                <a:buNone/>
              </a:pPr>
              <a:r>
                <a:rPr lang="en-GB" altLang="en-US" sz="1600">
                  <a:solidFill>
                    <a:schemeClr val="tx1"/>
                  </a:solidFill>
                </a:rPr>
                <a:t>New Business Driver</a:t>
              </a:r>
            </a:p>
          </p:txBody>
        </p:sp>
        <p:sp>
          <p:nvSpPr>
            <p:cNvPr id="66717" name="Line 6">
              <a:extLst>
                <a:ext uri="{FF2B5EF4-FFF2-40B4-BE49-F238E27FC236}">
                  <a16:creationId xmlns:a16="http://schemas.microsoft.com/office/drawing/2014/main" id="{4EAA0DB2-BE42-4EEF-AFAC-9224CC60F58E}"/>
                </a:ext>
              </a:extLst>
            </p:cNvPr>
            <p:cNvSpPr>
              <a:spLocks noChangeShapeType="1"/>
            </p:cNvSpPr>
            <p:nvPr/>
          </p:nvSpPr>
          <p:spPr bwMode="auto">
            <a:xfrm flipH="1">
              <a:off x="3455" y="936"/>
              <a:ext cx="434" cy="1"/>
            </a:xfrm>
            <a:prstGeom prst="line">
              <a:avLst/>
            </a:prstGeom>
            <a:noFill/>
            <a:ln w="76320">
              <a:solidFill>
                <a:srgbClr val="80008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7">
            <a:extLst>
              <a:ext uri="{FF2B5EF4-FFF2-40B4-BE49-F238E27FC236}">
                <a16:creationId xmlns:a16="http://schemas.microsoft.com/office/drawing/2014/main" id="{C3767E2D-E629-458B-B051-D226E6357914}"/>
              </a:ext>
            </a:extLst>
          </p:cNvPr>
          <p:cNvGrpSpPr>
            <a:grpSpLocks/>
          </p:cNvGrpSpPr>
          <p:nvPr/>
        </p:nvGrpSpPr>
        <p:grpSpPr bwMode="auto">
          <a:xfrm>
            <a:off x="6477000" y="3276600"/>
            <a:ext cx="1370013" cy="2589213"/>
            <a:chOff x="4080" y="2064"/>
            <a:chExt cx="863" cy="1631"/>
          </a:xfrm>
        </p:grpSpPr>
        <p:sp>
          <p:nvSpPr>
            <p:cNvPr id="66714" name="Rectangle 8">
              <a:extLst>
                <a:ext uri="{FF2B5EF4-FFF2-40B4-BE49-F238E27FC236}">
                  <a16:creationId xmlns:a16="http://schemas.microsoft.com/office/drawing/2014/main" id="{1CB71C18-F46B-4C25-94E2-CC83D0C1BFE8}"/>
                </a:ext>
              </a:extLst>
            </p:cNvPr>
            <p:cNvSpPr>
              <a:spLocks noChangeArrowheads="1"/>
            </p:cNvSpPr>
            <p:nvPr/>
          </p:nvSpPr>
          <p:spPr bwMode="auto">
            <a:xfrm>
              <a:off x="4080" y="2064"/>
              <a:ext cx="864" cy="1632"/>
            </a:xfrm>
            <a:prstGeom prst="rect">
              <a:avLst/>
            </a:prstGeom>
            <a:gradFill rotWithShape="0">
              <a:gsLst>
                <a:gs pos="0">
                  <a:srgbClr val="474776"/>
                </a:gs>
                <a:gs pos="50000">
                  <a:srgbClr val="9999FF"/>
                </a:gs>
                <a:gs pos="100000">
                  <a:srgbClr val="474776"/>
                </a:gs>
              </a:gsLst>
              <a:lin ang="5400000" scaled="1"/>
            </a:gradFill>
            <a:ln w="9360">
              <a:solidFill>
                <a:srgbClr val="000000"/>
              </a:solidFill>
              <a:miter lim="800000"/>
              <a:headEnd/>
              <a:tailEnd/>
            </a:ln>
            <a:effectLst>
              <a:outerShdw dist="71785" dir="2700000" algn="ctr" rotWithShape="0">
                <a:srgbClr val="808080">
                  <a:alpha val="50026"/>
                </a:srgbClr>
              </a:outerShdw>
            </a:effectLst>
          </p:spPr>
          <p:txBody>
            <a:bodyPr wrap="none"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9999FF"/>
                </a:buClr>
                <a:buFont typeface="Arial" panose="020B0604020202020204" pitchFamily="34" charset="0"/>
                <a:buNone/>
              </a:pPr>
              <a:r>
                <a:rPr lang="en-GB" altLang="en-US" sz="1800">
                  <a:solidFill>
                    <a:schemeClr val="tx1"/>
                  </a:solidFill>
                </a:rPr>
                <a:t>Deliverable</a:t>
              </a:r>
            </a:p>
            <a:p>
              <a:pPr algn="ctr" eaLnBrk="1" hangingPunct="1">
                <a:lnSpc>
                  <a:spcPct val="100000"/>
                </a:lnSpc>
                <a:spcBef>
                  <a:spcPct val="0"/>
                </a:spcBef>
                <a:buClr>
                  <a:srgbClr val="9999FF"/>
                </a:buClr>
                <a:buFont typeface="Arial" panose="020B0604020202020204" pitchFamily="34" charset="0"/>
                <a:buNone/>
              </a:pPr>
              <a:r>
                <a:rPr lang="en-GB" altLang="en-US" sz="1800">
                  <a:solidFill>
                    <a:schemeClr val="tx1"/>
                  </a:solidFill>
                </a:rPr>
                <a:t>Product</a:t>
              </a:r>
            </a:p>
          </p:txBody>
        </p:sp>
        <p:sp>
          <p:nvSpPr>
            <p:cNvPr id="66715" name="Rectangle 9">
              <a:extLst>
                <a:ext uri="{FF2B5EF4-FFF2-40B4-BE49-F238E27FC236}">
                  <a16:creationId xmlns:a16="http://schemas.microsoft.com/office/drawing/2014/main" id="{6ED5C0E9-53C9-4478-861A-D16E0BDE577A}"/>
                </a:ext>
              </a:extLst>
            </p:cNvPr>
            <p:cNvSpPr>
              <a:spLocks noChangeArrowheads="1"/>
            </p:cNvSpPr>
            <p:nvPr/>
          </p:nvSpPr>
          <p:spPr bwMode="auto">
            <a:xfrm>
              <a:off x="4080" y="3552"/>
              <a:ext cx="8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9999FF"/>
                </a:buClr>
                <a:buFont typeface="Arial" panose="020B0604020202020204" pitchFamily="34" charset="0"/>
                <a:buNone/>
              </a:pPr>
              <a:r>
                <a:rPr lang="en-GB" altLang="en-US" sz="1200" b="1">
                  <a:solidFill>
                    <a:schemeClr val="tx1"/>
                  </a:solidFill>
                </a:rPr>
                <a:t>100% Tested</a:t>
              </a:r>
            </a:p>
          </p:txBody>
        </p:sp>
      </p:grpSp>
      <p:grpSp>
        <p:nvGrpSpPr>
          <p:cNvPr id="66566" name="Group 10">
            <a:extLst>
              <a:ext uri="{FF2B5EF4-FFF2-40B4-BE49-F238E27FC236}">
                <a16:creationId xmlns:a16="http://schemas.microsoft.com/office/drawing/2014/main" id="{1A3634CF-E4B4-4244-B1AE-41957D553EE1}"/>
              </a:ext>
            </a:extLst>
          </p:cNvPr>
          <p:cNvGrpSpPr>
            <a:grpSpLocks/>
          </p:cNvGrpSpPr>
          <p:nvPr/>
        </p:nvGrpSpPr>
        <p:grpSpPr bwMode="auto">
          <a:xfrm>
            <a:off x="647700" y="2008188"/>
            <a:ext cx="7313613" cy="1109662"/>
            <a:chOff x="408" y="1265"/>
            <a:chExt cx="4607" cy="699"/>
          </a:xfrm>
        </p:grpSpPr>
        <p:sp>
          <p:nvSpPr>
            <p:cNvPr id="36875" name="AutoShape 11">
              <a:extLst>
                <a:ext uri="{FF2B5EF4-FFF2-40B4-BE49-F238E27FC236}">
                  <a16:creationId xmlns:a16="http://schemas.microsoft.com/office/drawing/2014/main" id="{2296E32A-ABAC-4A0B-B535-BC7B4B555856}"/>
                </a:ext>
              </a:extLst>
            </p:cNvPr>
            <p:cNvSpPr>
              <a:spLocks noChangeArrowheads="1"/>
            </p:cNvSpPr>
            <p:nvPr/>
          </p:nvSpPr>
          <p:spPr bwMode="auto">
            <a:xfrm>
              <a:off x="408" y="1265"/>
              <a:ext cx="4608" cy="700"/>
            </a:xfrm>
            <a:prstGeom prst="roundRect">
              <a:avLst>
                <a:gd name="adj" fmla="val 16667"/>
              </a:avLst>
            </a:prstGeom>
            <a:gradFill rotWithShape="0">
              <a:gsLst>
                <a:gs pos="0">
                  <a:srgbClr val="2F7676"/>
                </a:gs>
                <a:gs pos="100000">
                  <a:srgbClr val="66FFFF"/>
                </a:gs>
              </a:gsLst>
              <a:lin ang="5400000" scaled="1"/>
            </a:gradFill>
            <a:ln w="9360">
              <a:solidFill>
                <a:srgbClr val="000000"/>
              </a:solidFill>
              <a:miter lim="800000"/>
              <a:headEnd/>
              <a:tailEnd/>
            </a:ln>
            <a:effectLst>
              <a:outerShdw dist="71785" dir="2700000" algn="ctr" rotWithShape="0">
                <a:srgbClr val="808080">
                  <a:alpha val="50027"/>
                </a:srgbClr>
              </a:outerShdw>
            </a:effectLst>
          </p:spPr>
          <p:txBody>
            <a:bodyPr wrap="none" anchor="ctr"/>
            <a:lstStyle/>
            <a:p>
              <a:pPr eaLnBrk="1" hangingPunct="1">
                <a:lnSpc>
                  <a:spcPct val="97000"/>
                </a:lnSpc>
                <a:buClr>
                  <a:srgbClr val="EAEAEA"/>
                </a:buClr>
                <a:buSzPct val="100000"/>
                <a:buFont typeface="Arial Narrow" pitchFamily="32" charset="0"/>
                <a:buNone/>
                <a:defRPr/>
              </a:pPr>
              <a:endParaRPr lang="en-US">
                <a:solidFill>
                  <a:schemeClr val="tx1"/>
                </a:solidFill>
                <a:latin typeface="Arial Narrow" pitchFamily="32" charset="0"/>
                <a:cs typeface="+mn-cs"/>
              </a:endParaRPr>
            </a:p>
          </p:txBody>
        </p:sp>
        <p:sp>
          <p:nvSpPr>
            <p:cNvPr id="66711" name="Text Box 12">
              <a:extLst>
                <a:ext uri="{FF2B5EF4-FFF2-40B4-BE49-F238E27FC236}">
                  <a16:creationId xmlns:a16="http://schemas.microsoft.com/office/drawing/2014/main" id="{56348C03-31A5-4986-A4F4-A13E562AB197}"/>
                </a:ext>
              </a:extLst>
            </p:cNvPr>
            <p:cNvSpPr txBox="1">
              <a:spLocks noChangeArrowheads="1"/>
            </p:cNvSpPr>
            <p:nvPr/>
          </p:nvSpPr>
          <p:spPr bwMode="auto">
            <a:xfrm>
              <a:off x="552" y="1774"/>
              <a:ext cx="4371" cy="115"/>
            </a:xfrm>
            <a:prstGeom prst="rect">
              <a:avLst/>
            </a:prstGeom>
            <a:gradFill rotWithShape="0">
              <a:gsLst>
                <a:gs pos="0">
                  <a:srgbClr val="66FFFF"/>
                </a:gs>
                <a:gs pos="100000">
                  <a:srgbClr val="2F7676"/>
                </a:gs>
              </a:gsLst>
              <a:path path="rect">
                <a:fillToRect t="100000" r="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6712" name="Text Box 13">
              <a:extLst>
                <a:ext uri="{FF2B5EF4-FFF2-40B4-BE49-F238E27FC236}">
                  <a16:creationId xmlns:a16="http://schemas.microsoft.com/office/drawing/2014/main" id="{F378E439-9EDF-43D1-8382-60E910A16E02}"/>
                </a:ext>
              </a:extLst>
            </p:cNvPr>
            <p:cNvSpPr txBox="1">
              <a:spLocks noChangeArrowheads="1"/>
            </p:cNvSpPr>
            <p:nvPr/>
          </p:nvSpPr>
          <p:spPr bwMode="auto">
            <a:xfrm>
              <a:off x="552" y="1438"/>
              <a:ext cx="4371" cy="115"/>
            </a:xfrm>
            <a:prstGeom prst="rect">
              <a:avLst/>
            </a:prstGeom>
            <a:gradFill rotWithShape="0">
              <a:gsLst>
                <a:gs pos="0">
                  <a:srgbClr val="66FFFF"/>
                </a:gs>
                <a:gs pos="100000">
                  <a:srgbClr val="2F7676"/>
                </a:gs>
              </a:gsLst>
              <a:path path="rect">
                <a:fillToRect t="100000" r="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6713" name="Text Box 14">
              <a:extLst>
                <a:ext uri="{FF2B5EF4-FFF2-40B4-BE49-F238E27FC236}">
                  <a16:creationId xmlns:a16="http://schemas.microsoft.com/office/drawing/2014/main" id="{F8169E1C-04FA-4D68-92E9-3399A2E2FC5A}"/>
                </a:ext>
              </a:extLst>
            </p:cNvPr>
            <p:cNvSpPr txBox="1">
              <a:spLocks noChangeArrowheads="1"/>
            </p:cNvSpPr>
            <p:nvPr/>
          </p:nvSpPr>
          <p:spPr bwMode="auto">
            <a:xfrm>
              <a:off x="552" y="1601"/>
              <a:ext cx="4371" cy="115"/>
            </a:xfrm>
            <a:prstGeom prst="rect">
              <a:avLst/>
            </a:prstGeom>
            <a:gradFill rotWithShape="0">
              <a:gsLst>
                <a:gs pos="0">
                  <a:srgbClr val="66FFFF"/>
                </a:gs>
                <a:gs pos="100000">
                  <a:srgbClr val="2F7676"/>
                </a:gs>
              </a:gsLst>
              <a:path path="rect">
                <a:fillToRect t="100000" r="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grpSp>
      <p:sp>
        <p:nvSpPr>
          <p:cNvPr id="36879" name="Rectangle 15">
            <a:extLst>
              <a:ext uri="{FF2B5EF4-FFF2-40B4-BE49-F238E27FC236}">
                <a16:creationId xmlns:a16="http://schemas.microsoft.com/office/drawing/2014/main" id="{CBF7C196-9F33-402C-A42E-8DBDCC5A4D4A}"/>
              </a:ext>
            </a:extLst>
          </p:cNvPr>
          <p:cNvSpPr>
            <a:spLocks noChangeArrowheads="1"/>
          </p:cNvSpPr>
          <p:nvPr/>
        </p:nvSpPr>
        <p:spPr bwMode="auto">
          <a:xfrm>
            <a:off x="3581400" y="2057400"/>
            <a:ext cx="2590800" cy="914400"/>
          </a:xfrm>
          <a:prstGeom prst="rect">
            <a:avLst/>
          </a:prstGeom>
          <a:solidFill>
            <a:srgbClr val="FFCCCC">
              <a:alpha val="50195"/>
            </a:srgbClr>
          </a:solidFill>
          <a:ln w="9360">
            <a:solidFill>
              <a:srgbClr val="80008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36880" name="Rectangle 16">
            <a:extLst>
              <a:ext uri="{FF2B5EF4-FFF2-40B4-BE49-F238E27FC236}">
                <a16:creationId xmlns:a16="http://schemas.microsoft.com/office/drawing/2014/main" id="{96BDDF0E-F522-479F-8648-7190E67091BF}"/>
              </a:ext>
            </a:extLst>
          </p:cNvPr>
          <p:cNvSpPr>
            <a:spLocks noChangeArrowheads="1"/>
          </p:cNvSpPr>
          <p:nvPr/>
        </p:nvSpPr>
        <p:spPr bwMode="auto">
          <a:xfrm>
            <a:off x="1866900" y="2133600"/>
            <a:ext cx="533400" cy="762000"/>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Sprint</a:t>
            </a:r>
          </a:p>
        </p:txBody>
      </p:sp>
      <p:sp>
        <p:nvSpPr>
          <p:cNvPr id="36881" name="Rectangle 17">
            <a:extLst>
              <a:ext uri="{FF2B5EF4-FFF2-40B4-BE49-F238E27FC236}">
                <a16:creationId xmlns:a16="http://schemas.microsoft.com/office/drawing/2014/main" id="{03DE3B4B-7B2C-4ECC-8629-D28FEFED2FAB}"/>
              </a:ext>
            </a:extLst>
          </p:cNvPr>
          <p:cNvSpPr>
            <a:spLocks noChangeArrowheads="1"/>
          </p:cNvSpPr>
          <p:nvPr/>
        </p:nvSpPr>
        <p:spPr bwMode="auto">
          <a:xfrm>
            <a:off x="2781300" y="2133600"/>
            <a:ext cx="533400" cy="762000"/>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Sprint</a:t>
            </a:r>
          </a:p>
        </p:txBody>
      </p:sp>
      <p:sp>
        <p:nvSpPr>
          <p:cNvPr id="36882" name="Rectangle 18">
            <a:extLst>
              <a:ext uri="{FF2B5EF4-FFF2-40B4-BE49-F238E27FC236}">
                <a16:creationId xmlns:a16="http://schemas.microsoft.com/office/drawing/2014/main" id="{CD213A6F-4E74-40A7-93CA-4B047A881566}"/>
              </a:ext>
            </a:extLst>
          </p:cNvPr>
          <p:cNvSpPr>
            <a:spLocks noChangeArrowheads="1"/>
          </p:cNvSpPr>
          <p:nvPr/>
        </p:nvSpPr>
        <p:spPr bwMode="auto">
          <a:xfrm>
            <a:off x="952500" y="2133600"/>
            <a:ext cx="533400" cy="762000"/>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Sprint</a:t>
            </a:r>
          </a:p>
        </p:txBody>
      </p:sp>
      <p:sp>
        <p:nvSpPr>
          <p:cNvPr id="36883" name="Rectangle 19">
            <a:extLst>
              <a:ext uri="{FF2B5EF4-FFF2-40B4-BE49-F238E27FC236}">
                <a16:creationId xmlns:a16="http://schemas.microsoft.com/office/drawing/2014/main" id="{C49AA854-F1DC-41F9-B7B3-CC38300E4798}"/>
              </a:ext>
            </a:extLst>
          </p:cNvPr>
          <p:cNvSpPr>
            <a:spLocks noChangeArrowheads="1"/>
          </p:cNvSpPr>
          <p:nvPr/>
        </p:nvSpPr>
        <p:spPr bwMode="auto">
          <a:xfrm>
            <a:off x="3695700" y="2133600"/>
            <a:ext cx="533400" cy="762000"/>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Sprint</a:t>
            </a:r>
          </a:p>
        </p:txBody>
      </p:sp>
      <p:sp>
        <p:nvSpPr>
          <p:cNvPr id="36884" name="Rectangle 20">
            <a:extLst>
              <a:ext uri="{FF2B5EF4-FFF2-40B4-BE49-F238E27FC236}">
                <a16:creationId xmlns:a16="http://schemas.microsoft.com/office/drawing/2014/main" id="{F07F3105-601E-4F2E-A71D-4F566E7720C6}"/>
              </a:ext>
            </a:extLst>
          </p:cNvPr>
          <p:cNvSpPr>
            <a:spLocks noChangeArrowheads="1"/>
          </p:cNvSpPr>
          <p:nvPr/>
        </p:nvSpPr>
        <p:spPr bwMode="auto">
          <a:xfrm>
            <a:off x="4610100" y="2133600"/>
            <a:ext cx="533400" cy="762000"/>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Sprint</a:t>
            </a:r>
          </a:p>
        </p:txBody>
      </p:sp>
      <p:sp>
        <p:nvSpPr>
          <p:cNvPr id="36885" name="Rectangle 21">
            <a:extLst>
              <a:ext uri="{FF2B5EF4-FFF2-40B4-BE49-F238E27FC236}">
                <a16:creationId xmlns:a16="http://schemas.microsoft.com/office/drawing/2014/main" id="{3AE0CA2B-6C17-411B-A016-A551967FD9D8}"/>
              </a:ext>
            </a:extLst>
          </p:cNvPr>
          <p:cNvSpPr>
            <a:spLocks noChangeArrowheads="1"/>
          </p:cNvSpPr>
          <p:nvPr/>
        </p:nvSpPr>
        <p:spPr bwMode="auto">
          <a:xfrm>
            <a:off x="5524500" y="2133600"/>
            <a:ext cx="533400" cy="762000"/>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Sprint</a:t>
            </a:r>
          </a:p>
        </p:txBody>
      </p:sp>
      <p:sp>
        <p:nvSpPr>
          <p:cNvPr id="36886" name="AutoShape 22">
            <a:extLst>
              <a:ext uri="{FF2B5EF4-FFF2-40B4-BE49-F238E27FC236}">
                <a16:creationId xmlns:a16="http://schemas.microsoft.com/office/drawing/2014/main" id="{C6F41C4D-D5B6-4D87-A699-F662AC21C881}"/>
              </a:ext>
            </a:extLst>
          </p:cNvPr>
          <p:cNvSpPr>
            <a:spLocks/>
          </p:cNvSpPr>
          <p:nvPr/>
        </p:nvSpPr>
        <p:spPr bwMode="auto">
          <a:xfrm>
            <a:off x="3906838" y="4673600"/>
            <a:ext cx="2566987" cy="376238"/>
          </a:xfrm>
          <a:custGeom>
            <a:avLst/>
            <a:gdLst>
              <a:gd name="T0" fmla="*/ 0 w 1617"/>
              <a:gd name="T1" fmla="*/ 2147483646 h 237"/>
              <a:gd name="T2" fmla="*/ 2147483646 w 1617"/>
              <a:gd name="T3" fmla="*/ 2147483646 h 237"/>
              <a:gd name="T4" fmla="*/ 2147483646 w 1617"/>
              <a:gd name="T5" fmla="*/ 2147483646 h 237"/>
              <a:gd name="T6" fmla="*/ 0 60000 65536"/>
              <a:gd name="T7" fmla="*/ 0 60000 65536"/>
              <a:gd name="T8" fmla="*/ 0 60000 65536"/>
              <a:gd name="T9" fmla="*/ 0 w 1617"/>
              <a:gd name="T10" fmla="*/ 0 h 237"/>
              <a:gd name="T11" fmla="*/ 1617 w 1617"/>
              <a:gd name="T12" fmla="*/ 237 h 237"/>
            </a:gdLst>
            <a:ahLst/>
            <a:cxnLst>
              <a:cxn ang="T6">
                <a:pos x="T0" y="T1"/>
              </a:cxn>
              <a:cxn ang="T7">
                <a:pos x="T2" y="T3"/>
              </a:cxn>
              <a:cxn ang="T8">
                <a:pos x="T4" y="T5"/>
              </a:cxn>
            </a:cxnLst>
            <a:rect l="T9" t="T10" r="T11" b="T12"/>
            <a:pathLst>
              <a:path w="1617" h="237">
                <a:moveTo>
                  <a:pt x="0" y="191"/>
                </a:moveTo>
                <a:cubicBezTo>
                  <a:pt x="93" y="159"/>
                  <a:pt x="287" y="0"/>
                  <a:pt x="556" y="8"/>
                </a:cubicBezTo>
                <a:cubicBezTo>
                  <a:pt x="825" y="16"/>
                  <a:pt x="1396" y="189"/>
                  <a:pt x="1617" y="237"/>
                </a:cubicBezTo>
              </a:path>
            </a:pathLst>
          </a:custGeom>
          <a:noFill/>
          <a:ln w="76320">
            <a:solidFill>
              <a:srgbClr val="99FF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6887" name="AutoShape 23">
            <a:extLst>
              <a:ext uri="{FF2B5EF4-FFF2-40B4-BE49-F238E27FC236}">
                <a16:creationId xmlns:a16="http://schemas.microsoft.com/office/drawing/2014/main" id="{2BC965CE-FBCD-4C0F-B969-9D4B4D6F4A92}"/>
              </a:ext>
            </a:extLst>
          </p:cNvPr>
          <p:cNvSpPr>
            <a:spLocks/>
          </p:cNvSpPr>
          <p:nvPr/>
        </p:nvSpPr>
        <p:spPr bwMode="auto">
          <a:xfrm>
            <a:off x="3335338" y="4208463"/>
            <a:ext cx="3141662" cy="430212"/>
          </a:xfrm>
          <a:custGeom>
            <a:avLst/>
            <a:gdLst>
              <a:gd name="T0" fmla="*/ 0 w 1979"/>
              <a:gd name="T1" fmla="*/ 2147483646 h 271"/>
              <a:gd name="T2" fmla="*/ 2147483646 w 1979"/>
              <a:gd name="T3" fmla="*/ 2147483646 h 271"/>
              <a:gd name="T4" fmla="*/ 2147483646 w 1979"/>
              <a:gd name="T5" fmla="*/ 2147483646 h 271"/>
              <a:gd name="T6" fmla="*/ 0 60000 65536"/>
              <a:gd name="T7" fmla="*/ 0 60000 65536"/>
              <a:gd name="T8" fmla="*/ 0 60000 65536"/>
              <a:gd name="T9" fmla="*/ 0 w 1979"/>
              <a:gd name="T10" fmla="*/ 0 h 271"/>
              <a:gd name="T11" fmla="*/ 1979 w 1979"/>
              <a:gd name="T12" fmla="*/ 271 h 271"/>
            </a:gdLst>
            <a:ahLst/>
            <a:cxnLst>
              <a:cxn ang="T6">
                <a:pos x="T0" y="T1"/>
              </a:cxn>
              <a:cxn ang="T7">
                <a:pos x="T2" y="T3"/>
              </a:cxn>
              <a:cxn ang="T8">
                <a:pos x="T4" y="T5"/>
              </a:cxn>
            </a:cxnLst>
            <a:rect l="T9" t="T10" r="T11" b="T12"/>
            <a:pathLst>
              <a:path w="1979" h="271">
                <a:moveTo>
                  <a:pt x="0" y="236"/>
                </a:moveTo>
                <a:cubicBezTo>
                  <a:pt x="142" y="198"/>
                  <a:pt x="528" y="0"/>
                  <a:pt x="858" y="6"/>
                </a:cubicBezTo>
                <a:cubicBezTo>
                  <a:pt x="1188" y="12"/>
                  <a:pt x="1746" y="216"/>
                  <a:pt x="1979" y="271"/>
                </a:cubicBezTo>
              </a:path>
            </a:pathLst>
          </a:custGeom>
          <a:noFill/>
          <a:ln w="76320">
            <a:solidFill>
              <a:srgbClr val="99FF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6888" name="AutoShape 24">
            <a:extLst>
              <a:ext uri="{FF2B5EF4-FFF2-40B4-BE49-F238E27FC236}">
                <a16:creationId xmlns:a16="http://schemas.microsoft.com/office/drawing/2014/main" id="{39A0250A-BA70-4969-B223-080110370411}"/>
              </a:ext>
            </a:extLst>
          </p:cNvPr>
          <p:cNvSpPr>
            <a:spLocks/>
          </p:cNvSpPr>
          <p:nvPr/>
        </p:nvSpPr>
        <p:spPr bwMode="auto">
          <a:xfrm>
            <a:off x="2576513" y="3789363"/>
            <a:ext cx="3906837" cy="460375"/>
          </a:xfrm>
          <a:custGeom>
            <a:avLst/>
            <a:gdLst>
              <a:gd name="T0" fmla="*/ 0 w 2461"/>
              <a:gd name="T1" fmla="*/ 2147483646 h 290"/>
              <a:gd name="T2" fmla="*/ 2147483646 w 2461"/>
              <a:gd name="T3" fmla="*/ 2147483646 h 290"/>
              <a:gd name="T4" fmla="*/ 2147483646 w 2461"/>
              <a:gd name="T5" fmla="*/ 2147483646 h 290"/>
              <a:gd name="T6" fmla="*/ 0 60000 65536"/>
              <a:gd name="T7" fmla="*/ 0 60000 65536"/>
              <a:gd name="T8" fmla="*/ 0 60000 65536"/>
              <a:gd name="T9" fmla="*/ 0 w 2461"/>
              <a:gd name="T10" fmla="*/ 0 h 290"/>
              <a:gd name="T11" fmla="*/ 2461 w 2461"/>
              <a:gd name="T12" fmla="*/ 290 h 290"/>
            </a:gdLst>
            <a:ahLst/>
            <a:cxnLst>
              <a:cxn ang="T6">
                <a:pos x="T0" y="T1"/>
              </a:cxn>
              <a:cxn ang="T7">
                <a:pos x="T2" y="T3"/>
              </a:cxn>
              <a:cxn ang="T8">
                <a:pos x="T4" y="T5"/>
              </a:cxn>
            </a:cxnLst>
            <a:rect l="T9" t="T10" r="T11" b="T12"/>
            <a:pathLst>
              <a:path w="2461" h="290">
                <a:moveTo>
                  <a:pt x="0" y="290"/>
                </a:moveTo>
                <a:cubicBezTo>
                  <a:pt x="208" y="242"/>
                  <a:pt x="840" y="4"/>
                  <a:pt x="1250" y="2"/>
                </a:cubicBezTo>
                <a:cubicBezTo>
                  <a:pt x="1660" y="0"/>
                  <a:pt x="2209" y="220"/>
                  <a:pt x="2461" y="277"/>
                </a:cubicBezTo>
              </a:path>
            </a:pathLst>
          </a:custGeom>
          <a:noFill/>
          <a:ln w="76320">
            <a:solidFill>
              <a:srgbClr val="99FF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6889" name="AutoShape 25">
            <a:extLst>
              <a:ext uri="{FF2B5EF4-FFF2-40B4-BE49-F238E27FC236}">
                <a16:creationId xmlns:a16="http://schemas.microsoft.com/office/drawing/2014/main" id="{BC7CE447-F0CC-4711-A1C3-BC7E86E61209}"/>
              </a:ext>
            </a:extLst>
          </p:cNvPr>
          <p:cNvSpPr>
            <a:spLocks/>
          </p:cNvSpPr>
          <p:nvPr/>
        </p:nvSpPr>
        <p:spPr bwMode="auto">
          <a:xfrm>
            <a:off x="1673225" y="3332163"/>
            <a:ext cx="4800600" cy="595312"/>
          </a:xfrm>
          <a:custGeom>
            <a:avLst/>
            <a:gdLst>
              <a:gd name="T0" fmla="*/ 0 w 3024"/>
              <a:gd name="T1" fmla="*/ 2147483646 h 375"/>
              <a:gd name="T2" fmla="*/ 2147483646 w 3024"/>
              <a:gd name="T3" fmla="*/ 2147483646 h 375"/>
              <a:gd name="T4" fmla="*/ 2147483646 w 3024"/>
              <a:gd name="T5" fmla="*/ 2147483646 h 375"/>
              <a:gd name="T6" fmla="*/ 0 60000 65536"/>
              <a:gd name="T7" fmla="*/ 0 60000 65536"/>
              <a:gd name="T8" fmla="*/ 0 60000 65536"/>
              <a:gd name="T9" fmla="*/ 0 w 3024"/>
              <a:gd name="T10" fmla="*/ 0 h 375"/>
              <a:gd name="T11" fmla="*/ 3024 w 3024"/>
              <a:gd name="T12" fmla="*/ 375 h 375"/>
            </a:gdLst>
            <a:ahLst/>
            <a:cxnLst>
              <a:cxn ang="T6">
                <a:pos x="T0" y="T1"/>
              </a:cxn>
              <a:cxn ang="T7">
                <a:pos x="T2" y="T3"/>
              </a:cxn>
              <a:cxn ang="T8">
                <a:pos x="T4" y="T5"/>
              </a:cxn>
            </a:cxnLst>
            <a:rect l="T9" t="T10" r="T11" b="T12"/>
            <a:pathLst>
              <a:path w="3024" h="375">
                <a:moveTo>
                  <a:pt x="0" y="375"/>
                </a:moveTo>
                <a:cubicBezTo>
                  <a:pt x="303" y="314"/>
                  <a:pt x="1315" y="18"/>
                  <a:pt x="1819" y="9"/>
                </a:cubicBezTo>
                <a:cubicBezTo>
                  <a:pt x="2323" y="0"/>
                  <a:pt x="2773" y="258"/>
                  <a:pt x="3024" y="323"/>
                </a:cubicBezTo>
              </a:path>
            </a:pathLst>
          </a:custGeom>
          <a:noFill/>
          <a:ln w="76320">
            <a:solidFill>
              <a:srgbClr val="99FF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5" name="Group 26">
            <a:extLst>
              <a:ext uri="{FF2B5EF4-FFF2-40B4-BE49-F238E27FC236}">
                <a16:creationId xmlns:a16="http://schemas.microsoft.com/office/drawing/2014/main" id="{EC3B4F26-2843-4C2F-BB2C-104626F7A0BD}"/>
              </a:ext>
            </a:extLst>
          </p:cNvPr>
          <p:cNvGrpSpPr>
            <a:grpSpLocks/>
          </p:cNvGrpSpPr>
          <p:nvPr/>
        </p:nvGrpSpPr>
        <p:grpSpPr bwMode="auto">
          <a:xfrm>
            <a:off x="762000" y="2895600"/>
            <a:ext cx="912813" cy="1522413"/>
            <a:chOff x="480" y="1824"/>
            <a:chExt cx="575" cy="959"/>
          </a:xfrm>
        </p:grpSpPr>
        <p:sp>
          <p:nvSpPr>
            <p:cNvPr id="66708" name="Line 27">
              <a:extLst>
                <a:ext uri="{FF2B5EF4-FFF2-40B4-BE49-F238E27FC236}">
                  <a16:creationId xmlns:a16="http://schemas.microsoft.com/office/drawing/2014/main" id="{097BB415-EFE6-4C87-9D2F-817AD1B8E302}"/>
                </a:ext>
              </a:extLst>
            </p:cNvPr>
            <p:cNvSpPr>
              <a:spLocks noChangeShapeType="1"/>
            </p:cNvSpPr>
            <p:nvPr/>
          </p:nvSpPr>
          <p:spPr bwMode="auto">
            <a:xfrm>
              <a:off x="768" y="1824"/>
              <a:ext cx="1" cy="384"/>
            </a:xfrm>
            <a:prstGeom prst="line">
              <a:avLst/>
            </a:prstGeom>
            <a:noFill/>
            <a:ln w="76320">
              <a:solidFill>
                <a:srgbClr val="FFFF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709" name="Oval 28">
              <a:extLst>
                <a:ext uri="{FF2B5EF4-FFF2-40B4-BE49-F238E27FC236}">
                  <a16:creationId xmlns:a16="http://schemas.microsoft.com/office/drawing/2014/main" id="{AB2C90E6-B132-4971-8F52-661316923F9C}"/>
                </a:ext>
              </a:extLst>
            </p:cNvPr>
            <p:cNvSpPr>
              <a:spLocks noChangeArrowheads="1"/>
            </p:cNvSpPr>
            <p:nvPr/>
          </p:nvSpPr>
          <p:spPr bwMode="auto">
            <a:xfrm>
              <a:off x="480" y="2208"/>
              <a:ext cx="576" cy="576"/>
            </a:xfrm>
            <a:prstGeom prst="ellipse">
              <a:avLst/>
            </a:prstGeom>
            <a:gradFill rotWithShape="0">
              <a:gsLst>
                <a:gs pos="0">
                  <a:srgbClr val="99FF99"/>
                </a:gs>
                <a:gs pos="100000">
                  <a:srgbClr val="477647"/>
                </a:gs>
              </a:gsLst>
              <a:path path="rect">
                <a:fillToRect l="100000" b="100000"/>
              </a:path>
            </a:gradFill>
            <a:ln w="9360">
              <a:solidFill>
                <a:srgbClr val="00330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CC"/>
                </a:buClr>
                <a:buFont typeface="Arial" panose="020B0604020202020204" pitchFamily="34" charset="0"/>
                <a:buNone/>
              </a:pPr>
              <a:r>
                <a:rPr lang="en-GB" altLang="en-US" sz="1600">
                  <a:solidFill>
                    <a:schemeClr val="tx1"/>
                  </a:solidFill>
                </a:rPr>
                <a:t>30 Day</a:t>
              </a:r>
            </a:p>
            <a:p>
              <a:pPr algn="ctr" eaLnBrk="1" hangingPunct="1">
                <a:lnSpc>
                  <a:spcPct val="100000"/>
                </a:lnSpc>
                <a:spcBef>
                  <a:spcPct val="0"/>
                </a:spcBef>
                <a:buClr>
                  <a:srgbClr val="CCFFCC"/>
                </a:buClr>
                <a:buFont typeface="Arial" panose="020B0604020202020204" pitchFamily="34" charset="0"/>
                <a:buNone/>
              </a:pPr>
              <a:r>
                <a:rPr lang="en-GB" altLang="en-US" sz="1600">
                  <a:solidFill>
                    <a:schemeClr val="tx1"/>
                  </a:solidFill>
                </a:rPr>
                <a:t>Sprint</a:t>
              </a:r>
            </a:p>
          </p:txBody>
        </p:sp>
      </p:grpSp>
      <p:grpSp>
        <p:nvGrpSpPr>
          <p:cNvPr id="6" name="Group 29">
            <a:extLst>
              <a:ext uri="{FF2B5EF4-FFF2-40B4-BE49-F238E27FC236}">
                <a16:creationId xmlns:a16="http://schemas.microsoft.com/office/drawing/2014/main" id="{E303081B-A6B4-413A-BA74-9BE00D42BF78}"/>
              </a:ext>
            </a:extLst>
          </p:cNvPr>
          <p:cNvGrpSpPr>
            <a:grpSpLocks/>
          </p:cNvGrpSpPr>
          <p:nvPr/>
        </p:nvGrpSpPr>
        <p:grpSpPr bwMode="auto">
          <a:xfrm>
            <a:off x="1676400" y="2895600"/>
            <a:ext cx="912813" cy="1979613"/>
            <a:chOff x="1056" y="1824"/>
            <a:chExt cx="575" cy="1247"/>
          </a:xfrm>
        </p:grpSpPr>
        <p:sp>
          <p:nvSpPr>
            <p:cNvPr id="66706" name="Line 30">
              <a:extLst>
                <a:ext uri="{FF2B5EF4-FFF2-40B4-BE49-F238E27FC236}">
                  <a16:creationId xmlns:a16="http://schemas.microsoft.com/office/drawing/2014/main" id="{A4034944-23F6-4DE5-9A33-A253042E5CCA}"/>
                </a:ext>
              </a:extLst>
            </p:cNvPr>
            <p:cNvSpPr>
              <a:spLocks noChangeShapeType="1"/>
            </p:cNvSpPr>
            <p:nvPr/>
          </p:nvSpPr>
          <p:spPr bwMode="auto">
            <a:xfrm>
              <a:off x="1344" y="1824"/>
              <a:ext cx="1" cy="672"/>
            </a:xfrm>
            <a:prstGeom prst="line">
              <a:avLst/>
            </a:prstGeom>
            <a:noFill/>
            <a:ln w="76320">
              <a:solidFill>
                <a:srgbClr val="FFFF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707" name="Oval 31">
              <a:extLst>
                <a:ext uri="{FF2B5EF4-FFF2-40B4-BE49-F238E27FC236}">
                  <a16:creationId xmlns:a16="http://schemas.microsoft.com/office/drawing/2014/main" id="{2A8B95B8-9C41-4459-90B9-F7F05FA8DE07}"/>
                </a:ext>
              </a:extLst>
            </p:cNvPr>
            <p:cNvSpPr>
              <a:spLocks noChangeArrowheads="1"/>
            </p:cNvSpPr>
            <p:nvPr/>
          </p:nvSpPr>
          <p:spPr bwMode="auto">
            <a:xfrm>
              <a:off x="1056" y="2496"/>
              <a:ext cx="576" cy="576"/>
            </a:xfrm>
            <a:prstGeom prst="ellipse">
              <a:avLst/>
            </a:prstGeom>
            <a:gradFill rotWithShape="0">
              <a:gsLst>
                <a:gs pos="0">
                  <a:srgbClr val="99FF99"/>
                </a:gs>
                <a:gs pos="100000">
                  <a:srgbClr val="477647"/>
                </a:gs>
              </a:gsLst>
              <a:path path="rect">
                <a:fillToRect l="100000" b="100000"/>
              </a:path>
            </a:gradFill>
            <a:ln w="9360">
              <a:solidFill>
                <a:srgbClr val="00330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CC"/>
                </a:buClr>
                <a:buFont typeface="Arial" panose="020B0604020202020204" pitchFamily="34" charset="0"/>
                <a:buNone/>
              </a:pPr>
              <a:r>
                <a:rPr lang="en-GB" altLang="en-US" sz="1600">
                  <a:solidFill>
                    <a:schemeClr val="tx1"/>
                  </a:solidFill>
                </a:rPr>
                <a:t>30 Day</a:t>
              </a:r>
            </a:p>
            <a:p>
              <a:pPr algn="ctr" eaLnBrk="1" hangingPunct="1">
                <a:lnSpc>
                  <a:spcPct val="100000"/>
                </a:lnSpc>
                <a:spcBef>
                  <a:spcPct val="0"/>
                </a:spcBef>
                <a:buClr>
                  <a:srgbClr val="CCFFCC"/>
                </a:buClr>
                <a:buFont typeface="Arial" panose="020B0604020202020204" pitchFamily="34" charset="0"/>
                <a:buNone/>
              </a:pPr>
              <a:r>
                <a:rPr lang="en-GB" altLang="en-US" sz="1600">
                  <a:solidFill>
                    <a:schemeClr val="tx1"/>
                  </a:solidFill>
                </a:rPr>
                <a:t>Sprint</a:t>
              </a:r>
            </a:p>
          </p:txBody>
        </p:sp>
      </p:grpSp>
      <p:grpSp>
        <p:nvGrpSpPr>
          <p:cNvPr id="7" name="Group 32">
            <a:extLst>
              <a:ext uri="{FF2B5EF4-FFF2-40B4-BE49-F238E27FC236}">
                <a16:creationId xmlns:a16="http://schemas.microsoft.com/office/drawing/2014/main" id="{A7857B09-3A3E-43B6-955C-82078E7FF0AA}"/>
              </a:ext>
            </a:extLst>
          </p:cNvPr>
          <p:cNvGrpSpPr>
            <a:grpSpLocks/>
          </p:cNvGrpSpPr>
          <p:nvPr/>
        </p:nvGrpSpPr>
        <p:grpSpPr bwMode="auto">
          <a:xfrm>
            <a:off x="2590800" y="2895600"/>
            <a:ext cx="912813" cy="2436813"/>
            <a:chOff x="1632" y="1824"/>
            <a:chExt cx="575" cy="1535"/>
          </a:xfrm>
        </p:grpSpPr>
        <p:sp>
          <p:nvSpPr>
            <p:cNvPr id="66704" name="Line 33">
              <a:extLst>
                <a:ext uri="{FF2B5EF4-FFF2-40B4-BE49-F238E27FC236}">
                  <a16:creationId xmlns:a16="http://schemas.microsoft.com/office/drawing/2014/main" id="{8D8453B4-9DFB-413A-985C-2196D5699347}"/>
                </a:ext>
              </a:extLst>
            </p:cNvPr>
            <p:cNvSpPr>
              <a:spLocks noChangeShapeType="1"/>
            </p:cNvSpPr>
            <p:nvPr/>
          </p:nvSpPr>
          <p:spPr bwMode="auto">
            <a:xfrm>
              <a:off x="1920" y="1824"/>
              <a:ext cx="1" cy="960"/>
            </a:xfrm>
            <a:prstGeom prst="line">
              <a:avLst/>
            </a:prstGeom>
            <a:noFill/>
            <a:ln w="76320">
              <a:solidFill>
                <a:srgbClr val="FFFF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705" name="Oval 34">
              <a:extLst>
                <a:ext uri="{FF2B5EF4-FFF2-40B4-BE49-F238E27FC236}">
                  <a16:creationId xmlns:a16="http://schemas.microsoft.com/office/drawing/2014/main" id="{25124EFA-A094-4EC0-BD81-685287B76D32}"/>
                </a:ext>
              </a:extLst>
            </p:cNvPr>
            <p:cNvSpPr>
              <a:spLocks noChangeArrowheads="1"/>
            </p:cNvSpPr>
            <p:nvPr/>
          </p:nvSpPr>
          <p:spPr bwMode="auto">
            <a:xfrm>
              <a:off x="1632" y="2784"/>
              <a:ext cx="576" cy="576"/>
            </a:xfrm>
            <a:prstGeom prst="ellipse">
              <a:avLst/>
            </a:prstGeom>
            <a:gradFill rotWithShape="0">
              <a:gsLst>
                <a:gs pos="0">
                  <a:srgbClr val="99FF99"/>
                </a:gs>
                <a:gs pos="100000">
                  <a:srgbClr val="477647"/>
                </a:gs>
              </a:gsLst>
              <a:path path="rect">
                <a:fillToRect l="100000" b="100000"/>
              </a:path>
            </a:gradFill>
            <a:ln w="9360">
              <a:solidFill>
                <a:srgbClr val="00330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CC"/>
                </a:buClr>
                <a:buFont typeface="Arial" panose="020B0604020202020204" pitchFamily="34" charset="0"/>
                <a:buNone/>
              </a:pPr>
              <a:r>
                <a:rPr lang="en-GB" altLang="en-US" sz="1600">
                  <a:solidFill>
                    <a:schemeClr val="tx1"/>
                  </a:solidFill>
                </a:rPr>
                <a:t>30 Day</a:t>
              </a:r>
            </a:p>
            <a:p>
              <a:pPr algn="ctr" eaLnBrk="1" hangingPunct="1">
                <a:lnSpc>
                  <a:spcPct val="100000"/>
                </a:lnSpc>
                <a:spcBef>
                  <a:spcPct val="0"/>
                </a:spcBef>
                <a:buClr>
                  <a:srgbClr val="CCFFCC"/>
                </a:buClr>
                <a:buFont typeface="Arial" panose="020B0604020202020204" pitchFamily="34" charset="0"/>
                <a:buNone/>
              </a:pPr>
              <a:r>
                <a:rPr lang="en-GB" altLang="en-US" sz="1600">
                  <a:solidFill>
                    <a:schemeClr val="tx1"/>
                  </a:solidFill>
                </a:rPr>
                <a:t>Sprint</a:t>
              </a:r>
            </a:p>
          </p:txBody>
        </p:sp>
      </p:grpSp>
      <p:grpSp>
        <p:nvGrpSpPr>
          <p:cNvPr id="8" name="Group 35">
            <a:extLst>
              <a:ext uri="{FF2B5EF4-FFF2-40B4-BE49-F238E27FC236}">
                <a16:creationId xmlns:a16="http://schemas.microsoft.com/office/drawing/2014/main" id="{C512C1FA-57D9-4FA2-A613-108F376F9D39}"/>
              </a:ext>
            </a:extLst>
          </p:cNvPr>
          <p:cNvGrpSpPr>
            <a:grpSpLocks/>
          </p:cNvGrpSpPr>
          <p:nvPr/>
        </p:nvGrpSpPr>
        <p:grpSpPr bwMode="auto">
          <a:xfrm>
            <a:off x="3505200" y="2895600"/>
            <a:ext cx="912813" cy="2970213"/>
            <a:chOff x="2208" y="1824"/>
            <a:chExt cx="575" cy="1871"/>
          </a:xfrm>
        </p:grpSpPr>
        <p:sp>
          <p:nvSpPr>
            <p:cNvPr id="66702" name="Line 36">
              <a:extLst>
                <a:ext uri="{FF2B5EF4-FFF2-40B4-BE49-F238E27FC236}">
                  <a16:creationId xmlns:a16="http://schemas.microsoft.com/office/drawing/2014/main" id="{D212A6AC-437B-487F-BC38-781F56A41ACD}"/>
                </a:ext>
              </a:extLst>
            </p:cNvPr>
            <p:cNvSpPr>
              <a:spLocks noChangeShapeType="1"/>
            </p:cNvSpPr>
            <p:nvPr/>
          </p:nvSpPr>
          <p:spPr bwMode="auto">
            <a:xfrm>
              <a:off x="2496" y="1824"/>
              <a:ext cx="1" cy="1296"/>
            </a:xfrm>
            <a:prstGeom prst="line">
              <a:avLst/>
            </a:prstGeom>
            <a:noFill/>
            <a:ln w="76320">
              <a:solidFill>
                <a:srgbClr val="FFFF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703" name="Oval 37">
              <a:extLst>
                <a:ext uri="{FF2B5EF4-FFF2-40B4-BE49-F238E27FC236}">
                  <a16:creationId xmlns:a16="http://schemas.microsoft.com/office/drawing/2014/main" id="{FAD66727-5ED0-4695-9F17-A201835468BD}"/>
                </a:ext>
              </a:extLst>
            </p:cNvPr>
            <p:cNvSpPr>
              <a:spLocks noChangeArrowheads="1"/>
            </p:cNvSpPr>
            <p:nvPr/>
          </p:nvSpPr>
          <p:spPr bwMode="auto">
            <a:xfrm>
              <a:off x="2208" y="3120"/>
              <a:ext cx="576" cy="576"/>
            </a:xfrm>
            <a:prstGeom prst="ellipse">
              <a:avLst/>
            </a:prstGeom>
            <a:gradFill rotWithShape="0">
              <a:gsLst>
                <a:gs pos="0">
                  <a:srgbClr val="99FF99"/>
                </a:gs>
                <a:gs pos="100000">
                  <a:srgbClr val="477647"/>
                </a:gs>
              </a:gsLst>
              <a:path path="rect">
                <a:fillToRect l="100000" b="100000"/>
              </a:path>
            </a:gradFill>
            <a:ln w="9360">
              <a:solidFill>
                <a:srgbClr val="00330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CC"/>
                </a:buClr>
                <a:buFont typeface="Arial" panose="020B0604020202020204" pitchFamily="34" charset="0"/>
                <a:buNone/>
              </a:pPr>
              <a:r>
                <a:rPr lang="en-GB" altLang="en-US" sz="1600">
                  <a:solidFill>
                    <a:schemeClr val="tx1"/>
                  </a:solidFill>
                </a:rPr>
                <a:t>30 Day</a:t>
              </a:r>
            </a:p>
            <a:p>
              <a:pPr algn="ctr" eaLnBrk="1" hangingPunct="1">
                <a:lnSpc>
                  <a:spcPct val="100000"/>
                </a:lnSpc>
                <a:spcBef>
                  <a:spcPct val="0"/>
                </a:spcBef>
                <a:buClr>
                  <a:srgbClr val="CCFFCC"/>
                </a:buClr>
                <a:buFont typeface="Arial" panose="020B0604020202020204" pitchFamily="34" charset="0"/>
                <a:buNone/>
              </a:pPr>
              <a:r>
                <a:rPr lang="en-GB" altLang="en-US" sz="1600">
                  <a:solidFill>
                    <a:schemeClr val="tx1"/>
                  </a:solidFill>
                </a:rPr>
                <a:t>Sprint</a:t>
              </a:r>
            </a:p>
          </p:txBody>
        </p:sp>
      </p:grpSp>
      <p:sp>
        <p:nvSpPr>
          <p:cNvPr id="36902" name="Rectangle 38">
            <a:extLst>
              <a:ext uri="{FF2B5EF4-FFF2-40B4-BE49-F238E27FC236}">
                <a16:creationId xmlns:a16="http://schemas.microsoft.com/office/drawing/2014/main" id="{31BD0C10-3288-444F-9B3D-C71D6CB8EB7D}"/>
              </a:ext>
            </a:extLst>
          </p:cNvPr>
          <p:cNvSpPr>
            <a:spLocks noChangeArrowheads="1"/>
          </p:cNvSpPr>
          <p:nvPr/>
        </p:nvSpPr>
        <p:spPr bwMode="auto">
          <a:xfrm>
            <a:off x="944563" y="2130425"/>
            <a:ext cx="533400" cy="762000"/>
          </a:xfrm>
          <a:prstGeom prst="rect">
            <a:avLst/>
          </a:prstGeom>
          <a:solidFill>
            <a:srgbClr val="FFFF99"/>
          </a:solidFill>
          <a:ln w="9360">
            <a:solidFill>
              <a:srgbClr val="0000CC"/>
            </a:solidFill>
            <a:miter lim="800000"/>
            <a:headEnd/>
            <a:tailEnd/>
          </a:ln>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Priorities</a:t>
            </a:r>
          </a:p>
        </p:txBody>
      </p:sp>
      <p:grpSp>
        <p:nvGrpSpPr>
          <p:cNvPr id="9" name="Group 39">
            <a:extLst>
              <a:ext uri="{FF2B5EF4-FFF2-40B4-BE49-F238E27FC236}">
                <a16:creationId xmlns:a16="http://schemas.microsoft.com/office/drawing/2014/main" id="{E889B843-0EBC-407E-9967-E268C01D9981}"/>
              </a:ext>
            </a:extLst>
          </p:cNvPr>
          <p:cNvGrpSpPr>
            <a:grpSpLocks/>
          </p:cNvGrpSpPr>
          <p:nvPr/>
        </p:nvGrpSpPr>
        <p:grpSpPr bwMode="auto">
          <a:xfrm>
            <a:off x="1023938" y="2297113"/>
            <a:ext cx="379412" cy="531812"/>
            <a:chOff x="645" y="1447"/>
            <a:chExt cx="239" cy="335"/>
          </a:xfrm>
        </p:grpSpPr>
        <p:sp>
          <p:nvSpPr>
            <p:cNvPr id="66694" name="Line 40">
              <a:extLst>
                <a:ext uri="{FF2B5EF4-FFF2-40B4-BE49-F238E27FC236}">
                  <a16:creationId xmlns:a16="http://schemas.microsoft.com/office/drawing/2014/main" id="{E1A1B645-CAC5-43BE-ABF8-7458B00DEF36}"/>
                </a:ext>
              </a:extLst>
            </p:cNvPr>
            <p:cNvSpPr>
              <a:spLocks noChangeShapeType="1"/>
            </p:cNvSpPr>
            <p:nvPr/>
          </p:nvSpPr>
          <p:spPr bwMode="auto">
            <a:xfrm>
              <a:off x="645" y="1447"/>
              <a:ext cx="240" cy="1"/>
            </a:xfrm>
            <a:prstGeom prst="line">
              <a:avLst/>
            </a:prstGeom>
            <a:noFill/>
            <a:ln w="28440">
              <a:solidFill>
                <a:srgbClr val="990033"/>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95" name="Line 41">
              <a:extLst>
                <a:ext uri="{FF2B5EF4-FFF2-40B4-BE49-F238E27FC236}">
                  <a16:creationId xmlns:a16="http://schemas.microsoft.com/office/drawing/2014/main" id="{091F65E1-5C28-4416-B853-265DE44527AE}"/>
                </a:ext>
              </a:extLst>
            </p:cNvPr>
            <p:cNvSpPr>
              <a:spLocks noChangeShapeType="1"/>
            </p:cNvSpPr>
            <p:nvPr/>
          </p:nvSpPr>
          <p:spPr bwMode="auto">
            <a:xfrm>
              <a:off x="645" y="1495"/>
              <a:ext cx="240" cy="1"/>
            </a:xfrm>
            <a:prstGeom prst="line">
              <a:avLst/>
            </a:prstGeom>
            <a:noFill/>
            <a:ln w="28440">
              <a:solidFill>
                <a:srgbClr val="990033"/>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96" name="Line 42">
              <a:extLst>
                <a:ext uri="{FF2B5EF4-FFF2-40B4-BE49-F238E27FC236}">
                  <a16:creationId xmlns:a16="http://schemas.microsoft.com/office/drawing/2014/main" id="{259BD39C-A61D-4784-B6D9-55D45EB6540F}"/>
                </a:ext>
              </a:extLst>
            </p:cNvPr>
            <p:cNvSpPr>
              <a:spLocks noChangeShapeType="1"/>
            </p:cNvSpPr>
            <p:nvPr/>
          </p:nvSpPr>
          <p:spPr bwMode="auto">
            <a:xfrm>
              <a:off x="645" y="1543"/>
              <a:ext cx="240" cy="1"/>
            </a:xfrm>
            <a:prstGeom prst="line">
              <a:avLst/>
            </a:prstGeom>
            <a:noFill/>
            <a:ln w="28440">
              <a:solidFill>
                <a:srgbClr val="990033"/>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97" name="Line 43">
              <a:extLst>
                <a:ext uri="{FF2B5EF4-FFF2-40B4-BE49-F238E27FC236}">
                  <a16:creationId xmlns:a16="http://schemas.microsoft.com/office/drawing/2014/main" id="{5854EE1B-E9CE-4EFC-AFE5-8B3529A5B268}"/>
                </a:ext>
              </a:extLst>
            </p:cNvPr>
            <p:cNvSpPr>
              <a:spLocks noChangeShapeType="1"/>
            </p:cNvSpPr>
            <p:nvPr/>
          </p:nvSpPr>
          <p:spPr bwMode="auto">
            <a:xfrm>
              <a:off x="645" y="1591"/>
              <a:ext cx="240" cy="1"/>
            </a:xfrm>
            <a:prstGeom prst="line">
              <a:avLst/>
            </a:prstGeom>
            <a:noFill/>
            <a:ln w="28440">
              <a:solidFill>
                <a:srgbClr val="990033"/>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98" name="Line 44">
              <a:extLst>
                <a:ext uri="{FF2B5EF4-FFF2-40B4-BE49-F238E27FC236}">
                  <a16:creationId xmlns:a16="http://schemas.microsoft.com/office/drawing/2014/main" id="{4F765BBC-19B5-45D9-8064-5D77FF7D013A}"/>
                </a:ext>
              </a:extLst>
            </p:cNvPr>
            <p:cNvSpPr>
              <a:spLocks noChangeShapeType="1"/>
            </p:cNvSpPr>
            <p:nvPr/>
          </p:nvSpPr>
          <p:spPr bwMode="auto">
            <a:xfrm>
              <a:off x="645" y="1639"/>
              <a:ext cx="240" cy="1"/>
            </a:xfrm>
            <a:prstGeom prst="line">
              <a:avLst/>
            </a:prstGeom>
            <a:noFill/>
            <a:ln w="28440">
              <a:solidFill>
                <a:srgbClr val="990033"/>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99" name="Line 45">
              <a:extLst>
                <a:ext uri="{FF2B5EF4-FFF2-40B4-BE49-F238E27FC236}">
                  <a16:creationId xmlns:a16="http://schemas.microsoft.com/office/drawing/2014/main" id="{4FC39D7D-2047-42B2-A5D6-742EC38FA821}"/>
                </a:ext>
              </a:extLst>
            </p:cNvPr>
            <p:cNvSpPr>
              <a:spLocks noChangeShapeType="1"/>
            </p:cNvSpPr>
            <p:nvPr/>
          </p:nvSpPr>
          <p:spPr bwMode="auto">
            <a:xfrm>
              <a:off x="645" y="1687"/>
              <a:ext cx="240" cy="1"/>
            </a:xfrm>
            <a:prstGeom prst="line">
              <a:avLst/>
            </a:prstGeom>
            <a:noFill/>
            <a:ln w="28440">
              <a:solidFill>
                <a:srgbClr val="990033"/>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700" name="Line 46">
              <a:extLst>
                <a:ext uri="{FF2B5EF4-FFF2-40B4-BE49-F238E27FC236}">
                  <a16:creationId xmlns:a16="http://schemas.microsoft.com/office/drawing/2014/main" id="{0162351E-B607-4867-B049-19E5851B4B10}"/>
                </a:ext>
              </a:extLst>
            </p:cNvPr>
            <p:cNvSpPr>
              <a:spLocks noChangeShapeType="1"/>
            </p:cNvSpPr>
            <p:nvPr/>
          </p:nvSpPr>
          <p:spPr bwMode="auto">
            <a:xfrm>
              <a:off x="645" y="1735"/>
              <a:ext cx="240" cy="1"/>
            </a:xfrm>
            <a:prstGeom prst="line">
              <a:avLst/>
            </a:prstGeom>
            <a:noFill/>
            <a:ln w="28440">
              <a:solidFill>
                <a:srgbClr val="0099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701" name="Line 47">
              <a:extLst>
                <a:ext uri="{FF2B5EF4-FFF2-40B4-BE49-F238E27FC236}">
                  <a16:creationId xmlns:a16="http://schemas.microsoft.com/office/drawing/2014/main" id="{8411F97D-41CC-4581-8DA0-3000B451B858}"/>
                </a:ext>
              </a:extLst>
            </p:cNvPr>
            <p:cNvSpPr>
              <a:spLocks noChangeShapeType="1"/>
            </p:cNvSpPr>
            <p:nvPr/>
          </p:nvSpPr>
          <p:spPr bwMode="auto">
            <a:xfrm>
              <a:off x="645" y="1783"/>
              <a:ext cx="240" cy="1"/>
            </a:xfrm>
            <a:prstGeom prst="line">
              <a:avLst/>
            </a:prstGeom>
            <a:noFill/>
            <a:ln w="28440">
              <a:solidFill>
                <a:srgbClr val="0099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
        <p:nvSpPr>
          <p:cNvPr id="36912" name="AutoShape 48">
            <a:extLst>
              <a:ext uri="{FF2B5EF4-FFF2-40B4-BE49-F238E27FC236}">
                <a16:creationId xmlns:a16="http://schemas.microsoft.com/office/drawing/2014/main" id="{27F13679-8B26-45A0-B0D0-AD338812B7E8}"/>
              </a:ext>
            </a:extLst>
          </p:cNvPr>
          <p:cNvSpPr>
            <a:spLocks noChangeArrowheads="1"/>
          </p:cNvSpPr>
          <p:nvPr/>
        </p:nvSpPr>
        <p:spPr bwMode="auto">
          <a:xfrm>
            <a:off x="6629400" y="5410200"/>
            <a:ext cx="1066800" cy="152400"/>
          </a:xfrm>
          <a:prstGeom prst="roundRect">
            <a:avLst>
              <a:gd name="adj" fmla="val 16667"/>
            </a:avLst>
          </a:prstGeom>
          <a:gradFill rotWithShape="0">
            <a:gsLst>
              <a:gs pos="0">
                <a:srgbClr val="99FF99"/>
              </a:gs>
              <a:gs pos="100000">
                <a:srgbClr val="477647"/>
              </a:gs>
            </a:gsLst>
            <a:path path="rect">
              <a:fillToRect l="100000" b="100000"/>
            </a:path>
          </a:gra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36913" name="Rectangle 49">
            <a:extLst>
              <a:ext uri="{FF2B5EF4-FFF2-40B4-BE49-F238E27FC236}">
                <a16:creationId xmlns:a16="http://schemas.microsoft.com/office/drawing/2014/main" id="{AECD946F-AAFF-4B7F-90C3-841E57111EAD}"/>
              </a:ext>
            </a:extLst>
          </p:cNvPr>
          <p:cNvSpPr>
            <a:spLocks noChangeArrowheads="1"/>
          </p:cNvSpPr>
          <p:nvPr/>
        </p:nvSpPr>
        <p:spPr bwMode="auto">
          <a:xfrm>
            <a:off x="1863725" y="2138363"/>
            <a:ext cx="533400" cy="762000"/>
          </a:xfrm>
          <a:prstGeom prst="rect">
            <a:avLst/>
          </a:prstGeom>
          <a:solidFill>
            <a:srgbClr val="FFFF99"/>
          </a:solidFill>
          <a:ln w="9360">
            <a:solidFill>
              <a:srgbClr val="0000CC"/>
            </a:solidFill>
            <a:miter lim="800000"/>
            <a:headEnd/>
            <a:tailEnd/>
          </a:ln>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Priorities</a:t>
            </a:r>
          </a:p>
        </p:txBody>
      </p:sp>
      <p:grpSp>
        <p:nvGrpSpPr>
          <p:cNvPr id="10" name="Group 50">
            <a:extLst>
              <a:ext uri="{FF2B5EF4-FFF2-40B4-BE49-F238E27FC236}">
                <a16:creationId xmlns:a16="http://schemas.microsoft.com/office/drawing/2014/main" id="{78C9A3FE-718B-444C-8499-BD6BA741837B}"/>
              </a:ext>
            </a:extLst>
          </p:cNvPr>
          <p:cNvGrpSpPr>
            <a:grpSpLocks/>
          </p:cNvGrpSpPr>
          <p:nvPr/>
        </p:nvGrpSpPr>
        <p:grpSpPr bwMode="auto">
          <a:xfrm>
            <a:off x="1946275" y="2305050"/>
            <a:ext cx="379413" cy="531813"/>
            <a:chOff x="1226" y="1452"/>
            <a:chExt cx="239" cy="335"/>
          </a:xfrm>
        </p:grpSpPr>
        <p:sp>
          <p:nvSpPr>
            <p:cNvPr id="66686" name="Line 51">
              <a:extLst>
                <a:ext uri="{FF2B5EF4-FFF2-40B4-BE49-F238E27FC236}">
                  <a16:creationId xmlns:a16="http://schemas.microsoft.com/office/drawing/2014/main" id="{F8359DE4-D1A9-4C98-82DA-21E511E4E02D}"/>
                </a:ext>
              </a:extLst>
            </p:cNvPr>
            <p:cNvSpPr>
              <a:spLocks noChangeShapeType="1"/>
            </p:cNvSpPr>
            <p:nvPr/>
          </p:nvSpPr>
          <p:spPr bwMode="auto">
            <a:xfrm>
              <a:off x="1226" y="1452"/>
              <a:ext cx="240" cy="1"/>
            </a:xfrm>
            <a:prstGeom prst="line">
              <a:avLst/>
            </a:prstGeom>
            <a:noFill/>
            <a:ln w="28440">
              <a:solidFill>
                <a:srgbClr val="0099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87" name="Line 52">
              <a:extLst>
                <a:ext uri="{FF2B5EF4-FFF2-40B4-BE49-F238E27FC236}">
                  <a16:creationId xmlns:a16="http://schemas.microsoft.com/office/drawing/2014/main" id="{3AAA0B21-CE55-4909-AF5A-C8A7D9CC3CBE}"/>
                </a:ext>
              </a:extLst>
            </p:cNvPr>
            <p:cNvSpPr>
              <a:spLocks noChangeShapeType="1"/>
            </p:cNvSpPr>
            <p:nvPr/>
          </p:nvSpPr>
          <p:spPr bwMode="auto">
            <a:xfrm>
              <a:off x="1226" y="1500"/>
              <a:ext cx="240" cy="1"/>
            </a:xfrm>
            <a:prstGeom prst="line">
              <a:avLst/>
            </a:prstGeom>
            <a:noFill/>
            <a:ln w="28440">
              <a:solidFill>
                <a:srgbClr val="0099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88" name="Line 53">
              <a:extLst>
                <a:ext uri="{FF2B5EF4-FFF2-40B4-BE49-F238E27FC236}">
                  <a16:creationId xmlns:a16="http://schemas.microsoft.com/office/drawing/2014/main" id="{F2DE60DC-FA87-4F50-A6B1-7F9DDEDBBE98}"/>
                </a:ext>
              </a:extLst>
            </p:cNvPr>
            <p:cNvSpPr>
              <a:spLocks noChangeShapeType="1"/>
            </p:cNvSpPr>
            <p:nvPr/>
          </p:nvSpPr>
          <p:spPr bwMode="auto">
            <a:xfrm>
              <a:off x="1226" y="1548"/>
              <a:ext cx="240" cy="1"/>
            </a:xfrm>
            <a:prstGeom prst="line">
              <a:avLst/>
            </a:prstGeom>
            <a:noFill/>
            <a:ln w="28440">
              <a:solidFill>
                <a:srgbClr val="0099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89" name="Line 54">
              <a:extLst>
                <a:ext uri="{FF2B5EF4-FFF2-40B4-BE49-F238E27FC236}">
                  <a16:creationId xmlns:a16="http://schemas.microsoft.com/office/drawing/2014/main" id="{57EC44BA-59FC-4554-9927-44FED748DAF0}"/>
                </a:ext>
              </a:extLst>
            </p:cNvPr>
            <p:cNvSpPr>
              <a:spLocks noChangeShapeType="1"/>
            </p:cNvSpPr>
            <p:nvPr/>
          </p:nvSpPr>
          <p:spPr bwMode="auto">
            <a:xfrm>
              <a:off x="1226" y="1596"/>
              <a:ext cx="240" cy="1"/>
            </a:xfrm>
            <a:prstGeom prst="line">
              <a:avLst/>
            </a:prstGeom>
            <a:noFill/>
            <a:ln w="28440">
              <a:solidFill>
                <a:srgbClr val="0099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90" name="Line 55">
              <a:extLst>
                <a:ext uri="{FF2B5EF4-FFF2-40B4-BE49-F238E27FC236}">
                  <a16:creationId xmlns:a16="http://schemas.microsoft.com/office/drawing/2014/main" id="{4D6C2FCB-2B01-431E-94F8-066C721CEA0C}"/>
                </a:ext>
              </a:extLst>
            </p:cNvPr>
            <p:cNvSpPr>
              <a:spLocks noChangeShapeType="1"/>
            </p:cNvSpPr>
            <p:nvPr/>
          </p:nvSpPr>
          <p:spPr bwMode="auto">
            <a:xfrm>
              <a:off x="1226" y="1644"/>
              <a:ext cx="240" cy="1"/>
            </a:xfrm>
            <a:prstGeom prst="line">
              <a:avLst/>
            </a:prstGeom>
            <a:noFill/>
            <a:ln w="28440">
              <a:solidFill>
                <a:srgbClr val="0099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91" name="Line 56">
              <a:extLst>
                <a:ext uri="{FF2B5EF4-FFF2-40B4-BE49-F238E27FC236}">
                  <a16:creationId xmlns:a16="http://schemas.microsoft.com/office/drawing/2014/main" id="{8DCB9DF5-AF20-45A7-B5EF-236CCC5F02CE}"/>
                </a:ext>
              </a:extLst>
            </p:cNvPr>
            <p:cNvSpPr>
              <a:spLocks noChangeShapeType="1"/>
            </p:cNvSpPr>
            <p:nvPr/>
          </p:nvSpPr>
          <p:spPr bwMode="auto">
            <a:xfrm>
              <a:off x="1226" y="1692"/>
              <a:ext cx="24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92" name="Line 57">
              <a:extLst>
                <a:ext uri="{FF2B5EF4-FFF2-40B4-BE49-F238E27FC236}">
                  <a16:creationId xmlns:a16="http://schemas.microsoft.com/office/drawing/2014/main" id="{C2FA8589-0F67-4044-BCCD-69A235ED21AC}"/>
                </a:ext>
              </a:extLst>
            </p:cNvPr>
            <p:cNvSpPr>
              <a:spLocks noChangeShapeType="1"/>
            </p:cNvSpPr>
            <p:nvPr/>
          </p:nvSpPr>
          <p:spPr bwMode="auto">
            <a:xfrm>
              <a:off x="1226" y="1740"/>
              <a:ext cx="24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93" name="Line 58">
              <a:extLst>
                <a:ext uri="{FF2B5EF4-FFF2-40B4-BE49-F238E27FC236}">
                  <a16:creationId xmlns:a16="http://schemas.microsoft.com/office/drawing/2014/main" id="{0D97CFFE-DDE1-4CB1-8A0B-898D4D66A283}"/>
                </a:ext>
              </a:extLst>
            </p:cNvPr>
            <p:cNvSpPr>
              <a:spLocks noChangeShapeType="1"/>
            </p:cNvSpPr>
            <p:nvPr/>
          </p:nvSpPr>
          <p:spPr bwMode="auto">
            <a:xfrm>
              <a:off x="1226" y="1788"/>
              <a:ext cx="24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
        <p:nvSpPr>
          <p:cNvPr id="36923" name="AutoShape 59">
            <a:extLst>
              <a:ext uri="{FF2B5EF4-FFF2-40B4-BE49-F238E27FC236}">
                <a16:creationId xmlns:a16="http://schemas.microsoft.com/office/drawing/2014/main" id="{175BA378-5CED-467B-8139-164A6856614F}"/>
              </a:ext>
            </a:extLst>
          </p:cNvPr>
          <p:cNvSpPr>
            <a:spLocks noChangeArrowheads="1"/>
          </p:cNvSpPr>
          <p:nvPr/>
        </p:nvSpPr>
        <p:spPr bwMode="auto">
          <a:xfrm>
            <a:off x="6629400" y="5181600"/>
            <a:ext cx="1066800" cy="152400"/>
          </a:xfrm>
          <a:prstGeom prst="roundRect">
            <a:avLst>
              <a:gd name="adj" fmla="val 16667"/>
            </a:avLst>
          </a:prstGeom>
          <a:gradFill rotWithShape="0">
            <a:gsLst>
              <a:gs pos="0">
                <a:srgbClr val="99FF99"/>
              </a:gs>
              <a:gs pos="100000">
                <a:srgbClr val="477647"/>
              </a:gs>
            </a:gsLst>
            <a:path path="rect">
              <a:fillToRect l="100000" b="100000"/>
            </a:path>
          </a:gra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36924" name="Rectangle 60">
            <a:extLst>
              <a:ext uri="{FF2B5EF4-FFF2-40B4-BE49-F238E27FC236}">
                <a16:creationId xmlns:a16="http://schemas.microsoft.com/office/drawing/2014/main" id="{0266D7E3-5BAD-4070-8E0A-9584929D84F3}"/>
              </a:ext>
            </a:extLst>
          </p:cNvPr>
          <p:cNvSpPr>
            <a:spLocks noChangeArrowheads="1"/>
          </p:cNvSpPr>
          <p:nvPr/>
        </p:nvSpPr>
        <p:spPr bwMode="auto">
          <a:xfrm>
            <a:off x="2786063" y="2136775"/>
            <a:ext cx="533400" cy="762000"/>
          </a:xfrm>
          <a:prstGeom prst="rect">
            <a:avLst/>
          </a:prstGeom>
          <a:solidFill>
            <a:srgbClr val="FFFF99"/>
          </a:solidFill>
          <a:ln w="9360">
            <a:solidFill>
              <a:srgbClr val="0000CC"/>
            </a:solidFill>
            <a:miter lim="800000"/>
            <a:headEnd/>
            <a:tailEnd/>
          </a:ln>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Priorities</a:t>
            </a:r>
          </a:p>
        </p:txBody>
      </p:sp>
      <p:grpSp>
        <p:nvGrpSpPr>
          <p:cNvPr id="11" name="Group 61">
            <a:extLst>
              <a:ext uri="{FF2B5EF4-FFF2-40B4-BE49-F238E27FC236}">
                <a16:creationId xmlns:a16="http://schemas.microsoft.com/office/drawing/2014/main" id="{AAB93544-5089-4A40-A163-6EAAB14EC77F}"/>
              </a:ext>
            </a:extLst>
          </p:cNvPr>
          <p:cNvGrpSpPr>
            <a:grpSpLocks/>
          </p:cNvGrpSpPr>
          <p:nvPr/>
        </p:nvGrpSpPr>
        <p:grpSpPr bwMode="auto">
          <a:xfrm>
            <a:off x="2867025" y="2293938"/>
            <a:ext cx="379413" cy="531812"/>
            <a:chOff x="1806" y="1445"/>
            <a:chExt cx="239" cy="335"/>
          </a:xfrm>
        </p:grpSpPr>
        <p:sp>
          <p:nvSpPr>
            <p:cNvPr id="66678" name="Line 62">
              <a:extLst>
                <a:ext uri="{FF2B5EF4-FFF2-40B4-BE49-F238E27FC236}">
                  <a16:creationId xmlns:a16="http://schemas.microsoft.com/office/drawing/2014/main" id="{B7E5BD37-EF56-4004-8B73-4CC764FEC0D0}"/>
                </a:ext>
              </a:extLst>
            </p:cNvPr>
            <p:cNvSpPr>
              <a:spLocks noChangeShapeType="1"/>
            </p:cNvSpPr>
            <p:nvPr/>
          </p:nvSpPr>
          <p:spPr bwMode="auto">
            <a:xfrm>
              <a:off x="1806" y="1445"/>
              <a:ext cx="24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79" name="Line 63">
              <a:extLst>
                <a:ext uri="{FF2B5EF4-FFF2-40B4-BE49-F238E27FC236}">
                  <a16:creationId xmlns:a16="http://schemas.microsoft.com/office/drawing/2014/main" id="{52A15092-FFAF-4B29-B519-D7EBAFEA0774}"/>
                </a:ext>
              </a:extLst>
            </p:cNvPr>
            <p:cNvSpPr>
              <a:spLocks noChangeShapeType="1"/>
            </p:cNvSpPr>
            <p:nvPr/>
          </p:nvSpPr>
          <p:spPr bwMode="auto">
            <a:xfrm>
              <a:off x="1806" y="1493"/>
              <a:ext cx="24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80" name="Line 64">
              <a:extLst>
                <a:ext uri="{FF2B5EF4-FFF2-40B4-BE49-F238E27FC236}">
                  <a16:creationId xmlns:a16="http://schemas.microsoft.com/office/drawing/2014/main" id="{82B03899-E236-4DD4-B796-1C06B341EA7D}"/>
                </a:ext>
              </a:extLst>
            </p:cNvPr>
            <p:cNvSpPr>
              <a:spLocks noChangeShapeType="1"/>
            </p:cNvSpPr>
            <p:nvPr/>
          </p:nvSpPr>
          <p:spPr bwMode="auto">
            <a:xfrm>
              <a:off x="1806" y="1541"/>
              <a:ext cx="24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81" name="Line 65">
              <a:extLst>
                <a:ext uri="{FF2B5EF4-FFF2-40B4-BE49-F238E27FC236}">
                  <a16:creationId xmlns:a16="http://schemas.microsoft.com/office/drawing/2014/main" id="{2AEE6126-26EC-4B40-91F7-AD00D9EC503F}"/>
                </a:ext>
              </a:extLst>
            </p:cNvPr>
            <p:cNvSpPr>
              <a:spLocks noChangeShapeType="1"/>
            </p:cNvSpPr>
            <p:nvPr/>
          </p:nvSpPr>
          <p:spPr bwMode="auto">
            <a:xfrm>
              <a:off x="1806" y="1589"/>
              <a:ext cx="24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82" name="Line 66">
              <a:extLst>
                <a:ext uri="{FF2B5EF4-FFF2-40B4-BE49-F238E27FC236}">
                  <a16:creationId xmlns:a16="http://schemas.microsoft.com/office/drawing/2014/main" id="{47E36E4B-6BCB-4ED6-8533-B6B786AC2B9A}"/>
                </a:ext>
              </a:extLst>
            </p:cNvPr>
            <p:cNvSpPr>
              <a:spLocks noChangeShapeType="1"/>
            </p:cNvSpPr>
            <p:nvPr/>
          </p:nvSpPr>
          <p:spPr bwMode="auto">
            <a:xfrm>
              <a:off x="1806" y="1637"/>
              <a:ext cx="240" cy="1"/>
            </a:xfrm>
            <a:prstGeom prst="line">
              <a:avLst/>
            </a:prstGeom>
            <a:noFill/>
            <a:ln w="28440">
              <a:solidFill>
                <a:srgbClr val="FF33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83" name="Line 67">
              <a:extLst>
                <a:ext uri="{FF2B5EF4-FFF2-40B4-BE49-F238E27FC236}">
                  <a16:creationId xmlns:a16="http://schemas.microsoft.com/office/drawing/2014/main" id="{131EA469-4D1A-4C63-A21C-C7BC6446DE25}"/>
                </a:ext>
              </a:extLst>
            </p:cNvPr>
            <p:cNvSpPr>
              <a:spLocks noChangeShapeType="1"/>
            </p:cNvSpPr>
            <p:nvPr/>
          </p:nvSpPr>
          <p:spPr bwMode="auto">
            <a:xfrm>
              <a:off x="1806" y="1685"/>
              <a:ext cx="240" cy="1"/>
            </a:xfrm>
            <a:prstGeom prst="line">
              <a:avLst/>
            </a:prstGeom>
            <a:noFill/>
            <a:ln w="28440">
              <a:solidFill>
                <a:srgbClr val="FF33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84" name="Line 68">
              <a:extLst>
                <a:ext uri="{FF2B5EF4-FFF2-40B4-BE49-F238E27FC236}">
                  <a16:creationId xmlns:a16="http://schemas.microsoft.com/office/drawing/2014/main" id="{3DDA5439-10EB-421A-B3F7-BF18573B933A}"/>
                </a:ext>
              </a:extLst>
            </p:cNvPr>
            <p:cNvSpPr>
              <a:spLocks noChangeShapeType="1"/>
            </p:cNvSpPr>
            <p:nvPr/>
          </p:nvSpPr>
          <p:spPr bwMode="auto">
            <a:xfrm>
              <a:off x="1806" y="1733"/>
              <a:ext cx="240" cy="1"/>
            </a:xfrm>
            <a:prstGeom prst="line">
              <a:avLst/>
            </a:prstGeom>
            <a:noFill/>
            <a:ln w="28440">
              <a:solidFill>
                <a:srgbClr val="FF33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85" name="Line 69">
              <a:extLst>
                <a:ext uri="{FF2B5EF4-FFF2-40B4-BE49-F238E27FC236}">
                  <a16:creationId xmlns:a16="http://schemas.microsoft.com/office/drawing/2014/main" id="{3B1C6FA7-9DE5-4ADC-AC47-6F40E2076AF5}"/>
                </a:ext>
              </a:extLst>
            </p:cNvPr>
            <p:cNvSpPr>
              <a:spLocks noChangeShapeType="1"/>
            </p:cNvSpPr>
            <p:nvPr/>
          </p:nvSpPr>
          <p:spPr bwMode="auto">
            <a:xfrm>
              <a:off x="1806" y="1781"/>
              <a:ext cx="240" cy="1"/>
            </a:xfrm>
            <a:prstGeom prst="line">
              <a:avLst/>
            </a:prstGeom>
            <a:noFill/>
            <a:ln w="28440">
              <a:solidFill>
                <a:srgbClr val="FF33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
        <p:nvSpPr>
          <p:cNvPr id="36934" name="Line 70">
            <a:extLst>
              <a:ext uri="{FF2B5EF4-FFF2-40B4-BE49-F238E27FC236}">
                <a16:creationId xmlns:a16="http://schemas.microsoft.com/office/drawing/2014/main" id="{25A266C9-16F0-497D-A1DE-4C279ED845DB}"/>
              </a:ext>
            </a:extLst>
          </p:cNvPr>
          <p:cNvSpPr>
            <a:spLocks noChangeShapeType="1"/>
          </p:cNvSpPr>
          <p:nvPr/>
        </p:nvSpPr>
        <p:spPr bwMode="auto">
          <a:xfrm>
            <a:off x="2867025" y="2746375"/>
            <a:ext cx="381000" cy="158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6935" name="Line 71">
            <a:extLst>
              <a:ext uri="{FF2B5EF4-FFF2-40B4-BE49-F238E27FC236}">
                <a16:creationId xmlns:a16="http://schemas.microsoft.com/office/drawing/2014/main" id="{73DF1E48-43CC-46D5-AEA0-9135E1691A19}"/>
              </a:ext>
            </a:extLst>
          </p:cNvPr>
          <p:cNvSpPr>
            <a:spLocks noChangeShapeType="1"/>
          </p:cNvSpPr>
          <p:nvPr/>
        </p:nvSpPr>
        <p:spPr bwMode="auto">
          <a:xfrm>
            <a:off x="2867025" y="2286000"/>
            <a:ext cx="381000" cy="1588"/>
          </a:xfrm>
          <a:prstGeom prst="line">
            <a:avLst/>
          </a:prstGeom>
          <a:noFill/>
          <a:ln w="28440">
            <a:solidFill>
              <a:srgbClr val="FF33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6936" name="AutoShape 72">
            <a:extLst>
              <a:ext uri="{FF2B5EF4-FFF2-40B4-BE49-F238E27FC236}">
                <a16:creationId xmlns:a16="http://schemas.microsoft.com/office/drawing/2014/main" id="{518786EB-A140-4930-9ED5-97229711D35A}"/>
              </a:ext>
            </a:extLst>
          </p:cNvPr>
          <p:cNvSpPr>
            <a:spLocks noChangeArrowheads="1"/>
          </p:cNvSpPr>
          <p:nvPr/>
        </p:nvSpPr>
        <p:spPr bwMode="auto">
          <a:xfrm>
            <a:off x="6629400" y="4953000"/>
            <a:ext cx="1066800" cy="152400"/>
          </a:xfrm>
          <a:prstGeom prst="roundRect">
            <a:avLst>
              <a:gd name="adj" fmla="val 16667"/>
            </a:avLst>
          </a:prstGeom>
          <a:gradFill rotWithShape="0">
            <a:gsLst>
              <a:gs pos="0">
                <a:srgbClr val="99FF99"/>
              </a:gs>
              <a:gs pos="100000">
                <a:srgbClr val="477647"/>
              </a:gs>
            </a:gsLst>
            <a:path path="rect">
              <a:fillToRect l="100000" b="100000"/>
            </a:path>
          </a:gra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36937" name="AutoShape 73">
            <a:extLst>
              <a:ext uri="{FF2B5EF4-FFF2-40B4-BE49-F238E27FC236}">
                <a16:creationId xmlns:a16="http://schemas.microsoft.com/office/drawing/2014/main" id="{2C7D29C5-1909-49A5-8DA5-CF42AEC87624}"/>
              </a:ext>
            </a:extLst>
          </p:cNvPr>
          <p:cNvSpPr>
            <a:spLocks noChangeArrowheads="1"/>
          </p:cNvSpPr>
          <p:nvPr/>
        </p:nvSpPr>
        <p:spPr bwMode="auto">
          <a:xfrm>
            <a:off x="6551613" y="4876800"/>
            <a:ext cx="1219200" cy="762000"/>
          </a:xfrm>
          <a:prstGeom prst="roundRect">
            <a:avLst>
              <a:gd name="adj" fmla="val 16667"/>
            </a:avLst>
          </a:prstGeom>
          <a:noFill/>
          <a:ln w="88920">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grpSp>
        <p:nvGrpSpPr>
          <p:cNvPr id="12" name="Group 74">
            <a:extLst>
              <a:ext uri="{FF2B5EF4-FFF2-40B4-BE49-F238E27FC236}">
                <a16:creationId xmlns:a16="http://schemas.microsoft.com/office/drawing/2014/main" id="{4F01BF4F-8133-41AB-BB78-01AB4D13B3F1}"/>
              </a:ext>
            </a:extLst>
          </p:cNvPr>
          <p:cNvGrpSpPr>
            <a:grpSpLocks/>
          </p:cNvGrpSpPr>
          <p:nvPr/>
        </p:nvGrpSpPr>
        <p:grpSpPr bwMode="auto">
          <a:xfrm>
            <a:off x="7772400" y="4724400"/>
            <a:ext cx="1143000" cy="382588"/>
            <a:chOff x="4896" y="2976"/>
            <a:chExt cx="720" cy="241"/>
          </a:xfrm>
        </p:grpSpPr>
        <p:sp>
          <p:nvSpPr>
            <p:cNvPr id="66676" name="Line 75">
              <a:extLst>
                <a:ext uri="{FF2B5EF4-FFF2-40B4-BE49-F238E27FC236}">
                  <a16:creationId xmlns:a16="http://schemas.microsoft.com/office/drawing/2014/main" id="{792246AF-3741-4E10-B49B-74A0121C25E9}"/>
                </a:ext>
              </a:extLst>
            </p:cNvPr>
            <p:cNvSpPr>
              <a:spLocks noChangeShapeType="1"/>
            </p:cNvSpPr>
            <p:nvPr/>
          </p:nvSpPr>
          <p:spPr bwMode="auto">
            <a:xfrm>
              <a:off x="4896" y="3216"/>
              <a:ext cx="720" cy="1"/>
            </a:xfrm>
            <a:prstGeom prst="line">
              <a:avLst/>
            </a:prstGeom>
            <a:noFill/>
            <a:ln w="88920">
              <a:solidFill>
                <a:srgbClr val="FF66FF"/>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677" name="Text Box 76">
              <a:extLst>
                <a:ext uri="{FF2B5EF4-FFF2-40B4-BE49-F238E27FC236}">
                  <a16:creationId xmlns:a16="http://schemas.microsoft.com/office/drawing/2014/main" id="{C704C09A-3255-4D63-87C4-B504F4D87946}"/>
                </a:ext>
              </a:extLst>
            </p:cNvPr>
            <p:cNvSpPr txBox="1">
              <a:spLocks noChangeArrowheads="1"/>
            </p:cNvSpPr>
            <p:nvPr/>
          </p:nvSpPr>
          <p:spPr bwMode="auto">
            <a:xfrm>
              <a:off x="4940" y="2976"/>
              <a:ext cx="58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Clr>
                  <a:srgbClr val="660066"/>
                </a:buClr>
                <a:buFont typeface="Arial" panose="020B0604020202020204" pitchFamily="34" charset="0"/>
                <a:buNone/>
              </a:pPr>
              <a:r>
                <a:rPr lang="en-GB" altLang="en-US" sz="1600">
                  <a:solidFill>
                    <a:schemeClr val="tx1"/>
                  </a:solidFill>
                </a:rPr>
                <a:t>Release</a:t>
              </a:r>
            </a:p>
          </p:txBody>
        </p:sp>
      </p:grpSp>
      <p:sp>
        <p:nvSpPr>
          <p:cNvPr id="36941" name="Rectangle 77">
            <a:extLst>
              <a:ext uri="{FF2B5EF4-FFF2-40B4-BE49-F238E27FC236}">
                <a16:creationId xmlns:a16="http://schemas.microsoft.com/office/drawing/2014/main" id="{36F47B77-AC66-4427-A6E6-83696FDFAFF3}"/>
              </a:ext>
            </a:extLst>
          </p:cNvPr>
          <p:cNvSpPr>
            <a:spLocks noChangeArrowheads="1"/>
          </p:cNvSpPr>
          <p:nvPr/>
        </p:nvSpPr>
        <p:spPr bwMode="auto">
          <a:xfrm>
            <a:off x="3695700" y="2133600"/>
            <a:ext cx="533400" cy="762000"/>
          </a:xfrm>
          <a:prstGeom prst="rect">
            <a:avLst/>
          </a:prstGeom>
          <a:solidFill>
            <a:srgbClr val="80008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FFCCFF"/>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FFCCFF"/>
              </a:buClr>
              <a:buFont typeface="Arial" panose="020B0604020202020204" pitchFamily="34" charset="0"/>
              <a:buNone/>
            </a:pPr>
            <a:r>
              <a:rPr lang="en-GB" altLang="en-US" sz="1000">
                <a:solidFill>
                  <a:schemeClr val="tx1"/>
                </a:solidFill>
              </a:rPr>
              <a:t>Sprint</a:t>
            </a:r>
          </a:p>
        </p:txBody>
      </p:sp>
      <p:sp>
        <p:nvSpPr>
          <p:cNvPr id="36942" name="Rectangle 78">
            <a:extLst>
              <a:ext uri="{FF2B5EF4-FFF2-40B4-BE49-F238E27FC236}">
                <a16:creationId xmlns:a16="http://schemas.microsoft.com/office/drawing/2014/main" id="{D5DBFEB2-09BE-4821-A9B6-AB869D04190F}"/>
              </a:ext>
            </a:extLst>
          </p:cNvPr>
          <p:cNvSpPr>
            <a:spLocks noChangeArrowheads="1"/>
          </p:cNvSpPr>
          <p:nvPr/>
        </p:nvSpPr>
        <p:spPr bwMode="auto">
          <a:xfrm>
            <a:off x="4610100" y="2132013"/>
            <a:ext cx="533400" cy="762000"/>
          </a:xfrm>
          <a:prstGeom prst="rect">
            <a:avLst/>
          </a:prstGeom>
          <a:solidFill>
            <a:srgbClr val="80008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FFCCFF"/>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FFCCFF"/>
              </a:buClr>
              <a:buFont typeface="Arial" panose="020B0604020202020204" pitchFamily="34" charset="0"/>
              <a:buNone/>
            </a:pPr>
            <a:r>
              <a:rPr lang="en-GB" altLang="en-US" sz="1000">
                <a:solidFill>
                  <a:schemeClr val="tx1"/>
                </a:solidFill>
              </a:rPr>
              <a:t>Sprint</a:t>
            </a:r>
          </a:p>
        </p:txBody>
      </p:sp>
      <p:sp>
        <p:nvSpPr>
          <p:cNvPr id="36943" name="Rectangle 79">
            <a:extLst>
              <a:ext uri="{FF2B5EF4-FFF2-40B4-BE49-F238E27FC236}">
                <a16:creationId xmlns:a16="http://schemas.microsoft.com/office/drawing/2014/main" id="{E575B549-B8CF-4152-A78C-20B39CF7ADAD}"/>
              </a:ext>
            </a:extLst>
          </p:cNvPr>
          <p:cNvSpPr>
            <a:spLocks noChangeArrowheads="1"/>
          </p:cNvSpPr>
          <p:nvPr/>
        </p:nvSpPr>
        <p:spPr bwMode="auto">
          <a:xfrm>
            <a:off x="5524500" y="2132013"/>
            <a:ext cx="533400" cy="762000"/>
          </a:xfrm>
          <a:prstGeom prst="rect">
            <a:avLst/>
          </a:prstGeom>
          <a:solidFill>
            <a:srgbClr val="80008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FFCCFF"/>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FFCCFF"/>
              </a:buClr>
              <a:buFont typeface="Arial" panose="020B0604020202020204" pitchFamily="34" charset="0"/>
              <a:buNone/>
            </a:pPr>
            <a:r>
              <a:rPr lang="en-GB" altLang="en-US" sz="1000">
                <a:solidFill>
                  <a:schemeClr val="tx1"/>
                </a:solidFill>
              </a:rPr>
              <a:t>Sprint</a:t>
            </a:r>
          </a:p>
        </p:txBody>
      </p:sp>
      <p:sp>
        <p:nvSpPr>
          <p:cNvPr id="36944" name="Rectangle 80">
            <a:extLst>
              <a:ext uri="{FF2B5EF4-FFF2-40B4-BE49-F238E27FC236}">
                <a16:creationId xmlns:a16="http://schemas.microsoft.com/office/drawing/2014/main" id="{B18F473C-AE0B-423D-A2AF-984B6F3E01DD}"/>
              </a:ext>
            </a:extLst>
          </p:cNvPr>
          <p:cNvSpPr>
            <a:spLocks noChangeArrowheads="1"/>
          </p:cNvSpPr>
          <p:nvPr/>
        </p:nvSpPr>
        <p:spPr bwMode="auto">
          <a:xfrm>
            <a:off x="3700463" y="2136775"/>
            <a:ext cx="533400" cy="762000"/>
          </a:xfrm>
          <a:prstGeom prst="rect">
            <a:avLst/>
          </a:prstGeom>
          <a:solidFill>
            <a:srgbClr val="FFFF99"/>
          </a:solidFill>
          <a:ln w="9360">
            <a:solidFill>
              <a:srgbClr val="0000CC"/>
            </a:solidFill>
            <a:miter lim="800000"/>
            <a:headEnd/>
            <a:tailEnd/>
          </a:ln>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3399"/>
              </a:buClr>
              <a:buFont typeface="Arial" panose="020B0604020202020204" pitchFamily="34" charset="0"/>
              <a:buNone/>
            </a:pPr>
            <a:r>
              <a:rPr lang="en-GB" altLang="en-US" sz="1000">
                <a:solidFill>
                  <a:schemeClr val="tx1"/>
                </a:solidFill>
              </a:rPr>
              <a:t>Priorities</a:t>
            </a:r>
          </a:p>
        </p:txBody>
      </p:sp>
      <p:grpSp>
        <p:nvGrpSpPr>
          <p:cNvPr id="13" name="Group 81">
            <a:extLst>
              <a:ext uri="{FF2B5EF4-FFF2-40B4-BE49-F238E27FC236}">
                <a16:creationId xmlns:a16="http://schemas.microsoft.com/office/drawing/2014/main" id="{8831BB7A-A9F1-4190-B883-CAC84B01D562}"/>
              </a:ext>
            </a:extLst>
          </p:cNvPr>
          <p:cNvGrpSpPr>
            <a:grpSpLocks/>
          </p:cNvGrpSpPr>
          <p:nvPr/>
        </p:nvGrpSpPr>
        <p:grpSpPr bwMode="auto">
          <a:xfrm>
            <a:off x="3781425" y="2286000"/>
            <a:ext cx="379413" cy="531813"/>
            <a:chOff x="2382" y="1440"/>
            <a:chExt cx="239" cy="335"/>
          </a:xfrm>
        </p:grpSpPr>
        <p:sp>
          <p:nvSpPr>
            <p:cNvPr id="66668" name="Line 82">
              <a:extLst>
                <a:ext uri="{FF2B5EF4-FFF2-40B4-BE49-F238E27FC236}">
                  <a16:creationId xmlns:a16="http://schemas.microsoft.com/office/drawing/2014/main" id="{59FEA66E-17AB-40EB-B02C-12840C4D3E93}"/>
                </a:ext>
              </a:extLst>
            </p:cNvPr>
            <p:cNvSpPr>
              <a:spLocks noChangeShapeType="1"/>
            </p:cNvSpPr>
            <p:nvPr/>
          </p:nvSpPr>
          <p:spPr bwMode="auto">
            <a:xfrm>
              <a:off x="2382" y="1440"/>
              <a:ext cx="240" cy="1"/>
            </a:xfrm>
            <a:prstGeom prst="line">
              <a:avLst/>
            </a:prstGeom>
            <a:noFill/>
            <a:ln w="28440">
              <a:solidFill>
                <a:srgbClr val="9933FF"/>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69" name="Line 83">
              <a:extLst>
                <a:ext uri="{FF2B5EF4-FFF2-40B4-BE49-F238E27FC236}">
                  <a16:creationId xmlns:a16="http://schemas.microsoft.com/office/drawing/2014/main" id="{A96F537D-ABC3-4D37-B69B-4A47CA8903B8}"/>
                </a:ext>
              </a:extLst>
            </p:cNvPr>
            <p:cNvSpPr>
              <a:spLocks noChangeShapeType="1"/>
            </p:cNvSpPr>
            <p:nvPr/>
          </p:nvSpPr>
          <p:spPr bwMode="auto">
            <a:xfrm>
              <a:off x="2382" y="1488"/>
              <a:ext cx="240" cy="1"/>
            </a:xfrm>
            <a:prstGeom prst="line">
              <a:avLst/>
            </a:prstGeom>
            <a:noFill/>
            <a:ln w="28440">
              <a:solidFill>
                <a:srgbClr val="9933FF"/>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70" name="Line 84">
              <a:extLst>
                <a:ext uri="{FF2B5EF4-FFF2-40B4-BE49-F238E27FC236}">
                  <a16:creationId xmlns:a16="http://schemas.microsoft.com/office/drawing/2014/main" id="{EBE10535-5D2D-4F94-A4E5-DE08FC85AF1B}"/>
                </a:ext>
              </a:extLst>
            </p:cNvPr>
            <p:cNvSpPr>
              <a:spLocks noChangeShapeType="1"/>
            </p:cNvSpPr>
            <p:nvPr/>
          </p:nvSpPr>
          <p:spPr bwMode="auto">
            <a:xfrm>
              <a:off x="2382" y="1536"/>
              <a:ext cx="240" cy="1"/>
            </a:xfrm>
            <a:prstGeom prst="line">
              <a:avLst/>
            </a:prstGeom>
            <a:noFill/>
            <a:ln w="28440">
              <a:solidFill>
                <a:srgbClr val="9933FF"/>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71" name="Line 85">
              <a:extLst>
                <a:ext uri="{FF2B5EF4-FFF2-40B4-BE49-F238E27FC236}">
                  <a16:creationId xmlns:a16="http://schemas.microsoft.com/office/drawing/2014/main" id="{C13E5158-C75E-49C9-B847-E8AF673B247B}"/>
                </a:ext>
              </a:extLst>
            </p:cNvPr>
            <p:cNvSpPr>
              <a:spLocks noChangeShapeType="1"/>
            </p:cNvSpPr>
            <p:nvPr/>
          </p:nvSpPr>
          <p:spPr bwMode="auto">
            <a:xfrm>
              <a:off x="2382" y="1584"/>
              <a:ext cx="240" cy="1"/>
            </a:xfrm>
            <a:prstGeom prst="line">
              <a:avLst/>
            </a:prstGeom>
            <a:noFill/>
            <a:ln w="28440">
              <a:solidFill>
                <a:srgbClr val="9933FF"/>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72" name="Line 86">
              <a:extLst>
                <a:ext uri="{FF2B5EF4-FFF2-40B4-BE49-F238E27FC236}">
                  <a16:creationId xmlns:a16="http://schemas.microsoft.com/office/drawing/2014/main" id="{682DF04F-8378-4FA7-A30A-D0843A8E0E7A}"/>
                </a:ext>
              </a:extLst>
            </p:cNvPr>
            <p:cNvSpPr>
              <a:spLocks noChangeShapeType="1"/>
            </p:cNvSpPr>
            <p:nvPr/>
          </p:nvSpPr>
          <p:spPr bwMode="auto">
            <a:xfrm>
              <a:off x="2382" y="1632"/>
              <a:ext cx="240" cy="1"/>
            </a:xfrm>
            <a:prstGeom prst="line">
              <a:avLst/>
            </a:prstGeom>
            <a:noFill/>
            <a:ln w="28440">
              <a:solidFill>
                <a:srgbClr val="9933FF"/>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73" name="Line 87">
              <a:extLst>
                <a:ext uri="{FF2B5EF4-FFF2-40B4-BE49-F238E27FC236}">
                  <a16:creationId xmlns:a16="http://schemas.microsoft.com/office/drawing/2014/main" id="{EB19D6AA-994F-4BAF-ADB3-3DB9732E6BDE}"/>
                </a:ext>
              </a:extLst>
            </p:cNvPr>
            <p:cNvSpPr>
              <a:spLocks noChangeShapeType="1"/>
            </p:cNvSpPr>
            <p:nvPr/>
          </p:nvSpPr>
          <p:spPr bwMode="auto">
            <a:xfrm>
              <a:off x="2382" y="1680"/>
              <a:ext cx="240" cy="1"/>
            </a:xfrm>
            <a:prstGeom prst="line">
              <a:avLst/>
            </a:prstGeom>
            <a:noFill/>
            <a:ln w="28440">
              <a:solidFill>
                <a:srgbClr val="9933FF"/>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74" name="Line 88">
              <a:extLst>
                <a:ext uri="{FF2B5EF4-FFF2-40B4-BE49-F238E27FC236}">
                  <a16:creationId xmlns:a16="http://schemas.microsoft.com/office/drawing/2014/main" id="{925860D4-BE22-4279-AB47-C664C8F903AE}"/>
                </a:ext>
              </a:extLst>
            </p:cNvPr>
            <p:cNvSpPr>
              <a:spLocks noChangeShapeType="1"/>
            </p:cNvSpPr>
            <p:nvPr/>
          </p:nvSpPr>
          <p:spPr bwMode="auto">
            <a:xfrm>
              <a:off x="2382" y="1728"/>
              <a:ext cx="240" cy="1"/>
            </a:xfrm>
            <a:prstGeom prst="line">
              <a:avLst/>
            </a:prstGeom>
            <a:noFill/>
            <a:ln w="28440">
              <a:solidFill>
                <a:srgbClr val="9933FF"/>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75" name="Line 89">
              <a:extLst>
                <a:ext uri="{FF2B5EF4-FFF2-40B4-BE49-F238E27FC236}">
                  <a16:creationId xmlns:a16="http://schemas.microsoft.com/office/drawing/2014/main" id="{BD9D0689-3C8F-4304-B778-7C08B83B4D2B}"/>
                </a:ext>
              </a:extLst>
            </p:cNvPr>
            <p:cNvSpPr>
              <a:spLocks noChangeShapeType="1"/>
            </p:cNvSpPr>
            <p:nvPr/>
          </p:nvSpPr>
          <p:spPr bwMode="auto">
            <a:xfrm>
              <a:off x="2382" y="1776"/>
              <a:ext cx="240" cy="1"/>
            </a:xfrm>
            <a:prstGeom prst="line">
              <a:avLst/>
            </a:prstGeom>
            <a:noFill/>
            <a:ln w="28440">
              <a:solidFill>
                <a:srgbClr val="9933FF"/>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
        <p:nvSpPr>
          <p:cNvPr id="36954" name="AutoShape 90">
            <a:extLst>
              <a:ext uri="{FF2B5EF4-FFF2-40B4-BE49-F238E27FC236}">
                <a16:creationId xmlns:a16="http://schemas.microsoft.com/office/drawing/2014/main" id="{440351B4-1B64-4755-8848-F083E17955BA}"/>
              </a:ext>
            </a:extLst>
          </p:cNvPr>
          <p:cNvSpPr>
            <a:spLocks noChangeArrowheads="1"/>
          </p:cNvSpPr>
          <p:nvPr/>
        </p:nvSpPr>
        <p:spPr bwMode="auto">
          <a:xfrm>
            <a:off x="6629400" y="4648200"/>
            <a:ext cx="1066800" cy="152400"/>
          </a:xfrm>
          <a:prstGeom prst="roundRect">
            <a:avLst>
              <a:gd name="adj" fmla="val 16667"/>
            </a:avLst>
          </a:prstGeom>
          <a:gradFill rotWithShape="0">
            <a:gsLst>
              <a:gs pos="0">
                <a:srgbClr val="99FF99"/>
              </a:gs>
              <a:gs pos="100000">
                <a:srgbClr val="477647"/>
              </a:gs>
            </a:gsLst>
            <a:path path="rect">
              <a:fillToRect l="100000" b="100000"/>
            </a:path>
          </a:gra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grpSp>
        <p:nvGrpSpPr>
          <p:cNvPr id="14" name="Group 91">
            <a:extLst>
              <a:ext uri="{FF2B5EF4-FFF2-40B4-BE49-F238E27FC236}">
                <a16:creationId xmlns:a16="http://schemas.microsoft.com/office/drawing/2014/main" id="{478BF99B-EC60-41BE-9124-CAC7062A190B}"/>
              </a:ext>
            </a:extLst>
          </p:cNvPr>
          <p:cNvGrpSpPr>
            <a:grpSpLocks/>
          </p:cNvGrpSpPr>
          <p:nvPr/>
        </p:nvGrpSpPr>
        <p:grpSpPr bwMode="auto">
          <a:xfrm>
            <a:off x="762000" y="2130425"/>
            <a:ext cx="5710238" cy="2287588"/>
            <a:chOff x="480" y="1342"/>
            <a:chExt cx="3597" cy="1441"/>
          </a:xfrm>
        </p:grpSpPr>
        <p:sp>
          <p:nvSpPr>
            <p:cNvPr id="66654" name="Rectangle 92">
              <a:extLst>
                <a:ext uri="{FF2B5EF4-FFF2-40B4-BE49-F238E27FC236}">
                  <a16:creationId xmlns:a16="http://schemas.microsoft.com/office/drawing/2014/main" id="{0164213D-DC6A-45AA-AB3A-868BA955E058}"/>
                </a:ext>
              </a:extLst>
            </p:cNvPr>
            <p:cNvSpPr>
              <a:spLocks noChangeArrowheads="1"/>
            </p:cNvSpPr>
            <p:nvPr/>
          </p:nvSpPr>
          <p:spPr bwMode="auto">
            <a:xfrm>
              <a:off x="600" y="1344"/>
              <a:ext cx="336" cy="480"/>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0C0C0"/>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C0C0C0"/>
                </a:buClr>
                <a:buFont typeface="Arial" panose="020B0604020202020204" pitchFamily="34" charset="0"/>
                <a:buNone/>
              </a:pPr>
              <a:r>
                <a:rPr lang="en-GB" altLang="en-US" sz="1000">
                  <a:solidFill>
                    <a:schemeClr val="tx1"/>
                  </a:solidFill>
                </a:rPr>
                <a:t>Sprint</a:t>
              </a:r>
            </a:p>
          </p:txBody>
        </p:sp>
        <p:sp>
          <p:nvSpPr>
            <p:cNvPr id="66655" name="AutoShape 93">
              <a:extLst>
                <a:ext uri="{FF2B5EF4-FFF2-40B4-BE49-F238E27FC236}">
                  <a16:creationId xmlns:a16="http://schemas.microsoft.com/office/drawing/2014/main" id="{49B4B155-CA09-4BD7-BE50-5708AEC46E18}"/>
                </a:ext>
              </a:extLst>
            </p:cNvPr>
            <p:cNvSpPr>
              <a:spLocks/>
            </p:cNvSpPr>
            <p:nvPr/>
          </p:nvSpPr>
          <p:spPr bwMode="auto">
            <a:xfrm>
              <a:off x="1054" y="2099"/>
              <a:ext cx="3024" cy="375"/>
            </a:xfrm>
            <a:custGeom>
              <a:avLst/>
              <a:gdLst>
                <a:gd name="T0" fmla="*/ 0 w 3024"/>
                <a:gd name="T1" fmla="*/ 375 h 375"/>
                <a:gd name="T2" fmla="*/ 1819 w 3024"/>
                <a:gd name="T3" fmla="*/ 9 h 375"/>
                <a:gd name="T4" fmla="*/ 3024 w 3024"/>
                <a:gd name="T5" fmla="*/ 323 h 375"/>
                <a:gd name="T6" fmla="*/ 0 60000 65536"/>
                <a:gd name="T7" fmla="*/ 0 60000 65536"/>
                <a:gd name="T8" fmla="*/ 0 60000 65536"/>
                <a:gd name="T9" fmla="*/ 0 w 3024"/>
                <a:gd name="T10" fmla="*/ 0 h 375"/>
                <a:gd name="T11" fmla="*/ 3024 w 3024"/>
                <a:gd name="T12" fmla="*/ 375 h 375"/>
              </a:gdLst>
              <a:ahLst/>
              <a:cxnLst>
                <a:cxn ang="T6">
                  <a:pos x="T0" y="T1"/>
                </a:cxn>
                <a:cxn ang="T7">
                  <a:pos x="T2" y="T3"/>
                </a:cxn>
                <a:cxn ang="T8">
                  <a:pos x="T4" y="T5"/>
                </a:cxn>
              </a:cxnLst>
              <a:rect l="T9" t="T10" r="T11" b="T12"/>
              <a:pathLst>
                <a:path w="3024" h="375">
                  <a:moveTo>
                    <a:pt x="0" y="375"/>
                  </a:moveTo>
                  <a:cubicBezTo>
                    <a:pt x="303" y="314"/>
                    <a:pt x="1315" y="18"/>
                    <a:pt x="1819" y="9"/>
                  </a:cubicBezTo>
                  <a:cubicBezTo>
                    <a:pt x="2323" y="0"/>
                    <a:pt x="2773" y="258"/>
                    <a:pt x="3024" y="323"/>
                  </a:cubicBezTo>
                </a:path>
              </a:pathLst>
            </a:custGeom>
            <a:noFill/>
            <a:ln w="76320">
              <a:solidFill>
                <a:srgbClr val="DDDDD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6656" name="Line 94">
              <a:extLst>
                <a:ext uri="{FF2B5EF4-FFF2-40B4-BE49-F238E27FC236}">
                  <a16:creationId xmlns:a16="http://schemas.microsoft.com/office/drawing/2014/main" id="{9E788448-85F4-4B78-9ADF-CA188B4A55AE}"/>
                </a:ext>
              </a:extLst>
            </p:cNvPr>
            <p:cNvSpPr>
              <a:spLocks noChangeShapeType="1"/>
            </p:cNvSpPr>
            <p:nvPr/>
          </p:nvSpPr>
          <p:spPr bwMode="auto">
            <a:xfrm>
              <a:off x="768" y="1824"/>
              <a:ext cx="1" cy="384"/>
            </a:xfrm>
            <a:prstGeom prst="line">
              <a:avLst/>
            </a:prstGeom>
            <a:noFill/>
            <a:ln w="76320">
              <a:solidFill>
                <a:srgbClr val="DDDDDD"/>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657" name="Oval 95">
              <a:extLst>
                <a:ext uri="{FF2B5EF4-FFF2-40B4-BE49-F238E27FC236}">
                  <a16:creationId xmlns:a16="http://schemas.microsoft.com/office/drawing/2014/main" id="{16410E03-AFA6-4B17-9F0E-B9AA68E717BA}"/>
                </a:ext>
              </a:extLst>
            </p:cNvPr>
            <p:cNvSpPr>
              <a:spLocks noChangeArrowheads="1"/>
            </p:cNvSpPr>
            <p:nvPr/>
          </p:nvSpPr>
          <p:spPr bwMode="auto">
            <a:xfrm>
              <a:off x="480" y="2208"/>
              <a:ext cx="576" cy="576"/>
            </a:xfrm>
            <a:prstGeom prst="ellipse">
              <a:avLst/>
            </a:prstGeom>
            <a:solidFill>
              <a:srgbClr val="DDDDDD"/>
            </a:solidFill>
            <a:ln w="9360">
              <a:solidFill>
                <a:srgbClr val="C0C0C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0C0C0"/>
                </a:buClr>
                <a:buFont typeface="Arial" panose="020B0604020202020204" pitchFamily="34" charset="0"/>
                <a:buNone/>
              </a:pPr>
              <a:r>
                <a:rPr lang="en-GB" altLang="en-US" sz="1600">
                  <a:solidFill>
                    <a:schemeClr val="tx1"/>
                  </a:solidFill>
                </a:rPr>
                <a:t>30 Day</a:t>
              </a:r>
            </a:p>
            <a:p>
              <a:pPr algn="ctr" eaLnBrk="1" hangingPunct="1">
                <a:lnSpc>
                  <a:spcPct val="100000"/>
                </a:lnSpc>
                <a:spcBef>
                  <a:spcPct val="0"/>
                </a:spcBef>
                <a:buClr>
                  <a:srgbClr val="C0C0C0"/>
                </a:buClr>
                <a:buFont typeface="Arial" panose="020B0604020202020204" pitchFamily="34" charset="0"/>
                <a:buNone/>
              </a:pPr>
              <a:r>
                <a:rPr lang="en-GB" altLang="en-US" sz="1600">
                  <a:solidFill>
                    <a:schemeClr val="tx1"/>
                  </a:solidFill>
                </a:rPr>
                <a:t>Sprint</a:t>
              </a:r>
            </a:p>
          </p:txBody>
        </p:sp>
        <p:sp>
          <p:nvSpPr>
            <p:cNvPr id="66658" name="Rectangle 96">
              <a:extLst>
                <a:ext uri="{FF2B5EF4-FFF2-40B4-BE49-F238E27FC236}">
                  <a16:creationId xmlns:a16="http://schemas.microsoft.com/office/drawing/2014/main" id="{A607716A-30C8-449E-8DAA-F8BD7BCC7DCF}"/>
                </a:ext>
              </a:extLst>
            </p:cNvPr>
            <p:cNvSpPr>
              <a:spLocks noChangeArrowheads="1"/>
            </p:cNvSpPr>
            <p:nvPr/>
          </p:nvSpPr>
          <p:spPr bwMode="auto">
            <a:xfrm>
              <a:off x="595" y="1342"/>
              <a:ext cx="336" cy="480"/>
            </a:xfrm>
            <a:prstGeom prst="rect">
              <a:avLst/>
            </a:prstGeom>
            <a:solidFill>
              <a:srgbClr val="DDDDDD"/>
            </a:solidFill>
            <a:ln w="9360">
              <a:solidFill>
                <a:srgbClr val="C0C0C0"/>
              </a:solidFill>
              <a:miter lim="800000"/>
              <a:headEnd/>
              <a:tailEnd/>
            </a:ln>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0C0C0"/>
                </a:buClr>
                <a:buFont typeface="Arial" panose="020B0604020202020204" pitchFamily="34" charset="0"/>
                <a:buNone/>
              </a:pPr>
              <a:r>
                <a:rPr lang="en-GB" altLang="en-US" sz="1000">
                  <a:solidFill>
                    <a:schemeClr val="tx1"/>
                  </a:solidFill>
                </a:rPr>
                <a:t>Priorities</a:t>
              </a:r>
            </a:p>
          </p:txBody>
        </p:sp>
        <p:grpSp>
          <p:nvGrpSpPr>
            <p:cNvPr id="66659" name="Group 97">
              <a:extLst>
                <a:ext uri="{FF2B5EF4-FFF2-40B4-BE49-F238E27FC236}">
                  <a16:creationId xmlns:a16="http://schemas.microsoft.com/office/drawing/2014/main" id="{27774844-AC79-431E-996A-A720D1DBF165}"/>
                </a:ext>
              </a:extLst>
            </p:cNvPr>
            <p:cNvGrpSpPr>
              <a:grpSpLocks/>
            </p:cNvGrpSpPr>
            <p:nvPr/>
          </p:nvGrpSpPr>
          <p:grpSpPr bwMode="auto">
            <a:xfrm>
              <a:off x="645" y="1447"/>
              <a:ext cx="239" cy="335"/>
              <a:chOff x="645" y="1447"/>
              <a:chExt cx="239" cy="335"/>
            </a:xfrm>
          </p:grpSpPr>
          <p:sp>
            <p:nvSpPr>
              <p:cNvPr id="66660" name="Line 98">
                <a:extLst>
                  <a:ext uri="{FF2B5EF4-FFF2-40B4-BE49-F238E27FC236}">
                    <a16:creationId xmlns:a16="http://schemas.microsoft.com/office/drawing/2014/main" id="{ACBA383C-6169-473A-99E3-1F2F788C3BCB}"/>
                  </a:ext>
                </a:extLst>
              </p:cNvPr>
              <p:cNvSpPr>
                <a:spLocks noChangeShapeType="1"/>
              </p:cNvSpPr>
              <p:nvPr/>
            </p:nvSpPr>
            <p:spPr bwMode="auto">
              <a:xfrm>
                <a:off x="645" y="1447"/>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61" name="Line 99">
                <a:extLst>
                  <a:ext uri="{FF2B5EF4-FFF2-40B4-BE49-F238E27FC236}">
                    <a16:creationId xmlns:a16="http://schemas.microsoft.com/office/drawing/2014/main" id="{0608A2B5-887F-4799-B54D-D8F7FED1A7BB}"/>
                  </a:ext>
                </a:extLst>
              </p:cNvPr>
              <p:cNvSpPr>
                <a:spLocks noChangeShapeType="1"/>
              </p:cNvSpPr>
              <p:nvPr/>
            </p:nvSpPr>
            <p:spPr bwMode="auto">
              <a:xfrm>
                <a:off x="645" y="1495"/>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62" name="Line 100">
                <a:extLst>
                  <a:ext uri="{FF2B5EF4-FFF2-40B4-BE49-F238E27FC236}">
                    <a16:creationId xmlns:a16="http://schemas.microsoft.com/office/drawing/2014/main" id="{AE7B85E4-F15E-421B-9C4C-C3A2449A1E18}"/>
                  </a:ext>
                </a:extLst>
              </p:cNvPr>
              <p:cNvSpPr>
                <a:spLocks noChangeShapeType="1"/>
              </p:cNvSpPr>
              <p:nvPr/>
            </p:nvSpPr>
            <p:spPr bwMode="auto">
              <a:xfrm>
                <a:off x="645" y="1543"/>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63" name="Line 101">
                <a:extLst>
                  <a:ext uri="{FF2B5EF4-FFF2-40B4-BE49-F238E27FC236}">
                    <a16:creationId xmlns:a16="http://schemas.microsoft.com/office/drawing/2014/main" id="{31F39EB9-BEF9-4EED-90BB-93E82FC9B111}"/>
                  </a:ext>
                </a:extLst>
              </p:cNvPr>
              <p:cNvSpPr>
                <a:spLocks noChangeShapeType="1"/>
              </p:cNvSpPr>
              <p:nvPr/>
            </p:nvSpPr>
            <p:spPr bwMode="auto">
              <a:xfrm>
                <a:off x="645" y="1591"/>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64" name="Line 102">
                <a:extLst>
                  <a:ext uri="{FF2B5EF4-FFF2-40B4-BE49-F238E27FC236}">
                    <a16:creationId xmlns:a16="http://schemas.microsoft.com/office/drawing/2014/main" id="{0088CF27-35EF-4E56-82CE-E0FB14F0387A}"/>
                  </a:ext>
                </a:extLst>
              </p:cNvPr>
              <p:cNvSpPr>
                <a:spLocks noChangeShapeType="1"/>
              </p:cNvSpPr>
              <p:nvPr/>
            </p:nvSpPr>
            <p:spPr bwMode="auto">
              <a:xfrm>
                <a:off x="645" y="1639"/>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65" name="Line 103">
                <a:extLst>
                  <a:ext uri="{FF2B5EF4-FFF2-40B4-BE49-F238E27FC236}">
                    <a16:creationId xmlns:a16="http://schemas.microsoft.com/office/drawing/2014/main" id="{A1855013-E11E-4A79-A5F9-9CBC7C4A318F}"/>
                  </a:ext>
                </a:extLst>
              </p:cNvPr>
              <p:cNvSpPr>
                <a:spLocks noChangeShapeType="1"/>
              </p:cNvSpPr>
              <p:nvPr/>
            </p:nvSpPr>
            <p:spPr bwMode="auto">
              <a:xfrm>
                <a:off x="645" y="1687"/>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66" name="Line 104">
                <a:extLst>
                  <a:ext uri="{FF2B5EF4-FFF2-40B4-BE49-F238E27FC236}">
                    <a16:creationId xmlns:a16="http://schemas.microsoft.com/office/drawing/2014/main" id="{305550F6-24C8-4F62-B121-AF232295179F}"/>
                  </a:ext>
                </a:extLst>
              </p:cNvPr>
              <p:cNvSpPr>
                <a:spLocks noChangeShapeType="1"/>
              </p:cNvSpPr>
              <p:nvPr/>
            </p:nvSpPr>
            <p:spPr bwMode="auto">
              <a:xfrm>
                <a:off x="645" y="1735"/>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67" name="Line 105">
                <a:extLst>
                  <a:ext uri="{FF2B5EF4-FFF2-40B4-BE49-F238E27FC236}">
                    <a16:creationId xmlns:a16="http://schemas.microsoft.com/office/drawing/2014/main" id="{3253EC46-4B98-4053-AF05-F052C5F32BB2}"/>
                  </a:ext>
                </a:extLst>
              </p:cNvPr>
              <p:cNvSpPr>
                <a:spLocks noChangeShapeType="1"/>
              </p:cNvSpPr>
              <p:nvPr/>
            </p:nvSpPr>
            <p:spPr bwMode="auto">
              <a:xfrm>
                <a:off x="645" y="1783"/>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16" name="Group 106">
            <a:extLst>
              <a:ext uri="{FF2B5EF4-FFF2-40B4-BE49-F238E27FC236}">
                <a16:creationId xmlns:a16="http://schemas.microsoft.com/office/drawing/2014/main" id="{43F180AA-B221-40C7-955F-036F9301D55D}"/>
              </a:ext>
            </a:extLst>
          </p:cNvPr>
          <p:cNvGrpSpPr>
            <a:grpSpLocks/>
          </p:cNvGrpSpPr>
          <p:nvPr/>
        </p:nvGrpSpPr>
        <p:grpSpPr bwMode="auto">
          <a:xfrm>
            <a:off x="2590800" y="2133600"/>
            <a:ext cx="3884613" cy="3198813"/>
            <a:chOff x="1632" y="1344"/>
            <a:chExt cx="2447" cy="2015"/>
          </a:xfrm>
        </p:grpSpPr>
        <p:sp>
          <p:nvSpPr>
            <p:cNvPr id="66638" name="Rectangle 107">
              <a:extLst>
                <a:ext uri="{FF2B5EF4-FFF2-40B4-BE49-F238E27FC236}">
                  <a16:creationId xmlns:a16="http://schemas.microsoft.com/office/drawing/2014/main" id="{DCCD2282-356E-4AD7-B5AE-CC7AE702BE87}"/>
                </a:ext>
              </a:extLst>
            </p:cNvPr>
            <p:cNvSpPr>
              <a:spLocks noChangeArrowheads="1"/>
            </p:cNvSpPr>
            <p:nvPr/>
          </p:nvSpPr>
          <p:spPr bwMode="auto">
            <a:xfrm>
              <a:off x="1752" y="1344"/>
              <a:ext cx="336" cy="480"/>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0C0C0"/>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C0C0C0"/>
                </a:buClr>
                <a:buFont typeface="Arial" panose="020B0604020202020204" pitchFamily="34" charset="0"/>
                <a:buNone/>
              </a:pPr>
              <a:r>
                <a:rPr lang="en-GB" altLang="en-US" sz="1000">
                  <a:solidFill>
                    <a:schemeClr val="tx1"/>
                  </a:solidFill>
                </a:rPr>
                <a:t>Sprint</a:t>
              </a:r>
            </a:p>
          </p:txBody>
        </p:sp>
        <p:sp>
          <p:nvSpPr>
            <p:cNvPr id="66639" name="AutoShape 108">
              <a:extLst>
                <a:ext uri="{FF2B5EF4-FFF2-40B4-BE49-F238E27FC236}">
                  <a16:creationId xmlns:a16="http://schemas.microsoft.com/office/drawing/2014/main" id="{61469596-DE3F-4C89-9D9E-CFD59C149B2B}"/>
                </a:ext>
              </a:extLst>
            </p:cNvPr>
            <p:cNvSpPr>
              <a:spLocks/>
            </p:cNvSpPr>
            <p:nvPr/>
          </p:nvSpPr>
          <p:spPr bwMode="auto">
            <a:xfrm>
              <a:off x="2101" y="2651"/>
              <a:ext cx="1979" cy="271"/>
            </a:xfrm>
            <a:custGeom>
              <a:avLst/>
              <a:gdLst>
                <a:gd name="T0" fmla="*/ 0 w 1979"/>
                <a:gd name="T1" fmla="*/ 236 h 271"/>
                <a:gd name="T2" fmla="*/ 858 w 1979"/>
                <a:gd name="T3" fmla="*/ 6 h 271"/>
                <a:gd name="T4" fmla="*/ 1979 w 1979"/>
                <a:gd name="T5" fmla="*/ 271 h 271"/>
                <a:gd name="T6" fmla="*/ 0 60000 65536"/>
                <a:gd name="T7" fmla="*/ 0 60000 65536"/>
                <a:gd name="T8" fmla="*/ 0 60000 65536"/>
                <a:gd name="T9" fmla="*/ 0 w 1979"/>
                <a:gd name="T10" fmla="*/ 0 h 271"/>
                <a:gd name="T11" fmla="*/ 1979 w 1979"/>
                <a:gd name="T12" fmla="*/ 271 h 271"/>
              </a:gdLst>
              <a:ahLst/>
              <a:cxnLst>
                <a:cxn ang="T6">
                  <a:pos x="T0" y="T1"/>
                </a:cxn>
                <a:cxn ang="T7">
                  <a:pos x="T2" y="T3"/>
                </a:cxn>
                <a:cxn ang="T8">
                  <a:pos x="T4" y="T5"/>
                </a:cxn>
              </a:cxnLst>
              <a:rect l="T9" t="T10" r="T11" b="T12"/>
              <a:pathLst>
                <a:path w="1979" h="271">
                  <a:moveTo>
                    <a:pt x="0" y="236"/>
                  </a:moveTo>
                  <a:cubicBezTo>
                    <a:pt x="142" y="198"/>
                    <a:pt x="528" y="0"/>
                    <a:pt x="858" y="6"/>
                  </a:cubicBezTo>
                  <a:cubicBezTo>
                    <a:pt x="1188" y="12"/>
                    <a:pt x="1746" y="216"/>
                    <a:pt x="1979" y="271"/>
                  </a:cubicBezTo>
                </a:path>
              </a:pathLst>
            </a:custGeom>
            <a:noFill/>
            <a:ln w="76320">
              <a:solidFill>
                <a:srgbClr val="DDDDD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6640" name="Line 109">
              <a:extLst>
                <a:ext uri="{FF2B5EF4-FFF2-40B4-BE49-F238E27FC236}">
                  <a16:creationId xmlns:a16="http://schemas.microsoft.com/office/drawing/2014/main" id="{E1FBA8C4-597B-4831-821C-38E00645C735}"/>
                </a:ext>
              </a:extLst>
            </p:cNvPr>
            <p:cNvSpPr>
              <a:spLocks noChangeShapeType="1"/>
            </p:cNvSpPr>
            <p:nvPr/>
          </p:nvSpPr>
          <p:spPr bwMode="auto">
            <a:xfrm>
              <a:off x="1920" y="1824"/>
              <a:ext cx="1" cy="960"/>
            </a:xfrm>
            <a:prstGeom prst="line">
              <a:avLst/>
            </a:prstGeom>
            <a:noFill/>
            <a:ln w="76320">
              <a:solidFill>
                <a:srgbClr val="DDDDDD"/>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641" name="Oval 110">
              <a:extLst>
                <a:ext uri="{FF2B5EF4-FFF2-40B4-BE49-F238E27FC236}">
                  <a16:creationId xmlns:a16="http://schemas.microsoft.com/office/drawing/2014/main" id="{36F01EB4-313F-48A0-ACA4-B027829A8506}"/>
                </a:ext>
              </a:extLst>
            </p:cNvPr>
            <p:cNvSpPr>
              <a:spLocks noChangeArrowheads="1"/>
            </p:cNvSpPr>
            <p:nvPr/>
          </p:nvSpPr>
          <p:spPr bwMode="auto">
            <a:xfrm>
              <a:off x="1632" y="2784"/>
              <a:ext cx="576" cy="576"/>
            </a:xfrm>
            <a:prstGeom prst="ellipse">
              <a:avLst/>
            </a:prstGeom>
            <a:solidFill>
              <a:srgbClr val="DDDDDD"/>
            </a:solidFill>
            <a:ln w="9360">
              <a:solidFill>
                <a:srgbClr val="C0C0C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0C0C0"/>
                </a:buClr>
                <a:buFont typeface="Arial" panose="020B0604020202020204" pitchFamily="34" charset="0"/>
                <a:buNone/>
              </a:pPr>
              <a:r>
                <a:rPr lang="en-GB" altLang="en-US" sz="1600">
                  <a:solidFill>
                    <a:schemeClr val="tx1"/>
                  </a:solidFill>
                </a:rPr>
                <a:t>30 Day</a:t>
              </a:r>
            </a:p>
            <a:p>
              <a:pPr algn="ctr" eaLnBrk="1" hangingPunct="1">
                <a:lnSpc>
                  <a:spcPct val="100000"/>
                </a:lnSpc>
                <a:spcBef>
                  <a:spcPct val="0"/>
                </a:spcBef>
                <a:buClr>
                  <a:srgbClr val="C0C0C0"/>
                </a:buClr>
                <a:buFont typeface="Arial" panose="020B0604020202020204" pitchFamily="34" charset="0"/>
                <a:buNone/>
              </a:pPr>
              <a:r>
                <a:rPr lang="en-GB" altLang="en-US" sz="1600">
                  <a:solidFill>
                    <a:schemeClr val="tx1"/>
                  </a:solidFill>
                </a:rPr>
                <a:t>Sprint</a:t>
              </a:r>
            </a:p>
          </p:txBody>
        </p:sp>
        <p:sp>
          <p:nvSpPr>
            <p:cNvPr id="66642" name="Rectangle 111">
              <a:extLst>
                <a:ext uri="{FF2B5EF4-FFF2-40B4-BE49-F238E27FC236}">
                  <a16:creationId xmlns:a16="http://schemas.microsoft.com/office/drawing/2014/main" id="{0CF11A2B-820C-4654-83CB-D8A0B448271F}"/>
                </a:ext>
              </a:extLst>
            </p:cNvPr>
            <p:cNvSpPr>
              <a:spLocks noChangeArrowheads="1"/>
            </p:cNvSpPr>
            <p:nvPr/>
          </p:nvSpPr>
          <p:spPr bwMode="auto">
            <a:xfrm>
              <a:off x="1755" y="1346"/>
              <a:ext cx="336" cy="480"/>
            </a:xfrm>
            <a:prstGeom prst="rect">
              <a:avLst/>
            </a:prstGeom>
            <a:solidFill>
              <a:srgbClr val="DDDDDD"/>
            </a:solidFill>
            <a:ln w="9360">
              <a:solidFill>
                <a:srgbClr val="C0C0C0"/>
              </a:solidFill>
              <a:miter lim="800000"/>
              <a:headEnd/>
              <a:tailEnd/>
            </a:ln>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0C0C0"/>
                </a:buClr>
                <a:buFont typeface="Arial" panose="020B0604020202020204" pitchFamily="34" charset="0"/>
                <a:buNone/>
              </a:pPr>
              <a:r>
                <a:rPr lang="en-GB" altLang="en-US" sz="1000">
                  <a:solidFill>
                    <a:schemeClr val="tx1"/>
                  </a:solidFill>
                </a:rPr>
                <a:t>Priorities</a:t>
              </a:r>
            </a:p>
          </p:txBody>
        </p:sp>
        <p:grpSp>
          <p:nvGrpSpPr>
            <p:cNvPr id="66643" name="Group 112">
              <a:extLst>
                <a:ext uri="{FF2B5EF4-FFF2-40B4-BE49-F238E27FC236}">
                  <a16:creationId xmlns:a16="http://schemas.microsoft.com/office/drawing/2014/main" id="{F4628083-44E4-4039-A3A1-1258950BB826}"/>
                </a:ext>
              </a:extLst>
            </p:cNvPr>
            <p:cNvGrpSpPr>
              <a:grpSpLocks/>
            </p:cNvGrpSpPr>
            <p:nvPr/>
          </p:nvGrpSpPr>
          <p:grpSpPr bwMode="auto">
            <a:xfrm>
              <a:off x="1806" y="1445"/>
              <a:ext cx="239" cy="335"/>
              <a:chOff x="1806" y="1445"/>
              <a:chExt cx="239" cy="335"/>
            </a:xfrm>
          </p:grpSpPr>
          <p:sp>
            <p:nvSpPr>
              <p:cNvPr id="66646" name="Line 113">
                <a:extLst>
                  <a:ext uri="{FF2B5EF4-FFF2-40B4-BE49-F238E27FC236}">
                    <a16:creationId xmlns:a16="http://schemas.microsoft.com/office/drawing/2014/main" id="{B14C798D-5C2C-44CC-951E-2F9EF3969F5A}"/>
                  </a:ext>
                </a:extLst>
              </p:cNvPr>
              <p:cNvSpPr>
                <a:spLocks noChangeShapeType="1"/>
              </p:cNvSpPr>
              <p:nvPr/>
            </p:nvSpPr>
            <p:spPr bwMode="auto">
              <a:xfrm>
                <a:off x="1806" y="1445"/>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47" name="Line 114">
                <a:extLst>
                  <a:ext uri="{FF2B5EF4-FFF2-40B4-BE49-F238E27FC236}">
                    <a16:creationId xmlns:a16="http://schemas.microsoft.com/office/drawing/2014/main" id="{83A6E95F-B88C-420A-9F81-B61456252BFE}"/>
                  </a:ext>
                </a:extLst>
              </p:cNvPr>
              <p:cNvSpPr>
                <a:spLocks noChangeShapeType="1"/>
              </p:cNvSpPr>
              <p:nvPr/>
            </p:nvSpPr>
            <p:spPr bwMode="auto">
              <a:xfrm>
                <a:off x="1806" y="1493"/>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48" name="Line 115">
                <a:extLst>
                  <a:ext uri="{FF2B5EF4-FFF2-40B4-BE49-F238E27FC236}">
                    <a16:creationId xmlns:a16="http://schemas.microsoft.com/office/drawing/2014/main" id="{2CB76FC0-A235-4A4A-9E35-B4534781302A}"/>
                  </a:ext>
                </a:extLst>
              </p:cNvPr>
              <p:cNvSpPr>
                <a:spLocks noChangeShapeType="1"/>
              </p:cNvSpPr>
              <p:nvPr/>
            </p:nvSpPr>
            <p:spPr bwMode="auto">
              <a:xfrm>
                <a:off x="1806" y="1541"/>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49" name="Line 116">
                <a:extLst>
                  <a:ext uri="{FF2B5EF4-FFF2-40B4-BE49-F238E27FC236}">
                    <a16:creationId xmlns:a16="http://schemas.microsoft.com/office/drawing/2014/main" id="{88E33F2C-D9BF-4EE9-9311-8B097F1952FD}"/>
                  </a:ext>
                </a:extLst>
              </p:cNvPr>
              <p:cNvSpPr>
                <a:spLocks noChangeShapeType="1"/>
              </p:cNvSpPr>
              <p:nvPr/>
            </p:nvSpPr>
            <p:spPr bwMode="auto">
              <a:xfrm>
                <a:off x="1806" y="1589"/>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50" name="Line 117">
                <a:extLst>
                  <a:ext uri="{FF2B5EF4-FFF2-40B4-BE49-F238E27FC236}">
                    <a16:creationId xmlns:a16="http://schemas.microsoft.com/office/drawing/2014/main" id="{C9AFC238-08CA-49AA-B6EB-0E2688F2D2E9}"/>
                  </a:ext>
                </a:extLst>
              </p:cNvPr>
              <p:cNvSpPr>
                <a:spLocks noChangeShapeType="1"/>
              </p:cNvSpPr>
              <p:nvPr/>
            </p:nvSpPr>
            <p:spPr bwMode="auto">
              <a:xfrm>
                <a:off x="1806" y="1637"/>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51" name="Line 118">
                <a:extLst>
                  <a:ext uri="{FF2B5EF4-FFF2-40B4-BE49-F238E27FC236}">
                    <a16:creationId xmlns:a16="http://schemas.microsoft.com/office/drawing/2014/main" id="{677FF7AF-7E63-4074-9557-C0C07F1F75E7}"/>
                  </a:ext>
                </a:extLst>
              </p:cNvPr>
              <p:cNvSpPr>
                <a:spLocks noChangeShapeType="1"/>
              </p:cNvSpPr>
              <p:nvPr/>
            </p:nvSpPr>
            <p:spPr bwMode="auto">
              <a:xfrm>
                <a:off x="1806" y="1685"/>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52" name="Line 119">
                <a:extLst>
                  <a:ext uri="{FF2B5EF4-FFF2-40B4-BE49-F238E27FC236}">
                    <a16:creationId xmlns:a16="http://schemas.microsoft.com/office/drawing/2014/main" id="{6FC57D34-124C-48AA-AF3B-E9290AEA7825}"/>
                  </a:ext>
                </a:extLst>
              </p:cNvPr>
              <p:cNvSpPr>
                <a:spLocks noChangeShapeType="1"/>
              </p:cNvSpPr>
              <p:nvPr/>
            </p:nvSpPr>
            <p:spPr bwMode="auto">
              <a:xfrm>
                <a:off x="1806" y="1733"/>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53" name="Line 120">
                <a:extLst>
                  <a:ext uri="{FF2B5EF4-FFF2-40B4-BE49-F238E27FC236}">
                    <a16:creationId xmlns:a16="http://schemas.microsoft.com/office/drawing/2014/main" id="{68A65CD0-3140-4632-941B-54D4C1E1F460}"/>
                  </a:ext>
                </a:extLst>
              </p:cNvPr>
              <p:cNvSpPr>
                <a:spLocks noChangeShapeType="1"/>
              </p:cNvSpPr>
              <p:nvPr/>
            </p:nvSpPr>
            <p:spPr bwMode="auto">
              <a:xfrm>
                <a:off x="1806" y="1781"/>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
          <p:nvSpPr>
            <p:cNvPr id="66644" name="Line 121">
              <a:extLst>
                <a:ext uri="{FF2B5EF4-FFF2-40B4-BE49-F238E27FC236}">
                  <a16:creationId xmlns:a16="http://schemas.microsoft.com/office/drawing/2014/main" id="{3E4178E6-03CE-4451-B982-9FDD929EBB3E}"/>
                </a:ext>
              </a:extLst>
            </p:cNvPr>
            <p:cNvSpPr>
              <a:spLocks noChangeShapeType="1"/>
            </p:cNvSpPr>
            <p:nvPr/>
          </p:nvSpPr>
          <p:spPr bwMode="auto">
            <a:xfrm>
              <a:off x="1806" y="1493"/>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45" name="Line 122">
              <a:extLst>
                <a:ext uri="{FF2B5EF4-FFF2-40B4-BE49-F238E27FC236}">
                  <a16:creationId xmlns:a16="http://schemas.microsoft.com/office/drawing/2014/main" id="{1F1C50E8-2EE0-43DE-AEAB-3CE386256BC9}"/>
                </a:ext>
              </a:extLst>
            </p:cNvPr>
            <p:cNvSpPr>
              <a:spLocks noChangeShapeType="1"/>
            </p:cNvSpPr>
            <p:nvPr/>
          </p:nvSpPr>
          <p:spPr bwMode="auto">
            <a:xfrm>
              <a:off x="1806" y="1781"/>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8" name="Group 123">
            <a:extLst>
              <a:ext uri="{FF2B5EF4-FFF2-40B4-BE49-F238E27FC236}">
                <a16:creationId xmlns:a16="http://schemas.microsoft.com/office/drawing/2014/main" id="{C9BAECEC-178E-4543-B248-1C2F80278EC0}"/>
              </a:ext>
            </a:extLst>
          </p:cNvPr>
          <p:cNvGrpSpPr>
            <a:grpSpLocks/>
          </p:cNvGrpSpPr>
          <p:nvPr/>
        </p:nvGrpSpPr>
        <p:grpSpPr bwMode="auto">
          <a:xfrm>
            <a:off x="590550" y="1295400"/>
            <a:ext cx="1217613" cy="836613"/>
            <a:chOff x="372" y="816"/>
            <a:chExt cx="767" cy="527"/>
          </a:xfrm>
        </p:grpSpPr>
        <p:sp>
          <p:nvSpPr>
            <p:cNvPr id="66636" name="Line 124">
              <a:extLst>
                <a:ext uri="{FF2B5EF4-FFF2-40B4-BE49-F238E27FC236}">
                  <a16:creationId xmlns:a16="http://schemas.microsoft.com/office/drawing/2014/main" id="{543F8B98-F3C9-4704-8FD6-54094F1E3241}"/>
                </a:ext>
              </a:extLst>
            </p:cNvPr>
            <p:cNvSpPr>
              <a:spLocks noChangeShapeType="1"/>
            </p:cNvSpPr>
            <p:nvPr/>
          </p:nvSpPr>
          <p:spPr bwMode="auto">
            <a:xfrm>
              <a:off x="756" y="1056"/>
              <a:ext cx="1" cy="288"/>
            </a:xfrm>
            <a:prstGeom prst="line">
              <a:avLst/>
            </a:prstGeom>
            <a:noFill/>
            <a:ln w="76320">
              <a:solidFill>
                <a:srgbClr val="9966FF"/>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637" name="AutoShape 125">
              <a:extLst>
                <a:ext uri="{FF2B5EF4-FFF2-40B4-BE49-F238E27FC236}">
                  <a16:creationId xmlns:a16="http://schemas.microsoft.com/office/drawing/2014/main" id="{5036986C-A20F-4FEB-B136-0078B3D67D7F}"/>
                </a:ext>
              </a:extLst>
            </p:cNvPr>
            <p:cNvSpPr>
              <a:spLocks noChangeArrowheads="1"/>
            </p:cNvSpPr>
            <p:nvPr/>
          </p:nvSpPr>
          <p:spPr bwMode="auto">
            <a:xfrm>
              <a:off x="372" y="816"/>
              <a:ext cx="768" cy="240"/>
            </a:xfrm>
            <a:prstGeom prst="roundRect">
              <a:avLst>
                <a:gd name="adj" fmla="val 16667"/>
              </a:avLst>
            </a:prstGeom>
            <a:gradFill rotWithShape="0">
              <a:gsLst>
                <a:gs pos="0">
                  <a:srgbClr val="472F76"/>
                </a:gs>
                <a:gs pos="100000">
                  <a:srgbClr val="9966FF"/>
                </a:gs>
              </a:gsLst>
              <a:lin ang="5400000" scaled="1"/>
            </a:gradFill>
            <a:ln w="9360">
              <a:solidFill>
                <a:srgbClr val="00000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CCFF"/>
                </a:buClr>
                <a:buFont typeface="Arial" panose="020B0604020202020204" pitchFamily="34" charset="0"/>
                <a:buNone/>
              </a:pPr>
              <a:r>
                <a:rPr lang="en-GB" altLang="en-US" sz="1800">
                  <a:solidFill>
                    <a:schemeClr val="tx1"/>
                  </a:solidFill>
                </a:rPr>
                <a:t>Customer</a:t>
              </a:r>
            </a:p>
          </p:txBody>
        </p:sp>
      </p:grpSp>
      <p:grpSp>
        <p:nvGrpSpPr>
          <p:cNvPr id="19" name="Group 126">
            <a:extLst>
              <a:ext uri="{FF2B5EF4-FFF2-40B4-BE49-F238E27FC236}">
                <a16:creationId xmlns:a16="http://schemas.microsoft.com/office/drawing/2014/main" id="{D2EDAC56-0C65-4FD8-8DA8-BDFCAAF8E04F}"/>
              </a:ext>
            </a:extLst>
          </p:cNvPr>
          <p:cNvGrpSpPr>
            <a:grpSpLocks/>
          </p:cNvGrpSpPr>
          <p:nvPr/>
        </p:nvGrpSpPr>
        <p:grpSpPr bwMode="auto">
          <a:xfrm>
            <a:off x="1522413" y="1296988"/>
            <a:ext cx="1217612" cy="836612"/>
            <a:chOff x="959" y="817"/>
            <a:chExt cx="767" cy="527"/>
          </a:xfrm>
        </p:grpSpPr>
        <p:sp>
          <p:nvSpPr>
            <p:cNvPr id="66634" name="Line 127">
              <a:extLst>
                <a:ext uri="{FF2B5EF4-FFF2-40B4-BE49-F238E27FC236}">
                  <a16:creationId xmlns:a16="http://schemas.microsoft.com/office/drawing/2014/main" id="{C9E726AF-B964-4A97-9C60-ADAE8CB2959F}"/>
                </a:ext>
              </a:extLst>
            </p:cNvPr>
            <p:cNvSpPr>
              <a:spLocks noChangeShapeType="1"/>
            </p:cNvSpPr>
            <p:nvPr/>
          </p:nvSpPr>
          <p:spPr bwMode="auto">
            <a:xfrm>
              <a:off x="1343" y="1057"/>
              <a:ext cx="1" cy="288"/>
            </a:xfrm>
            <a:prstGeom prst="line">
              <a:avLst/>
            </a:prstGeom>
            <a:noFill/>
            <a:ln w="76320">
              <a:solidFill>
                <a:srgbClr val="9966FF"/>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635" name="AutoShape 128">
              <a:extLst>
                <a:ext uri="{FF2B5EF4-FFF2-40B4-BE49-F238E27FC236}">
                  <a16:creationId xmlns:a16="http://schemas.microsoft.com/office/drawing/2014/main" id="{7B803FD7-F497-42BC-A5A8-AD94F55E1494}"/>
                </a:ext>
              </a:extLst>
            </p:cNvPr>
            <p:cNvSpPr>
              <a:spLocks noChangeArrowheads="1"/>
            </p:cNvSpPr>
            <p:nvPr/>
          </p:nvSpPr>
          <p:spPr bwMode="auto">
            <a:xfrm>
              <a:off x="959" y="817"/>
              <a:ext cx="768" cy="240"/>
            </a:xfrm>
            <a:prstGeom prst="roundRect">
              <a:avLst>
                <a:gd name="adj" fmla="val 16667"/>
              </a:avLst>
            </a:prstGeom>
            <a:gradFill rotWithShape="0">
              <a:gsLst>
                <a:gs pos="0">
                  <a:srgbClr val="472F76"/>
                </a:gs>
                <a:gs pos="100000">
                  <a:srgbClr val="9966FF"/>
                </a:gs>
              </a:gsLst>
              <a:lin ang="5400000" scaled="1"/>
            </a:gradFill>
            <a:ln w="9360">
              <a:solidFill>
                <a:srgbClr val="00000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CCFF"/>
                </a:buClr>
                <a:buFont typeface="Arial" panose="020B0604020202020204" pitchFamily="34" charset="0"/>
                <a:buNone/>
              </a:pPr>
              <a:r>
                <a:rPr lang="en-GB" altLang="en-US" sz="1800">
                  <a:solidFill>
                    <a:schemeClr val="tx1"/>
                  </a:solidFill>
                </a:rPr>
                <a:t>Customer</a:t>
              </a:r>
            </a:p>
          </p:txBody>
        </p:sp>
      </p:grpSp>
      <p:grpSp>
        <p:nvGrpSpPr>
          <p:cNvPr id="20" name="Group 129">
            <a:extLst>
              <a:ext uri="{FF2B5EF4-FFF2-40B4-BE49-F238E27FC236}">
                <a16:creationId xmlns:a16="http://schemas.microsoft.com/office/drawing/2014/main" id="{518533F9-21E0-4681-9587-7AE9773124A9}"/>
              </a:ext>
            </a:extLst>
          </p:cNvPr>
          <p:cNvGrpSpPr>
            <a:grpSpLocks/>
          </p:cNvGrpSpPr>
          <p:nvPr/>
        </p:nvGrpSpPr>
        <p:grpSpPr bwMode="auto">
          <a:xfrm>
            <a:off x="2447925" y="1285875"/>
            <a:ext cx="1217613" cy="836613"/>
            <a:chOff x="1542" y="810"/>
            <a:chExt cx="767" cy="527"/>
          </a:xfrm>
        </p:grpSpPr>
        <p:sp>
          <p:nvSpPr>
            <p:cNvPr id="66632" name="Line 130">
              <a:extLst>
                <a:ext uri="{FF2B5EF4-FFF2-40B4-BE49-F238E27FC236}">
                  <a16:creationId xmlns:a16="http://schemas.microsoft.com/office/drawing/2014/main" id="{1FF279A5-5828-41D4-9633-6F3BC42BEE40}"/>
                </a:ext>
              </a:extLst>
            </p:cNvPr>
            <p:cNvSpPr>
              <a:spLocks noChangeShapeType="1"/>
            </p:cNvSpPr>
            <p:nvPr/>
          </p:nvSpPr>
          <p:spPr bwMode="auto">
            <a:xfrm>
              <a:off x="1926" y="1050"/>
              <a:ext cx="1" cy="288"/>
            </a:xfrm>
            <a:prstGeom prst="line">
              <a:avLst/>
            </a:prstGeom>
            <a:noFill/>
            <a:ln w="76320">
              <a:solidFill>
                <a:srgbClr val="9966FF"/>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633" name="AutoShape 131">
              <a:extLst>
                <a:ext uri="{FF2B5EF4-FFF2-40B4-BE49-F238E27FC236}">
                  <a16:creationId xmlns:a16="http://schemas.microsoft.com/office/drawing/2014/main" id="{504178D4-C005-40FE-B370-F446ADF77395}"/>
                </a:ext>
              </a:extLst>
            </p:cNvPr>
            <p:cNvSpPr>
              <a:spLocks noChangeArrowheads="1"/>
            </p:cNvSpPr>
            <p:nvPr/>
          </p:nvSpPr>
          <p:spPr bwMode="auto">
            <a:xfrm>
              <a:off x="1542" y="810"/>
              <a:ext cx="768" cy="240"/>
            </a:xfrm>
            <a:prstGeom prst="roundRect">
              <a:avLst>
                <a:gd name="adj" fmla="val 16667"/>
              </a:avLst>
            </a:prstGeom>
            <a:gradFill rotWithShape="0">
              <a:gsLst>
                <a:gs pos="0">
                  <a:srgbClr val="472F76"/>
                </a:gs>
                <a:gs pos="100000">
                  <a:srgbClr val="9966FF"/>
                </a:gs>
              </a:gsLst>
              <a:lin ang="5400000" scaled="1"/>
            </a:gradFill>
            <a:ln w="9360">
              <a:solidFill>
                <a:srgbClr val="00000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CCFF"/>
                </a:buClr>
                <a:buFont typeface="Arial" panose="020B0604020202020204" pitchFamily="34" charset="0"/>
                <a:buNone/>
              </a:pPr>
              <a:r>
                <a:rPr lang="en-GB" altLang="en-US" sz="1800">
                  <a:solidFill>
                    <a:schemeClr val="tx1"/>
                  </a:solidFill>
                </a:rPr>
                <a:t>Customer</a:t>
              </a:r>
            </a:p>
          </p:txBody>
        </p:sp>
      </p:grpSp>
      <p:grpSp>
        <p:nvGrpSpPr>
          <p:cNvPr id="21" name="Group 132">
            <a:extLst>
              <a:ext uri="{FF2B5EF4-FFF2-40B4-BE49-F238E27FC236}">
                <a16:creationId xmlns:a16="http://schemas.microsoft.com/office/drawing/2014/main" id="{35381196-9E78-4FC8-8BFF-00305CBE84CF}"/>
              </a:ext>
            </a:extLst>
          </p:cNvPr>
          <p:cNvGrpSpPr>
            <a:grpSpLocks/>
          </p:cNvGrpSpPr>
          <p:nvPr/>
        </p:nvGrpSpPr>
        <p:grpSpPr bwMode="auto">
          <a:xfrm>
            <a:off x="4251325" y="1295400"/>
            <a:ext cx="1217613" cy="836613"/>
            <a:chOff x="2678" y="816"/>
            <a:chExt cx="767" cy="527"/>
          </a:xfrm>
        </p:grpSpPr>
        <p:sp>
          <p:nvSpPr>
            <p:cNvPr id="66630" name="Line 133">
              <a:extLst>
                <a:ext uri="{FF2B5EF4-FFF2-40B4-BE49-F238E27FC236}">
                  <a16:creationId xmlns:a16="http://schemas.microsoft.com/office/drawing/2014/main" id="{DB29FFBC-7901-4FBD-949D-341FBCE5A485}"/>
                </a:ext>
              </a:extLst>
            </p:cNvPr>
            <p:cNvSpPr>
              <a:spLocks noChangeShapeType="1"/>
            </p:cNvSpPr>
            <p:nvPr/>
          </p:nvSpPr>
          <p:spPr bwMode="auto">
            <a:xfrm>
              <a:off x="3062" y="1056"/>
              <a:ext cx="1" cy="288"/>
            </a:xfrm>
            <a:prstGeom prst="line">
              <a:avLst/>
            </a:prstGeom>
            <a:noFill/>
            <a:ln w="76320">
              <a:solidFill>
                <a:srgbClr val="9966FF"/>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631" name="AutoShape 134">
              <a:extLst>
                <a:ext uri="{FF2B5EF4-FFF2-40B4-BE49-F238E27FC236}">
                  <a16:creationId xmlns:a16="http://schemas.microsoft.com/office/drawing/2014/main" id="{28A8317C-9167-472F-ABB7-AD6DFE1FDB4C}"/>
                </a:ext>
              </a:extLst>
            </p:cNvPr>
            <p:cNvSpPr>
              <a:spLocks noChangeArrowheads="1"/>
            </p:cNvSpPr>
            <p:nvPr/>
          </p:nvSpPr>
          <p:spPr bwMode="auto">
            <a:xfrm>
              <a:off x="2678" y="816"/>
              <a:ext cx="768" cy="240"/>
            </a:xfrm>
            <a:prstGeom prst="roundRect">
              <a:avLst>
                <a:gd name="adj" fmla="val 16667"/>
              </a:avLst>
            </a:prstGeom>
            <a:gradFill rotWithShape="0">
              <a:gsLst>
                <a:gs pos="0">
                  <a:srgbClr val="472F76"/>
                </a:gs>
                <a:gs pos="100000">
                  <a:srgbClr val="9966FF"/>
                </a:gs>
              </a:gsLst>
              <a:lin ang="5400000" scaled="1"/>
            </a:gradFill>
            <a:ln w="9360">
              <a:solidFill>
                <a:srgbClr val="00000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CCFF"/>
                </a:buClr>
                <a:buFont typeface="Arial" panose="020B0604020202020204" pitchFamily="34" charset="0"/>
                <a:buNone/>
              </a:pPr>
              <a:r>
                <a:rPr lang="en-GB" altLang="en-US" sz="1800">
                  <a:solidFill>
                    <a:schemeClr val="tx1"/>
                  </a:solidFill>
                </a:rPr>
                <a:t>Customer</a:t>
              </a:r>
            </a:p>
          </p:txBody>
        </p:sp>
      </p:grpSp>
      <p:grpSp>
        <p:nvGrpSpPr>
          <p:cNvPr id="22" name="Group 135">
            <a:extLst>
              <a:ext uri="{FF2B5EF4-FFF2-40B4-BE49-F238E27FC236}">
                <a16:creationId xmlns:a16="http://schemas.microsoft.com/office/drawing/2014/main" id="{0F6C4914-75CD-40AE-9A36-6B30D81BD071}"/>
              </a:ext>
            </a:extLst>
          </p:cNvPr>
          <p:cNvGrpSpPr>
            <a:grpSpLocks/>
          </p:cNvGrpSpPr>
          <p:nvPr/>
        </p:nvGrpSpPr>
        <p:grpSpPr bwMode="auto">
          <a:xfrm>
            <a:off x="3352800" y="1285875"/>
            <a:ext cx="1217613" cy="836613"/>
            <a:chOff x="2112" y="810"/>
            <a:chExt cx="767" cy="527"/>
          </a:xfrm>
        </p:grpSpPr>
        <p:sp>
          <p:nvSpPr>
            <p:cNvPr id="66628" name="Line 136">
              <a:extLst>
                <a:ext uri="{FF2B5EF4-FFF2-40B4-BE49-F238E27FC236}">
                  <a16:creationId xmlns:a16="http://schemas.microsoft.com/office/drawing/2014/main" id="{F41B2FC0-70AF-4AF8-9F74-930561A541FF}"/>
                </a:ext>
              </a:extLst>
            </p:cNvPr>
            <p:cNvSpPr>
              <a:spLocks noChangeShapeType="1"/>
            </p:cNvSpPr>
            <p:nvPr/>
          </p:nvSpPr>
          <p:spPr bwMode="auto">
            <a:xfrm>
              <a:off x="2496" y="1050"/>
              <a:ext cx="1" cy="288"/>
            </a:xfrm>
            <a:prstGeom prst="line">
              <a:avLst/>
            </a:prstGeom>
            <a:noFill/>
            <a:ln w="76320">
              <a:solidFill>
                <a:srgbClr val="9966FF"/>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629" name="AutoShape 137">
              <a:extLst>
                <a:ext uri="{FF2B5EF4-FFF2-40B4-BE49-F238E27FC236}">
                  <a16:creationId xmlns:a16="http://schemas.microsoft.com/office/drawing/2014/main" id="{119BE4BB-376D-4B5D-9D01-7380FF68FA18}"/>
                </a:ext>
              </a:extLst>
            </p:cNvPr>
            <p:cNvSpPr>
              <a:spLocks noChangeArrowheads="1"/>
            </p:cNvSpPr>
            <p:nvPr/>
          </p:nvSpPr>
          <p:spPr bwMode="auto">
            <a:xfrm>
              <a:off x="2112" y="810"/>
              <a:ext cx="768" cy="240"/>
            </a:xfrm>
            <a:prstGeom prst="roundRect">
              <a:avLst>
                <a:gd name="adj" fmla="val 16667"/>
              </a:avLst>
            </a:prstGeom>
            <a:gradFill rotWithShape="0">
              <a:gsLst>
                <a:gs pos="0">
                  <a:srgbClr val="472F76"/>
                </a:gs>
                <a:gs pos="100000">
                  <a:srgbClr val="9966FF"/>
                </a:gs>
              </a:gsLst>
              <a:lin ang="5400000" scaled="1"/>
            </a:gradFill>
            <a:ln w="9360">
              <a:solidFill>
                <a:srgbClr val="00000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CCFF"/>
                </a:buClr>
                <a:buFont typeface="Arial" panose="020B0604020202020204" pitchFamily="34" charset="0"/>
                <a:buNone/>
              </a:pPr>
              <a:r>
                <a:rPr lang="en-GB" altLang="en-US" sz="1800">
                  <a:solidFill>
                    <a:schemeClr val="tx1"/>
                  </a:solidFill>
                </a:rPr>
                <a:t>Customer</a:t>
              </a:r>
            </a:p>
          </p:txBody>
        </p:sp>
      </p:grpSp>
      <p:sp>
        <p:nvSpPr>
          <p:cNvPr id="37002" name="Line 138">
            <a:extLst>
              <a:ext uri="{FF2B5EF4-FFF2-40B4-BE49-F238E27FC236}">
                <a16:creationId xmlns:a16="http://schemas.microsoft.com/office/drawing/2014/main" id="{0BEB2DED-C573-4CB0-8D78-CDEA172D1ABF}"/>
              </a:ext>
            </a:extLst>
          </p:cNvPr>
          <p:cNvSpPr>
            <a:spLocks noChangeShapeType="1"/>
          </p:cNvSpPr>
          <p:nvPr/>
        </p:nvSpPr>
        <p:spPr bwMode="auto">
          <a:xfrm>
            <a:off x="1944688" y="2309813"/>
            <a:ext cx="381000" cy="15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7003" name="Line 139">
            <a:extLst>
              <a:ext uri="{FF2B5EF4-FFF2-40B4-BE49-F238E27FC236}">
                <a16:creationId xmlns:a16="http://schemas.microsoft.com/office/drawing/2014/main" id="{462B0810-8ADC-484C-8840-2BB7DF428887}"/>
              </a:ext>
            </a:extLst>
          </p:cNvPr>
          <p:cNvSpPr>
            <a:spLocks noChangeShapeType="1"/>
          </p:cNvSpPr>
          <p:nvPr/>
        </p:nvSpPr>
        <p:spPr bwMode="auto">
          <a:xfrm>
            <a:off x="1946275" y="2755900"/>
            <a:ext cx="381000" cy="1588"/>
          </a:xfrm>
          <a:prstGeom prst="line">
            <a:avLst/>
          </a:prstGeom>
          <a:noFill/>
          <a:ln w="28440">
            <a:solidFill>
              <a:srgbClr val="0099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7004" name="Line 140">
            <a:extLst>
              <a:ext uri="{FF2B5EF4-FFF2-40B4-BE49-F238E27FC236}">
                <a16:creationId xmlns:a16="http://schemas.microsoft.com/office/drawing/2014/main" id="{85CFFF43-7A8E-4348-B1BC-F88FC5B868D5}"/>
              </a:ext>
            </a:extLst>
          </p:cNvPr>
          <p:cNvSpPr>
            <a:spLocks noChangeShapeType="1"/>
          </p:cNvSpPr>
          <p:nvPr/>
        </p:nvSpPr>
        <p:spPr bwMode="auto">
          <a:xfrm>
            <a:off x="1947863" y="2452688"/>
            <a:ext cx="381000" cy="1587"/>
          </a:xfrm>
          <a:prstGeom prst="line">
            <a:avLst/>
          </a:prstGeom>
          <a:noFill/>
          <a:ln w="28440">
            <a:solidFill>
              <a:srgbClr val="FF33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nvGrpSpPr>
          <p:cNvPr id="23" name="Group 141">
            <a:extLst>
              <a:ext uri="{FF2B5EF4-FFF2-40B4-BE49-F238E27FC236}">
                <a16:creationId xmlns:a16="http://schemas.microsoft.com/office/drawing/2014/main" id="{4AEB2494-018B-4DAF-86E4-25E92B76D612}"/>
              </a:ext>
            </a:extLst>
          </p:cNvPr>
          <p:cNvGrpSpPr>
            <a:grpSpLocks/>
          </p:cNvGrpSpPr>
          <p:nvPr/>
        </p:nvGrpSpPr>
        <p:grpSpPr bwMode="auto">
          <a:xfrm>
            <a:off x="1670050" y="2133600"/>
            <a:ext cx="4805363" cy="2741613"/>
            <a:chOff x="1052" y="1344"/>
            <a:chExt cx="3027" cy="1727"/>
          </a:xfrm>
        </p:grpSpPr>
        <p:sp>
          <p:nvSpPr>
            <p:cNvPr id="66612" name="Rectangle 142">
              <a:extLst>
                <a:ext uri="{FF2B5EF4-FFF2-40B4-BE49-F238E27FC236}">
                  <a16:creationId xmlns:a16="http://schemas.microsoft.com/office/drawing/2014/main" id="{F6D56F3B-2EC6-4F46-978C-CB6C6A947BED}"/>
                </a:ext>
              </a:extLst>
            </p:cNvPr>
            <p:cNvSpPr>
              <a:spLocks noChangeArrowheads="1"/>
            </p:cNvSpPr>
            <p:nvPr/>
          </p:nvSpPr>
          <p:spPr bwMode="auto">
            <a:xfrm>
              <a:off x="1172" y="1344"/>
              <a:ext cx="336" cy="480"/>
            </a:xfrm>
            <a:prstGeom prst="rect">
              <a:avLst/>
            </a:prstGeom>
            <a:solidFill>
              <a:srgbClr val="66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0C0C0"/>
                </a:buClr>
                <a:buFont typeface="Arial" panose="020B0604020202020204" pitchFamily="34" charset="0"/>
                <a:buNone/>
              </a:pPr>
              <a:r>
                <a:rPr lang="en-GB" altLang="en-US" sz="1000">
                  <a:solidFill>
                    <a:schemeClr val="tx1"/>
                  </a:solidFill>
                </a:rPr>
                <a:t>Planned</a:t>
              </a:r>
            </a:p>
            <a:p>
              <a:pPr algn="ctr" eaLnBrk="1" hangingPunct="1">
                <a:lnSpc>
                  <a:spcPct val="100000"/>
                </a:lnSpc>
                <a:spcBef>
                  <a:spcPct val="0"/>
                </a:spcBef>
                <a:buClr>
                  <a:srgbClr val="C0C0C0"/>
                </a:buClr>
                <a:buFont typeface="Arial" panose="020B0604020202020204" pitchFamily="34" charset="0"/>
                <a:buNone/>
              </a:pPr>
              <a:r>
                <a:rPr lang="en-GB" altLang="en-US" sz="1000">
                  <a:solidFill>
                    <a:schemeClr val="tx1"/>
                  </a:solidFill>
                </a:rPr>
                <a:t>Sprint</a:t>
              </a:r>
            </a:p>
          </p:txBody>
        </p:sp>
        <p:sp>
          <p:nvSpPr>
            <p:cNvPr id="66613" name="AutoShape 143">
              <a:extLst>
                <a:ext uri="{FF2B5EF4-FFF2-40B4-BE49-F238E27FC236}">
                  <a16:creationId xmlns:a16="http://schemas.microsoft.com/office/drawing/2014/main" id="{D18C4FD1-756B-4B88-879D-1E19D5D43AA9}"/>
                </a:ext>
              </a:extLst>
            </p:cNvPr>
            <p:cNvSpPr>
              <a:spLocks/>
            </p:cNvSpPr>
            <p:nvPr/>
          </p:nvSpPr>
          <p:spPr bwMode="auto">
            <a:xfrm>
              <a:off x="1619" y="2387"/>
              <a:ext cx="2461" cy="290"/>
            </a:xfrm>
            <a:custGeom>
              <a:avLst/>
              <a:gdLst>
                <a:gd name="T0" fmla="*/ 0 w 2461"/>
                <a:gd name="T1" fmla="*/ 290 h 290"/>
                <a:gd name="T2" fmla="*/ 1250 w 2461"/>
                <a:gd name="T3" fmla="*/ 2 h 290"/>
                <a:gd name="T4" fmla="*/ 2461 w 2461"/>
                <a:gd name="T5" fmla="*/ 277 h 290"/>
                <a:gd name="T6" fmla="*/ 0 60000 65536"/>
                <a:gd name="T7" fmla="*/ 0 60000 65536"/>
                <a:gd name="T8" fmla="*/ 0 60000 65536"/>
                <a:gd name="T9" fmla="*/ 0 w 2461"/>
                <a:gd name="T10" fmla="*/ 0 h 290"/>
                <a:gd name="T11" fmla="*/ 2461 w 2461"/>
                <a:gd name="T12" fmla="*/ 290 h 290"/>
              </a:gdLst>
              <a:ahLst/>
              <a:cxnLst>
                <a:cxn ang="T6">
                  <a:pos x="T0" y="T1"/>
                </a:cxn>
                <a:cxn ang="T7">
                  <a:pos x="T2" y="T3"/>
                </a:cxn>
                <a:cxn ang="T8">
                  <a:pos x="T4" y="T5"/>
                </a:cxn>
              </a:cxnLst>
              <a:rect l="T9" t="T10" r="T11" b="T12"/>
              <a:pathLst>
                <a:path w="2461" h="290">
                  <a:moveTo>
                    <a:pt x="0" y="290"/>
                  </a:moveTo>
                  <a:cubicBezTo>
                    <a:pt x="208" y="242"/>
                    <a:pt x="840" y="4"/>
                    <a:pt x="1250" y="2"/>
                  </a:cubicBezTo>
                  <a:cubicBezTo>
                    <a:pt x="1660" y="0"/>
                    <a:pt x="2209" y="220"/>
                    <a:pt x="2461" y="277"/>
                  </a:cubicBezTo>
                </a:path>
              </a:pathLst>
            </a:custGeom>
            <a:noFill/>
            <a:ln w="76320">
              <a:solidFill>
                <a:srgbClr val="DDDDD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6614" name="Line 144">
              <a:extLst>
                <a:ext uri="{FF2B5EF4-FFF2-40B4-BE49-F238E27FC236}">
                  <a16:creationId xmlns:a16="http://schemas.microsoft.com/office/drawing/2014/main" id="{975CABEE-9F28-4998-8366-90661D3B0F9D}"/>
                </a:ext>
              </a:extLst>
            </p:cNvPr>
            <p:cNvSpPr>
              <a:spLocks noChangeShapeType="1"/>
            </p:cNvSpPr>
            <p:nvPr/>
          </p:nvSpPr>
          <p:spPr bwMode="auto">
            <a:xfrm>
              <a:off x="1340" y="1824"/>
              <a:ext cx="1" cy="672"/>
            </a:xfrm>
            <a:prstGeom prst="line">
              <a:avLst/>
            </a:prstGeom>
            <a:noFill/>
            <a:ln w="76320">
              <a:solidFill>
                <a:srgbClr val="DDDDDD"/>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615" name="Oval 145">
              <a:extLst>
                <a:ext uri="{FF2B5EF4-FFF2-40B4-BE49-F238E27FC236}">
                  <a16:creationId xmlns:a16="http://schemas.microsoft.com/office/drawing/2014/main" id="{B9898C5B-2E13-4BBD-A19A-643E3D420011}"/>
                </a:ext>
              </a:extLst>
            </p:cNvPr>
            <p:cNvSpPr>
              <a:spLocks noChangeArrowheads="1"/>
            </p:cNvSpPr>
            <p:nvPr/>
          </p:nvSpPr>
          <p:spPr bwMode="auto">
            <a:xfrm>
              <a:off x="1052" y="2496"/>
              <a:ext cx="576" cy="576"/>
            </a:xfrm>
            <a:prstGeom prst="ellipse">
              <a:avLst/>
            </a:prstGeom>
            <a:solidFill>
              <a:srgbClr val="DDDDDD"/>
            </a:solidFill>
            <a:ln w="9360">
              <a:solidFill>
                <a:srgbClr val="C0C0C0"/>
              </a:solidFill>
              <a:miter lim="800000"/>
              <a:headEnd/>
              <a:tailEnd/>
            </a:ln>
            <a:effectLst>
              <a:outerShdw dist="71785" dir="2700000" algn="ctr" rotWithShape="0">
                <a:srgbClr val="808080">
                  <a:alpha val="50026"/>
                </a:srgbClr>
              </a:outerShdw>
            </a:effectLst>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0C0C0"/>
                </a:buClr>
                <a:buFont typeface="Arial" panose="020B0604020202020204" pitchFamily="34" charset="0"/>
                <a:buNone/>
              </a:pPr>
              <a:r>
                <a:rPr lang="en-GB" altLang="en-US" sz="1600">
                  <a:solidFill>
                    <a:schemeClr val="tx1"/>
                  </a:solidFill>
                </a:rPr>
                <a:t>30 Day</a:t>
              </a:r>
            </a:p>
            <a:p>
              <a:pPr algn="ctr" eaLnBrk="1" hangingPunct="1">
                <a:lnSpc>
                  <a:spcPct val="100000"/>
                </a:lnSpc>
                <a:spcBef>
                  <a:spcPct val="0"/>
                </a:spcBef>
                <a:buClr>
                  <a:srgbClr val="C0C0C0"/>
                </a:buClr>
                <a:buFont typeface="Arial" panose="020B0604020202020204" pitchFamily="34" charset="0"/>
                <a:buNone/>
              </a:pPr>
              <a:r>
                <a:rPr lang="en-GB" altLang="en-US" sz="1600">
                  <a:solidFill>
                    <a:schemeClr val="tx1"/>
                  </a:solidFill>
                </a:rPr>
                <a:t>Sprint</a:t>
              </a:r>
            </a:p>
          </p:txBody>
        </p:sp>
        <p:sp>
          <p:nvSpPr>
            <p:cNvPr id="66616" name="Rectangle 146">
              <a:extLst>
                <a:ext uri="{FF2B5EF4-FFF2-40B4-BE49-F238E27FC236}">
                  <a16:creationId xmlns:a16="http://schemas.microsoft.com/office/drawing/2014/main" id="{B2AC7581-2846-44E8-AF24-65191DA3D1D6}"/>
                </a:ext>
              </a:extLst>
            </p:cNvPr>
            <p:cNvSpPr>
              <a:spLocks noChangeArrowheads="1"/>
            </p:cNvSpPr>
            <p:nvPr/>
          </p:nvSpPr>
          <p:spPr bwMode="auto">
            <a:xfrm>
              <a:off x="1170" y="1347"/>
              <a:ext cx="336" cy="480"/>
            </a:xfrm>
            <a:prstGeom prst="rect">
              <a:avLst/>
            </a:prstGeom>
            <a:solidFill>
              <a:srgbClr val="DDDDDD"/>
            </a:solidFill>
            <a:ln w="9360">
              <a:solidFill>
                <a:srgbClr val="C0C0C0"/>
              </a:solidFill>
              <a:miter lim="800000"/>
              <a:headEnd/>
              <a:tailEnd/>
            </a:ln>
          </p:spPr>
          <p:txBody>
            <a:bodyPr wrap="none" lIns="90000" tIns="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0C0C0"/>
                </a:buClr>
                <a:buFont typeface="Arial" panose="020B0604020202020204" pitchFamily="34" charset="0"/>
                <a:buNone/>
              </a:pPr>
              <a:r>
                <a:rPr lang="en-GB" altLang="en-US" sz="1000">
                  <a:solidFill>
                    <a:schemeClr val="tx1"/>
                  </a:solidFill>
                </a:rPr>
                <a:t>Priorities</a:t>
              </a:r>
            </a:p>
          </p:txBody>
        </p:sp>
        <p:grpSp>
          <p:nvGrpSpPr>
            <p:cNvPr id="66617" name="Group 147">
              <a:extLst>
                <a:ext uri="{FF2B5EF4-FFF2-40B4-BE49-F238E27FC236}">
                  <a16:creationId xmlns:a16="http://schemas.microsoft.com/office/drawing/2014/main" id="{61E3C4C1-D373-4FAD-BCD3-7CCC4952E134}"/>
                </a:ext>
              </a:extLst>
            </p:cNvPr>
            <p:cNvGrpSpPr>
              <a:grpSpLocks/>
            </p:cNvGrpSpPr>
            <p:nvPr/>
          </p:nvGrpSpPr>
          <p:grpSpPr bwMode="auto">
            <a:xfrm>
              <a:off x="1222" y="1452"/>
              <a:ext cx="239" cy="335"/>
              <a:chOff x="1222" y="1452"/>
              <a:chExt cx="239" cy="335"/>
            </a:xfrm>
          </p:grpSpPr>
          <p:sp>
            <p:nvSpPr>
              <p:cNvPr id="66620" name="Line 148">
                <a:extLst>
                  <a:ext uri="{FF2B5EF4-FFF2-40B4-BE49-F238E27FC236}">
                    <a16:creationId xmlns:a16="http://schemas.microsoft.com/office/drawing/2014/main" id="{B06ABD84-E258-4FA2-89AE-697FC7A96A9A}"/>
                  </a:ext>
                </a:extLst>
              </p:cNvPr>
              <p:cNvSpPr>
                <a:spLocks noChangeShapeType="1"/>
              </p:cNvSpPr>
              <p:nvPr/>
            </p:nvSpPr>
            <p:spPr bwMode="auto">
              <a:xfrm>
                <a:off x="1222" y="1452"/>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21" name="Line 149">
                <a:extLst>
                  <a:ext uri="{FF2B5EF4-FFF2-40B4-BE49-F238E27FC236}">
                    <a16:creationId xmlns:a16="http://schemas.microsoft.com/office/drawing/2014/main" id="{67619F9B-70BE-446D-A833-5A1B78591854}"/>
                  </a:ext>
                </a:extLst>
              </p:cNvPr>
              <p:cNvSpPr>
                <a:spLocks noChangeShapeType="1"/>
              </p:cNvSpPr>
              <p:nvPr/>
            </p:nvSpPr>
            <p:spPr bwMode="auto">
              <a:xfrm>
                <a:off x="1222" y="1500"/>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22" name="Line 150">
                <a:extLst>
                  <a:ext uri="{FF2B5EF4-FFF2-40B4-BE49-F238E27FC236}">
                    <a16:creationId xmlns:a16="http://schemas.microsoft.com/office/drawing/2014/main" id="{68C5525F-CFB4-44E9-AA96-43AF82E654AA}"/>
                  </a:ext>
                </a:extLst>
              </p:cNvPr>
              <p:cNvSpPr>
                <a:spLocks noChangeShapeType="1"/>
              </p:cNvSpPr>
              <p:nvPr/>
            </p:nvSpPr>
            <p:spPr bwMode="auto">
              <a:xfrm>
                <a:off x="1222" y="1548"/>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23" name="Line 151">
                <a:extLst>
                  <a:ext uri="{FF2B5EF4-FFF2-40B4-BE49-F238E27FC236}">
                    <a16:creationId xmlns:a16="http://schemas.microsoft.com/office/drawing/2014/main" id="{AB1A7A4F-3C75-4F9F-83C7-36CECA7FBD38}"/>
                  </a:ext>
                </a:extLst>
              </p:cNvPr>
              <p:cNvSpPr>
                <a:spLocks noChangeShapeType="1"/>
              </p:cNvSpPr>
              <p:nvPr/>
            </p:nvSpPr>
            <p:spPr bwMode="auto">
              <a:xfrm>
                <a:off x="1222" y="1596"/>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24" name="Line 152">
                <a:extLst>
                  <a:ext uri="{FF2B5EF4-FFF2-40B4-BE49-F238E27FC236}">
                    <a16:creationId xmlns:a16="http://schemas.microsoft.com/office/drawing/2014/main" id="{E286CF96-1949-4EA5-9021-4ED2216F687E}"/>
                  </a:ext>
                </a:extLst>
              </p:cNvPr>
              <p:cNvSpPr>
                <a:spLocks noChangeShapeType="1"/>
              </p:cNvSpPr>
              <p:nvPr/>
            </p:nvSpPr>
            <p:spPr bwMode="auto">
              <a:xfrm>
                <a:off x="1222" y="1644"/>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25" name="Line 153">
                <a:extLst>
                  <a:ext uri="{FF2B5EF4-FFF2-40B4-BE49-F238E27FC236}">
                    <a16:creationId xmlns:a16="http://schemas.microsoft.com/office/drawing/2014/main" id="{8CF970B4-B2AF-46B8-9421-521BF981FBCD}"/>
                  </a:ext>
                </a:extLst>
              </p:cNvPr>
              <p:cNvSpPr>
                <a:spLocks noChangeShapeType="1"/>
              </p:cNvSpPr>
              <p:nvPr/>
            </p:nvSpPr>
            <p:spPr bwMode="auto">
              <a:xfrm>
                <a:off x="1222" y="1692"/>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26" name="Line 154">
                <a:extLst>
                  <a:ext uri="{FF2B5EF4-FFF2-40B4-BE49-F238E27FC236}">
                    <a16:creationId xmlns:a16="http://schemas.microsoft.com/office/drawing/2014/main" id="{FBCA70C5-D658-4B1E-A3CE-AFA47999D114}"/>
                  </a:ext>
                </a:extLst>
              </p:cNvPr>
              <p:cNvSpPr>
                <a:spLocks noChangeShapeType="1"/>
              </p:cNvSpPr>
              <p:nvPr/>
            </p:nvSpPr>
            <p:spPr bwMode="auto">
              <a:xfrm>
                <a:off x="1222" y="1740"/>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27" name="Line 155">
                <a:extLst>
                  <a:ext uri="{FF2B5EF4-FFF2-40B4-BE49-F238E27FC236}">
                    <a16:creationId xmlns:a16="http://schemas.microsoft.com/office/drawing/2014/main" id="{8AD2BF24-1747-43EE-9D6C-3493A37BC081}"/>
                  </a:ext>
                </a:extLst>
              </p:cNvPr>
              <p:cNvSpPr>
                <a:spLocks noChangeShapeType="1"/>
              </p:cNvSpPr>
              <p:nvPr/>
            </p:nvSpPr>
            <p:spPr bwMode="auto">
              <a:xfrm>
                <a:off x="1222" y="1788"/>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
          <p:nvSpPr>
            <p:cNvPr id="66618" name="Line 156">
              <a:extLst>
                <a:ext uri="{FF2B5EF4-FFF2-40B4-BE49-F238E27FC236}">
                  <a16:creationId xmlns:a16="http://schemas.microsoft.com/office/drawing/2014/main" id="{47E8BABC-3A4C-4453-9D22-86EE005EC8F4}"/>
                </a:ext>
              </a:extLst>
            </p:cNvPr>
            <p:cNvSpPr>
              <a:spLocks noChangeShapeType="1"/>
            </p:cNvSpPr>
            <p:nvPr/>
          </p:nvSpPr>
          <p:spPr bwMode="auto">
            <a:xfrm>
              <a:off x="1222" y="1500"/>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619" name="Line 157">
              <a:extLst>
                <a:ext uri="{FF2B5EF4-FFF2-40B4-BE49-F238E27FC236}">
                  <a16:creationId xmlns:a16="http://schemas.microsoft.com/office/drawing/2014/main" id="{904F316F-AB59-4F43-B834-3C79E3A70925}"/>
                </a:ext>
              </a:extLst>
            </p:cNvPr>
            <p:cNvSpPr>
              <a:spLocks noChangeShapeType="1"/>
            </p:cNvSpPr>
            <p:nvPr/>
          </p:nvSpPr>
          <p:spPr bwMode="auto">
            <a:xfrm>
              <a:off x="1222" y="1788"/>
              <a:ext cx="240" cy="1"/>
            </a:xfrm>
            <a:prstGeom prst="line">
              <a:avLst/>
            </a:prstGeom>
            <a:noFill/>
            <a:ln w="28440">
              <a:solidFill>
                <a:srgbClr val="C0C0C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36885"/>
                                        </p:tgtEl>
                                        <p:attrNameLst>
                                          <p:attrName>style.visibility</p:attrName>
                                        </p:attrNameLst>
                                      </p:cBhvr>
                                      <p:to>
                                        <p:strVal val="visible"/>
                                      </p:to>
                                    </p:set>
                                    <p:animEffect transition="in" filter="wipe(left)">
                                      <p:cBhvr additive="repl">
                                        <p:cTn id="7" dur="500"/>
                                        <p:tgtEl>
                                          <p:spTgt spid="36885"/>
                                        </p:tgtEl>
                                      </p:cBhvr>
                                    </p:animEffect>
                                  </p:childTnLst>
                                </p:cTn>
                              </p:par>
                              <p:par>
                                <p:cTn id="8" presetID="22" presetClass="entr" presetSubtype="8" fill="hold" nodeType="withEffect">
                                  <p:stCondLst>
                                    <p:cond delay="0"/>
                                  </p:stCondLst>
                                  <p:childTnLst>
                                    <p:set>
                                      <p:cBhvr additive="repl">
                                        <p:cTn id="9" dur="1" fill="hold">
                                          <p:stCondLst>
                                            <p:cond delay="0"/>
                                          </p:stCondLst>
                                        </p:cTn>
                                        <p:tgtEl>
                                          <p:spTgt spid="36884"/>
                                        </p:tgtEl>
                                        <p:attrNameLst>
                                          <p:attrName>style.visibility</p:attrName>
                                        </p:attrNameLst>
                                      </p:cBhvr>
                                      <p:to>
                                        <p:strVal val="visible"/>
                                      </p:to>
                                    </p:set>
                                    <p:animEffect transition="in" filter="wipe(left)">
                                      <p:cBhvr additive="repl">
                                        <p:cTn id="10" dur="500"/>
                                        <p:tgtEl>
                                          <p:spTgt spid="36884"/>
                                        </p:tgtEl>
                                      </p:cBhvr>
                                    </p:animEffect>
                                  </p:childTnLst>
                                </p:cTn>
                              </p:par>
                              <p:par>
                                <p:cTn id="11" presetID="22" presetClass="entr" presetSubtype="8" fill="hold" nodeType="withEffect">
                                  <p:stCondLst>
                                    <p:cond delay="0"/>
                                  </p:stCondLst>
                                  <p:childTnLst>
                                    <p:set>
                                      <p:cBhvr additive="repl">
                                        <p:cTn id="12" dur="1" fill="hold">
                                          <p:stCondLst>
                                            <p:cond delay="0"/>
                                          </p:stCondLst>
                                        </p:cTn>
                                        <p:tgtEl>
                                          <p:spTgt spid="36883"/>
                                        </p:tgtEl>
                                        <p:attrNameLst>
                                          <p:attrName>style.visibility</p:attrName>
                                        </p:attrNameLst>
                                      </p:cBhvr>
                                      <p:to>
                                        <p:strVal val="visible"/>
                                      </p:to>
                                    </p:set>
                                    <p:animEffect transition="in" filter="wipe(left)">
                                      <p:cBhvr additive="repl">
                                        <p:cTn id="13" dur="500"/>
                                        <p:tgtEl>
                                          <p:spTgt spid="36883"/>
                                        </p:tgtEl>
                                      </p:cBhvr>
                                    </p:animEffect>
                                  </p:childTnLst>
                                </p:cTn>
                              </p:par>
                              <p:par>
                                <p:cTn id="14" presetID="22" presetClass="entr" presetSubtype="8" fill="hold" nodeType="withEffect">
                                  <p:stCondLst>
                                    <p:cond delay="0"/>
                                  </p:stCondLst>
                                  <p:childTnLst>
                                    <p:set>
                                      <p:cBhvr additive="repl">
                                        <p:cTn id="15" dur="1" fill="hold">
                                          <p:stCondLst>
                                            <p:cond delay="0"/>
                                          </p:stCondLst>
                                        </p:cTn>
                                        <p:tgtEl>
                                          <p:spTgt spid="36881"/>
                                        </p:tgtEl>
                                        <p:attrNameLst>
                                          <p:attrName>style.visibility</p:attrName>
                                        </p:attrNameLst>
                                      </p:cBhvr>
                                      <p:to>
                                        <p:strVal val="visible"/>
                                      </p:to>
                                    </p:set>
                                    <p:animEffect transition="in" filter="wipe(left)">
                                      <p:cBhvr additive="repl">
                                        <p:cTn id="16" dur="500"/>
                                        <p:tgtEl>
                                          <p:spTgt spid="36881"/>
                                        </p:tgtEl>
                                      </p:cBhvr>
                                    </p:animEffect>
                                  </p:childTnLst>
                                </p:cTn>
                              </p:par>
                              <p:par>
                                <p:cTn id="17" presetID="22" presetClass="entr" presetSubtype="8" fill="hold" nodeType="withEffect">
                                  <p:stCondLst>
                                    <p:cond delay="0"/>
                                  </p:stCondLst>
                                  <p:childTnLst>
                                    <p:set>
                                      <p:cBhvr additive="repl">
                                        <p:cTn id="18" dur="1" fill="hold">
                                          <p:stCondLst>
                                            <p:cond delay="0"/>
                                          </p:stCondLst>
                                        </p:cTn>
                                        <p:tgtEl>
                                          <p:spTgt spid="36880"/>
                                        </p:tgtEl>
                                        <p:attrNameLst>
                                          <p:attrName>style.visibility</p:attrName>
                                        </p:attrNameLst>
                                      </p:cBhvr>
                                      <p:to>
                                        <p:strVal val="visible"/>
                                      </p:to>
                                    </p:set>
                                    <p:animEffect transition="in" filter="wipe(left)">
                                      <p:cBhvr additive="repl">
                                        <p:cTn id="19" dur="500"/>
                                        <p:tgtEl>
                                          <p:spTgt spid="36880"/>
                                        </p:tgtEl>
                                      </p:cBhvr>
                                    </p:animEffect>
                                  </p:childTnLst>
                                </p:cTn>
                              </p:par>
                              <p:par>
                                <p:cTn id="20" presetID="22" presetClass="entr" presetSubtype="8" fill="hold" nodeType="withEffect">
                                  <p:stCondLst>
                                    <p:cond delay="0"/>
                                  </p:stCondLst>
                                  <p:childTnLst>
                                    <p:set>
                                      <p:cBhvr additive="repl">
                                        <p:cTn id="21" dur="1" fill="hold">
                                          <p:stCondLst>
                                            <p:cond delay="0"/>
                                          </p:stCondLst>
                                        </p:cTn>
                                        <p:tgtEl>
                                          <p:spTgt spid="36882"/>
                                        </p:tgtEl>
                                        <p:attrNameLst>
                                          <p:attrName>style.visibility</p:attrName>
                                        </p:attrNameLst>
                                      </p:cBhvr>
                                      <p:to>
                                        <p:strVal val="visible"/>
                                      </p:to>
                                    </p:set>
                                    <p:animEffect transition="in" filter="wipe(left)">
                                      <p:cBhvr additive="repl">
                                        <p:cTn id="22" dur="500"/>
                                        <p:tgtEl>
                                          <p:spTgt spid="36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additive="repl">
                                        <p:cTn id="26" dur="1" fill="hold">
                                          <p:stCondLst>
                                            <p:cond delay="0"/>
                                          </p:stCondLst>
                                        </p:cTn>
                                        <p:tgtEl>
                                          <p:spTgt spid="18"/>
                                        </p:tgtEl>
                                        <p:attrNameLst>
                                          <p:attrName>style.visibility</p:attrName>
                                        </p:attrNameLst>
                                      </p:cBhvr>
                                      <p:to>
                                        <p:strVal val="visible"/>
                                      </p:to>
                                    </p:set>
                                    <p:animEffect transition="in" filter="wipe(up)">
                                      <p:cBhvr additive="repl">
                                        <p:cTn id="27" dur="500"/>
                                        <p:tgtEl>
                                          <p:spTgt spid="18"/>
                                        </p:tgtEl>
                                      </p:cBhvr>
                                    </p:animEffect>
                                  </p:childTnLst>
                                </p:cTn>
                              </p:par>
                              <p:par>
                                <p:cTn id="28" presetID="22" presetClass="entr" presetSubtype="1" fill="hold" nodeType="withEffect">
                                  <p:stCondLst>
                                    <p:cond delay="0"/>
                                  </p:stCondLst>
                                  <p:childTnLst>
                                    <p:set>
                                      <p:cBhvr additive="repl">
                                        <p:cTn id="29" dur="1" fill="hold">
                                          <p:stCondLst>
                                            <p:cond delay="0"/>
                                          </p:stCondLst>
                                        </p:cTn>
                                        <p:tgtEl>
                                          <p:spTgt spid="36902"/>
                                        </p:tgtEl>
                                        <p:attrNameLst>
                                          <p:attrName>style.visibility</p:attrName>
                                        </p:attrNameLst>
                                      </p:cBhvr>
                                      <p:to>
                                        <p:strVal val="visible"/>
                                      </p:to>
                                    </p:set>
                                    <p:animEffect transition="in" filter="wipe(up)">
                                      <p:cBhvr additive="repl">
                                        <p:cTn id="30" dur="500"/>
                                        <p:tgtEl>
                                          <p:spTgt spid="36902"/>
                                        </p:tgtEl>
                                      </p:cBhvr>
                                    </p:animEffect>
                                  </p:childTnLst>
                                </p:cTn>
                              </p:par>
                            </p:childTnLst>
                          </p:cTn>
                        </p:par>
                        <p:par>
                          <p:cTn id="31" fill="hold" nodeType="afterGroup">
                            <p:stCondLst>
                              <p:cond delay="0"/>
                            </p:stCondLst>
                            <p:childTnLst>
                              <p:par>
                                <p:cTn id="32" presetID="22" presetClass="entr" presetSubtype="1" fill="hold" nodeType="afterEffect">
                                  <p:stCondLst>
                                    <p:cond delay="0"/>
                                  </p:stCondLst>
                                  <p:childTnLst>
                                    <p:set>
                                      <p:cBhvr additive="repl">
                                        <p:cTn id="33" dur="1" fill="hold">
                                          <p:stCondLst>
                                            <p:cond delay="0"/>
                                          </p:stCondLst>
                                        </p:cTn>
                                        <p:tgtEl>
                                          <p:spTgt spid="9"/>
                                        </p:tgtEl>
                                        <p:attrNameLst>
                                          <p:attrName>style.visibility</p:attrName>
                                        </p:attrNameLst>
                                      </p:cBhvr>
                                      <p:to>
                                        <p:strVal val="visible"/>
                                      </p:to>
                                    </p:set>
                                    <p:animEffect transition="in" filter="wipe(up)">
                                      <p:cBhvr additive="repl">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additive="repl">
                                        <p:cTn id="38" dur="1" fill="hold">
                                          <p:stCondLst>
                                            <p:cond delay="0"/>
                                          </p:stCondLst>
                                        </p:cTn>
                                        <p:tgtEl>
                                          <p:spTgt spid="5"/>
                                        </p:tgtEl>
                                        <p:attrNameLst>
                                          <p:attrName>style.visibility</p:attrName>
                                        </p:attrNameLst>
                                      </p:cBhvr>
                                      <p:to>
                                        <p:strVal val="visible"/>
                                      </p:to>
                                    </p:set>
                                    <p:animEffect transition="in" filter="wipe(up)">
                                      <p:cBhvr additive="repl">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fill="hold" nodeType="clickEffect">
                                  <p:stCondLst>
                                    <p:cond delay="0"/>
                                  </p:stCondLst>
                                  <p:childTnLst>
                                    <p:set>
                                      <p:cBhvr additive="repl">
                                        <p:cTn id="43" dur="1" fill="hold">
                                          <p:stCondLst>
                                            <p:cond delay="0"/>
                                          </p:stCondLst>
                                        </p:cTn>
                                        <p:tgtEl>
                                          <p:spTgt spid="3"/>
                                        </p:tgtEl>
                                        <p:attrNameLst>
                                          <p:attrName>style.visibility</p:attrName>
                                        </p:attrNameLst>
                                      </p:cBhvr>
                                      <p:to>
                                        <p:strVal val="visible"/>
                                      </p:to>
                                    </p:set>
                                    <p:anim calcmode="lin" valueType="num">
                                      <p:cBhvr additive="repl">
                                        <p:cTn id="44" dur="500" fill="hold"/>
                                        <p:tgtEl>
                                          <p:spTgt spid="3"/>
                                        </p:tgtEl>
                                        <p:attrNameLst>
                                          <p:attrName>ppt_w</p:attrName>
                                        </p:attrNameLst>
                                      </p:cBhvr>
                                      <p:tavLst>
                                        <p:tav tm="100000">
                                          <p:val>
                                            <p:fltVal val="0"/>
                                          </p:val>
                                        </p:tav>
                                        <p:tav>
                                          <p:val>
                                            <p:strVal val="#ppt_w"/>
                                          </p:val>
                                        </p:tav>
                                      </p:tavLst>
                                    </p:anim>
                                    <p:anim calcmode="lin" valueType="num">
                                      <p:cBhvr additive="repl">
                                        <p:cTn id="45" dur="500" fill="hold"/>
                                        <p:tgtEl>
                                          <p:spTgt spid="3"/>
                                        </p:tgtEl>
                                        <p:attrNameLst>
                                          <p:attrName>ppt_h</p:attrName>
                                        </p:attrNameLst>
                                      </p:cBhvr>
                                      <p:tavLst>
                                        <p:tav tm="100000">
                                          <p:val>
                                            <p:fltVal val="0"/>
                                          </p:val>
                                        </p:tav>
                                        <p:tav>
                                          <p:val>
                                            <p:strVal val="#ppt_h"/>
                                          </p:val>
                                        </p:tav>
                                      </p:tavLst>
                                    </p:anim>
                                    <p:animEffect transition="in" filter="fade">
                                      <p:cBhvr additive="repl">
                                        <p:cTn id="46" dur="500"/>
                                        <p:tgtEl>
                                          <p:spTgt spid="3"/>
                                        </p:tgtEl>
                                      </p:cBhvr>
                                    </p:animEffec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additive="repl">
                                        <p:cTn id="49" dur="1" fill="hold">
                                          <p:stCondLst>
                                            <p:cond delay="0"/>
                                          </p:stCondLst>
                                        </p:cTn>
                                        <p:tgtEl>
                                          <p:spTgt spid="36889"/>
                                        </p:tgtEl>
                                        <p:attrNameLst>
                                          <p:attrName>style.visibility</p:attrName>
                                        </p:attrNameLst>
                                      </p:cBhvr>
                                      <p:to>
                                        <p:strVal val="visible"/>
                                      </p:to>
                                    </p:set>
                                    <p:animEffect transition="in" filter="wipe(left)">
                                      <p:cBhvr additive="repl">
                                        <p:cTn id="50" dur="500"/>
                                        <p:tgtEl>
                                          <p:spTgt spid="36889"/>
                                        </p:tgtEl>
                                      </p:cBhvr>
                                    </p:animEffect>
                                  </p:childTnLst>
                                </p:cTn>
                              </p:par>
                            </p:childTnLst>
                          </p:cTn>
                        </p:par>
                        <p:par>
                          <p:cTn id="51" fill="hold" nodeType="afterGroup">
                            <p:stCondLst>
                              <p:cond delay="0"/>
                            </p:stCondLst>
                            <p:childTnLst>
                              <p:par>
                                <p:cTn id="52" presetID="2" presetClass="entr" presetSubtype="1" fill="hold" grpId="0" nodeType="afterEffect">
                                  <p:stCondLst>
                                    <p:cond delay="0"/>
                                  </p:stCondLst>
                                  <p:childTnLst>
                                    <p:set>
                                      <p:cBhvr additive="repl">
                                        <p:cTn id="53" dur="1" fill="hold">
                                          <p:stCondLst>
                                            <p:cond delay="0"/>
                                          </p:stCondLst>
                                        </p:cTn>
                                        <p:tgtEl>
                                          <p:spTgt spid="36912"/>
                                        </p:tgtEl>
                                        <p:attrNameLst>
                                          <p:attrName>style.visibility</p:attrName>
                                        </p:attrNameLst>
                                      </p:cBhvr>
                                      <p:to>
                                        <p:strVal val="visible"/>
                                      </p:to>
                                    </p:set>
                                    <p:anim calcmode="lin" valueType="num">
                                      <p:cBhvr>
                                        <p:cTn id="54" dur="500" fill="hold"/>
                                        <p:tgtEl>
                                          <p:spTgt spid="36912"/>
                                        </p:tgtEl>
                                        <p:attrNameLst>
                                          <p:attrName>ppt_x</p:attrName>
                                        </p:attrNameLst>
                                      </p:cBhvr>
                                      <p:tavLst>
                                        <p:tav tm="100000">
                                          <p:val>
                                            <p:strVal val="#ppt_x"/>
                                          </p:val>
                                        </p:tav>
                                        <p:tav>
                                          <p:val>
                                            <p:strVal val="#ppt_x"/>
                                          </p:val>
                                        </p:tav>
                                      </p:tavLst>
                                    </p:anim>
                                    <p:anim calcmode="lin" valueType="num">
                                      <p:cBhvr>
                                        <p:cTn id="55" dur="500" fill="hold"/>
                                        <p:tgtEl>
                                          <p:spTgt spid="36912"/>
                                        </p:tgtEl>
                                        <p:attrNameLst>
                                          <p:attrName>ppt_y</p:attrName>
                                        </p:attrNameLst>
                                      </p:cBhvr>
                                      <p:tavLst>
                                        <p:tav tm="100000">
                                          <p:val>
                                            <p:strVal val="0-#ppt_h/2"/>
                                          </p:val>
                                        </p:tav>
                                        <p:tav>
                                          <p:val>
                                            <p:strVal val="#ppt_y"/>
                                          </p:val>
                                        </p:tav>
                                      </p:tavLst>
                                    </p:anim>
                                  </p:childTnLst>
                                </p:cTn>
                              </p:par>
                              <p:par>
                                <p:cTn id="56" presetID="10" presetClass="exit" fill="hold" nodeType="withEffect">
                                  <p:stCondLst>
                                    <p:cond delay="0"/>
                                  </p:stCondLst>
                                  <p:childTnLst>
                                    <p:animEffect transition="out" filter="fade">
                                      <p:cBhvr additive="repl">
                                        <p:cTn id="57" dur="2000"/>
                                        <p:tgtEl>
                                          <p:spTgt spid="18"/>
                                        </p:tgtEl>
                                      </p:cBhvr>
                                    </p:animEffect>
                                    <p:set>
                                      <p:cBhvr additive="repl">
                                        <p:cTn id="58" dur="1" fill="hold">
                                          <p:stCondLst>
                                            <p:cond delay="0"/>
                                          </p:stCondLst>
                                        </p:cTn>
                                        <p:tgtEl>
                                          <p:spTgt spid="18"/>
                                        </p:tgtEl>
                                        <p:attrNameLst>
                                          <p:attrName>style.visibility</p:attrName>
                                        </p:attrNameLst>
                                      </p:cBhvr>
                                      <p:to>
                                        <p:strVal val="hidden"/>
                                      </p:to>
                                    </p:set>
                                  </p:childTnLst>
                                </p:cTn>
                              </p:par>
                              <p:par>
                                <p:cTn id="59" presetID="10" presetClass="entr" fill="hold" nodeType="withEffect">
                                  <p:stCondLst>
                                    <p:cond delay="0"/>
                                  </p:stCondLst>
                                  <p:childTnLst>
                                    <p:set>
                                      <p:cBhvr additive="repl">
                                        <p:cTn id="60" dur="1" fill="hold">
                                          <p:stCondLst>
                                            <p:cond delay="0"/>
                                          </p:stCondLst>
                                        </p:cTn>
                                        <p:tgtEl>
                                          <p:spTgt spid="14"/>
                                        </p:tgtEl>
                                        <p:attrNameLst>
                                          <p:attrName>style.visibility</p:attrName>
                                        </p:attrNameLst>
                                      </p:cBhvr>
                                      <p:to>
                                        <p:strVal val="visible"/>
                                      </p:to>
                                    </p:set>
                                    <p:animEffect transition="in" filter="fade">
                                      <p:cBhvr additive="repl">
                                        <p:cTn id="61" dur="500"/>
                                        <p:tgtEl>
                                          <p:spTgt spid="14"/>
                                        </p:tgtEl>
                                      </p:cBhvr>
                                    </p:animEffect>
                                  </p:childTnLst>
                                </p:cTn>
                              </p:par>
                              <p:par>
                                <p:cTn id="62" presetID="22" presetClass="entr" presetSubtype="1" fill="hold" nodeType="withEffect">
                                  <p:stCondLst>
                                    <p:cond delay="0"/>
                                  </p:stCondLst>
                                  <p:childTnLst>
                                    <p:set>
                                      <p:cBhvr additive="repl">
                                        <p:cTn id="63" dur="1" fill="hold">
                                          <p:stCondLst>
                                            <p:cond delay="0"/>
                                          </p:stCondLst>
                                        </p:cTn>
                                        <p:tgtEl>
                                          <p:spTgt spid="19"/>
                                        </p:tgtEl>
                                        <p:attrNameLst>
                                          <p:attrName>style.visibility</p:attrName>
                                        </p:attrNameLst>
                                      </p:cBhvr>
                                      <p:to>
                                        <p:strVal val="visible"/>
                                      </p:to>
                                    </p:set>
                                    <p:animEffect transition="in" filter="wipe(up)">
                                      <p:cBhvr additive="repl">
                                        <p:cTn id="64" dur="500"/>
                                        <p:tgtEl>
                                          <p:spTgt spid="19"/>
                                        </p:tgtEl>
                                      </p:cBhvr>
                                    </p:animEffect>
                                  </p:childTnLst>
                                </p:cTn>
                              </p:par>
                              <p:par>
                                <p:cTn id="65" presetID="22" presetClass="entr" presetSubtype="1" fill="hold" nodeType="withEffect">
                                  <p:stCondLst>
                                    <p:cond delay="0"/>
                                  </p:stCondLst>
                                  <p:childTnLst>
                                    <p:set>
                                      <p:cBhvr additive="repl">
                                        <p:cTn id="66" dur="1" fill="hold">
                                          <p:stCondLst>
                                            <p:cond delay="0"/>
                                          </p:stCondLst>
                                        </p:cTn>
                                        <p:tgtEl>
                                          <p:spTgt spid="36913"/>
                                        </p:tgtEl>
                                        <p:attrNameLst>
                                          <p:attrName>style.visibility</p:attrName>
                                        </p:attrNameLst>
                                      </p:cBhvr>
                                      <p:to>
                                        <p:strVal val="visible"/>
                                      </p:to>
                                    </p:set>
                                    <p:animEffect transition="in" filter="wipe(up)">
                                      <p:cBhvr additive="repl">
                                        <p:cTn id="67" dur="500"/>
                                        <p:tgtEl>
                                          <p:spTgt spid="3691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additive="repl">
                                        <p:cTn id="71" dur="1" fill="hold">
                                          <p:stCondLst>
                                            <p:cond delay="0"/>
                                          </p:stCondLst>
                                        </p:cTn>
                                        <p:tgtEl>
                                          <p:spTgt spid="10"/>
                                        </p:tgtEl>
                                        <p:attrNameLst>
                                          <p:attrName>style.visibility</p:attrName>
                                        </p:attrNameLst>
                                      </p:cBhvr>
                                      <p:to>
                                        <p:strVal val="visible"/>
                                      </p:to>
                                    </p:set>
                                    <p:animEffect transition="in" filter="wipe(up)">
                                      <p:cBhvr additive="repl">
                                        <p:cTn id="72" dur="500"/>
                                        <p:tgtEl>
                                          <p:spTgt spid="10"/>
                                        </p:tgtEl>
                                      </p:cBhvr>
                                    </p:animEffect>
                                  </p:childTnLst>
                                </p:cTn>
                              </p:par>
                              <p:par>
                                <p:cTn id="73" presetID="2" presetClass="entr" presetSubtype="4" fill="hold" nodeType="withEffect">
                                  <p:stCondLst>
                                    <p:cond delay="0"/>
                                  </p:stCondLst>
                                  <p:childTnLst>
                                    <p:set>
                                      <p:cBhvr additive="repl">
                                        <p:cTn id="74" dur="1" fill="hold">
                                          <p:stCondLst>
                                            <p:cond delay="0"/>
                                          </p:stCondLst>
                                        </p:cTn>
                                        <p:tgtEl>
                                          <p:spTgt spid="37002"/>
                                        </p:tgtEl>
                                        <p:attrNameLst>
                                          <p:attrName>style.visibility</p:attrName>
                                        </p:attrNameLst>
                                      </p:cBhvr>
                                      <p:to>
                                        <p:strVal val="visible"/>
                                      </p:to>
                                    </p:set>
                                    <p:anim calcmode="lin" valueType="num">
                                      <p:cBhvr>
                                        <p:cTn id="75" dur="1000" fill="hold"/>
                                        <p:tgtEl>
                                          <p:spTgt spid="37002"/>
                                        </p:tgtEl>
                                        <p:attrNameLst>
                                          <p:attrName>ppt_x</p:attrName>
                                        </p:attrNameLst>
                                      </p:cBhvr>
                                      <p:tavLst>
                                        <p:tav tm="100000">
                                          <p:val>
                                            <p:strVal val="#ppt_x"/>
                                          </p:val>
                                        </p:tav>
                                        <p:tav>
                                          <p:val>
                                            <p:strVal val="#ppt_x"/>
                                          </p:val>
                                        </p:tav>
                                      </p:tavLst>
                                    </p:anim>
                                    <p:anim calcmode="lin" valueType="num">
                                      <p:cBhvr>
                                        <p:cTn id="76" dur="1000" fill="hold"/>
                                        <p:tgtEl>
                                          <p:spTgt spid="37002"/>
                                        </p:tgtEl>
                                        <p:attrNameLst>
                                          <p:attrName>ppt_y</p:attrName>
                                        </p:attrNameLst>
                                      </p:cBhvr>
                                      <p:tavLst>
                                        <p:tav tm="100000">
                                          <p:val>
                                            <p:strVal val="1+#ppt_h/2"/>
                                          </p:val>
                                        </p:tav>
                                        <p:tav>
                                          <p:val>
                                            <p:strVal val="#ppt_y"/>
                                          </p:val>
                                        </p:tav>
                                      </p:tavLst>
                                    </p:anim>
                                  </p:childTnLst>
                                </p:cTn>
                              </p:par>
                            </p:childTnLst>
                          </p:cTn>
                        </p:par>
                        <p:par>
                          <p:cTn id="77" fill="hold" nodeType="afterGroup">
                            <p:stCondLst>
                              <p:cond delay="0"/>
                            </p:stCondLst>
                            <p:childTnLst>
                              <p:par>
                                <p:cTn id="78" presetID="2" presetClass="entr" presetSubtype="1" fill="hold" nodeType="afterEffect">
                                  <p:stCondLst>
                                    <p:cond delay="0"/>
                                  </p:stCondLst>
                                  <p:childTnLst>
                                    <p:set>
                                      <p:cBhvr additive="repl">
                                        <p:cTn id="79" dur="1" fill="hold">
                                          <p:stCondLst>
                                            <p:cond delay="0"/>
                                          </p:stCondLst>
                                        </p:cTn>
                                        <p:tgtEl>
                                          <p:spTgt spid="37003"/>
                                        </p:tgtEl>
                                        <p:attrNameLst>
                                          <p:attrName>style.visibility</p:attrName>
                                        </p:attrNameLst>
                                      </p:cBhvr>
                                      <p:to>
                                        <p:strVal val="visible"/>
                                      </p:to>
                                    </p:set>
                                    <p:anim calcmode="lin" valueType="num">
                                      <p:cBhvr>
                                        <p:cTn id="80" dur="1000" fill="hold"/>
                                        <p:tgtEl>
                                          <p:spTgt spid="37003"/>
                                        </p:tgtEl>
                                        <p:attrNameLst>
                                          <p:attrName>ppt_x</p:attrName>
                                        </p:attrNameLst>
                                      </p:cBhvr>
                                      <p:tavLst>
                                        <p:tav tm="100000">
                                          <p:val>
                                            <p:strVal val="#ppt_x"/>
                                          </p:val>
                                        </p:tav>
                                        <p:tav>
                                          <p:val>
                                            <p:strVal val="#ppt_x"/>
                                          </p:val>
                                        </p:tav>
                                      </p:tavLst>
                                    </p:anim>
                                    <p:anim calcmode="lin" valueType="num">
                                      <p:cBhvr>
                                        <p:cTn id="81" dur="1000" fill="hold"/>
                                        <p:tgtEl>
                                          <p:spTgt spid="37003"/>
                                        </p:tgtEl>
                                        <p:attrNameLst>
                                          <p:attrName>ppt_y</p:attrName>
                                        </p:attrNameLst>
                                      </p:cBhvr>
                                      <p:tavLst>
                                        <p:tav tm="100000">
                                          <p:val>
                                            <p:strVal val="0-#ppt_h/2"/>
                                          </p:val>
                                        </p:tav>
                                        <p:tav>
                                          <p:val>
                                            <p:strVal val="#ppt_y"/>
                                          </p:val>
                                        </p:tav>
                                      </p:tavLst>
                                    </p:anim>
                                  </p:childTnLst>
                                </p:cTn>
                              </p:par>
                            </p:childTnLst>
                          </p:cTn>
                        </p:par>
                        <p:par>
                          <p:cTn id="82" fill="hold" nodeType="afterGroup">
                            <p:stCondLst>
                              <p:cond delay="0"/>
                            </p:stCondLst>
                            <p:childTnLst>
                              <p:par>
                                <p:cTn id="83" presetID="2" presetClass="entr" presetSubtype="1" fill="hold" nodeType="afterEffect">
                                  <p:stCondLst>
                                    <p:cond delay="0"/>
                                  </p:stCondLst>
                                  <p:childTnLst>
                                    <p:set>
                                      <p:cBhvr additive="repl">
                                        <p:cTn id="84" dur="1" fill="hold">
                                          <p:stCondLst>
                                            <p:cond delay="0"/>
                                          </p:stCondLst>
                                        </p:cTn>
                                        <p:tgtEl>
                                          <p:spTgt spid="37004"/>
                                        </p:tgtEl>
                                        <p:attrNameLst>
                                          <p:attrName>style.visibility</p:attrName>
                                        </p:attrNameLst>
                                      </p:cBhvr>
                                      <p:to>
                                        <p:strVal val="visible"/>
                                      </p:to>
                                    </p:set>
                                    <p:anim calcmode="lin" valueType="num">
                                      <p:cBhvr>
                                        <p:cTn id="85" dur="1000" fill="hold"/>
                                        <p:tgtEl>
                                          <p:spTgt spid="37004"/>
                                        </p:tgtEl>
                                        <p:attrNameLst>
                                          <p:attrName>ppt_x</p:attrName>
                                        </p:attrNameLst>
                                      </p:cBhvr>
                                      <p:tavLst>
                                        <p:tav tm="100000">
                                          <p:val>
                                            <p:strVal val="#ppt_x"/>
                                          </p:val>
                                        </p:tav>
                                        <p:tav>
                                          <p:val>
                                            <p:strVal val="#ppt_x"/>
                                          </p:val>
                                        </p:tav>
                                      </p:tavLst>
                                    </p:anim>
                                    <p:anim calcmode="lin" valueType="num">
                                      <p:cBhvr>
                                        <p:cTn id="86" dur="1000" fill="hold"/>
                                        <p:tgtEl>
                                          <p:spTgt spid="37004"/>
                                        </p:tgtEl>
                                        <p:attrNameLst>
                                          <p:attrName>ppt_y</p:attrName>
                                        </p:attrNameLst>
                                      </p:cBhvr>
                                      <p:tavLst>
                                        <p:tav tm="100000">
                                          <p:val>
                                            <p:strVal val="0-#ppt_h/2"/>
                                          </p:val>
                                        </p:tav>
                                        <p:tav>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nodeType="clickEffect">
                                  <p:stCondLst>
                                    <p:cond delay="0"/>
                                  </p:stCondLst>
                                  <p:childTnLst>
                                    <p:set>
                                      <p:cBhvr additive="repl">
                                        <p:cTn id="90" dur="1" fill="hold">
                                          <p:stCondLst>
                                            <p:cond delay="0"/>
                                          </p:stCondLst>
                                        </p:cTn>
                                        <p:tgtEl>
                                          <p:spTgt spid="6"/>
                                        </p:tgtEl>
                                        <p:attrNameLst>
                                          <p:attrName>style.visibility</p:attrName>
                                        </p:attrNameLst>
                                      </p:cBhvr>
                                      <p:to>
                                        <p:strVal val="visible"/>
                                      </p:to>
                                    </p:set>
                                    <p:animEffect transition="in" filter="wipe(up)">
                                      <p:cBhvr additive="repl">
                                        <p:cTn id="91" dur="500"/>
                                        <p:tgtEl>
                                          <p:spTgt spid="6"/>
                                        </p:tgtEl>
                                      </p:cBhvr>
                                    </p:animEffect>
                                  </p:childTnLst>
                                </p:cTn>
                              </p:par>
                            </p:childTnLst>
                          </p:cTn>
                        </p:par>
                        <p:par>
                          <p:cTn id="92" fill="hold" nodeType="afterGroup">
                            <p:stCondLst>
                              <p:cond delay="0"/>
                            </p:stCondLst>
                            <p:childTnLst>
                              <p:par>
                                <p:cTn id="93" presetID="22" presetClass="entr" presetSubtype="8" fill="hold" nodeType="afterEffect">
                                  <p:stCondLst>
                                    <p:cond delay="0"/>
                                  </p:stCondLst>
                                  <p:childTnLst>
                                    <p:set>
                                      <p:cBhvr additive="repl">
                                        <p:cTn id="94" dur="1" fill="hold">
                                          <p:stCondLst>
                                            <p:cond delay="0"/>
                                          </p:stCondLst>
                                        </p:cTn>
                                        <p:tgtEl>
                                          <p:spTgt spid="36888"/>
                                        </p:tgtEl>
                                        <p:attrNameLst>
                                          <p:attrName>style.visibility</p:attrName>
                                        </p:attrNameLst>
                                      </p:cBhvr>
                                      <p:to>
                                        <p:strVal val="visible"/>
                                      </p:to>
                                    </p:set>
                                    <p:animEffect transition="in" filter="wipe(left)">
                                      <p:cBhvr additive="repl">
                                        <p:cTn id="95" dur="500"/>
                                        <p:tgtEl>
                                          <p:spTgt spid="36888"/>
                                        </p:tgtEl>
                                      </p:cBhvr>
                                    </p:animEffect>
                                  </p:childTnLst>
                                </p:cTn>
                              </p:par>
                            </p:childTnLst>
                          </p:cTn>
                        </p:par>
                        <p:par>
                          <p:cTn id="96" fill="hold" nodeType="afterGroup">
                            <p:stCondLst>
                              <p:cond delay="0"/>
                            </p:stCondLst>
                            <p:childTnLst>
                              <p:par>
                                <p:cTn id="97" presetID="2" presetClass="entr" presetSubtype="1" fill="hold" grpId="0" nodeType="afterEffect">
                                  <p:stCondLst>
                                    <p:cond delay="0"/>
                                  </p:stCondLst>
                                  <p:childTnLst>
                                    <p:set>
                                      <p:cBhvr additive="repl">
                                        <p:cTn id="98" dur="1" fill="hold">
                                          <p:stCondLst>
                                            <p:cond delay="0"/>
                                          </p:stCondLst>
                                        </p:cTn>
                                        <p:tgtEl>
                                          <p:spTgt spid="36923"/>
                                        </p:tgtEl>
                                        <p:attrNameLst>
                                          <p:attrName>style.visibility</p:attrName>
                                        </p:attrNameLst>
                                      </p:cBhvr>
                                      <p:to>
                                        <p:strVal val="visible"/>
                                      </p:to>
                                    </p:set>
                                    <p:anim calcmode="lin" valueType="num">
                                      <p:cBhvr>
                                        <p:cTn id="99" dur="500" fill="hold"/>
                                        <p:tgtEl>
                                          <p:spTgt spid="36923"/>
                                        </p:tgtEl>
                                        <p:attrNameLst>
                                          <p:attrName>ppt_x</p:attrName>
                                        </p:attrNameLst>
                                      </p:cBhvr>
                                      <p:tavLst>
                                        <p:tav tm="100000">
                                          <p:val>
                                            <p:strVal val="#ppt_x"/>
                                          </p:val>
                                        </p:tav>
                                        <p:tav>
                                          <p:val>
                                            <p:strVal val="#ppt_x"/>
                                          </p:val>
                                        </p:tav>
                                      </p:tavLst>
                                    </p:anim>
                                    <p:anim calcmode="lin" valueType="num">
                                      <p:cBhvr>
                                        <p:cTn id="100" dur="500" fill="hold"/>
                                        <p:tgtEl>
                                          <p:spTgt spid="36923"/>
                                        </p:tgtEl>
                                        <p:attrNameLst>
                                          <p:attrName>ppt_y</p:attrName>
                                        </p:attrNameLst>
                                      </p:cBhvr>
                                      <p:tavLst>
                                        <p:tav tm="100000">
                                          <p:val>
                                            <p:strVal val="0-#ppt_h/2"/>
                                          </p:val>
                                        </p:tav>
                                        <p:tav>
                                          <p:val>
                                            <p:strVal val="#ppt_y"/>
                                          </p:val>
                                        </p:tav>
                                      </p:tavLst>
                                    </p:anim>
                                  </p:childTnLst>
                                </p:cTn>
                              </p:par>
                              <p:par>
                                <p:cTn id="101" presetID="10" presetClass="exit" fill="hold" nodeType="withEffect">
                                  <p:stCondLst>
                                    <p:cond delay="0"/>
                                  </p:stCondLst>
                                  <p:childTnLst>
                                    <p:animEffect transition="out" filter="fade">
                                      <p:cBhvr additive="repl">
                                        <p:cTn id="102" dur="2000"/>
                                        <p:tgtEl>
                                          <p:spTgt spid="19"/>
                                        </p:tgtEl>
                                      </p:cBhvr>
                                    </p:animEffect>
                                    <p:set>
                                      <p:cBhvr additive="repl">
                                        <p:cTn id="103" dur="1" fill="hold">
                                          <p:stCondLst>
                                            <p:cond delay="0"/>
                                          </p:stCondLst>
                                        </p:cTn>
                                        <p:tgtEl>
                                          <p:spTgt spid="19"/>
                                        </p:tgtEl>
                                        <p:attrNameLst>
                                          <p:attrName>style.visibility</p:attrName>
                                        </p:attrNameLst>
                                      </p:cBhvr>
                                      <p:to>
                                        <p:strVal val="hidden"/>
                                      </p:to>
                                    </p:set>
                                  </p:childTnLst>
                                </p:cTn>
                              </p:par>
                            </p:childTnLst>
                          </p:cTn>
                        </p:par>
                        <p:par>
                          <p:cTn id="104" fill="hold" nodeType="afterGroup">
                            <p:stCondLst>
                              <p:cond delay="0"/>
                            </p:stCondLst>
                            <p:childTnLst>
                              <p:par>
                                <p:cTn id="105" presetID="22" presetClass="entr" presetSubtype="1" fill="hold" nodeType="afterEffect">
                                  <p:stCondLst>
                                    <p:cond delay="0"/>
                                  </p:stCondLst>
                                  <p:childTnLst>
                                    <p:set>
                                      <p:cBhvr additive="repl">
                                        <p:cTn id="106" dur="1" fill="hold">
                                          <p:stCondLst>
                                            <p:cond delay="0"/>
                                          </p:stCondLst>
                                        </p:cTn>
                                        <p:tgtEl>
                                          <p:spTgt spid="20"/>
                                        </p:tgtEl>
                                        <p:attrNameLst>
                                          <p:attrName>style.visibility</p:attrName>
                                        </p:attrNameLst>
                                      </p:cBhvr>
                                      <p:to>
                                        <p:strVal val="visible"/>
                                      </p:to>
                                    </p:set>
                                    <p:animEffect transition="in" filter="wipe(up)">
                                      <p:cBhvr additive="repl">
                                        <p:cTn id="107" dur="500"/>
                                        <p:tgtEl>
                                          <p:spTgt spid="20"/>
                                        </p:tgtEl>
                                      </p:cBhvr>
                                    </p:animEffect>
                                  </p:childTnLst>
                                </p:cTn>
                              </p:par>
                              <p:par>
                                <p:cTn id="108" presetID="10" presetClass="entr" fill="hold" nodeType="withEffect">
                                  <p:stCondLst>
                                    <p:cond delay="0"/>
                                  </p:stCondLst>
                                  <p:childTnLst>
                                    <p:set>
                                      <p:cBhvr additive="repl">
                                        <p:cTn id="109" dur="1" fill="hold">
                                          <p:stCondLst>
                                            <p:cond delay="0"/>
                                          </p:stCondLst>
                                        </p:cTn>
                                        <p:tgtEl>
                                          <p:spTgt spid="23"/>
                                        </p:tgtEl>
                                        <p:attrNameLst>
                                          <p:attrName>style.visibility</p:attrName>
                                        </p:attrNameLst>
                                      </p:cBhvr>
                                      <p:to>
                                        <p:strVal val="visible"/>
                                      </p:to>
                                    </p:set>
                                    <p:animEffect transition="in" filter="fade">
                                      <p:cBhvr additive="repl">
                                        <p:cTn id="110" dur="500"/>
                                        <p:tgtEl>
                                          <p:spTgt spid="23"/>
                                        </p:tgtEl>
                                      </p:cBhvr>
                                    </p:animEffect>
                                  </p:childTnLst>
                                </p:cTn>
                              </p:par>
                              <p:par>
                                <p:cTn id="111" presetID="22" presetClass="entr" presetSubtype="1" fill="hold" nodeType="withEffect">
                                  <p:stCondLst>
                                    <p:cond delay="0"/>
                                  </p:stCondLst>
                                  <p:childTnLst>
                                    <p:set>
                                      <p:cBhvr additive="repl">
                                        <p:cTn id="112" dur="1" fill="hold">
                                          <p:stCondLst>
                                            <p:cond delay="0"/>
                                          </p:stCondLst>
                                        </p:cTn>
                                        <p:tgtEl>
                                          <p:spTgt spid="36924"/>
                                        </p:tgtEl>
                                        <p:attrNameLst>
                                          <p:attrName>style.visibility</p:attrName>
                                        </p:attrNameLst>
                                      </p:cBhvr>
                                      <p:to>
                                        <p:strVal val="visible"/>
                                      </p:to>
                                    </p:set>
                                    <p:animEffect transition="in" filter="wipe(up)">
                                      <p:cBhvr additive="repl">
                                        <p:cTn id="113" dur="500"/>
                                        <p:tgtEl>
                                          <p:spTgt spid="36924"/>
                                        </p:tgtEl>
                                      </p:cBhvr>
                                    </p:animEffect>
                                  </p:childTnLst>
                                </p:cTn>
                              </p:par>
                            </p:childTnLst>
                          </p:cTn>
                        </p:par>
                        <p:par>
                          <p:cTn id="114" fill="hold" nodeType="afterGroup">
                            <p:stCondLst>
                              <p:cond delay="0"/>
                            </p:stCondLst>
                            <p:childTnLst>
                              <p:par>
                                <p:cTn id="115" presetID="22" presetClass="entr" presetSubtype="1" fill="hold" nodeType="afterEffect">
                                  <p:stCondLst>
                                    <p:cond delay="0"/>
                                  </p:stCondLst>
                                  <p:childTnLst>
                                    <p:set>
                                      <p:cBhvr additive="repl">
                                        <p:cTn id="116" dur="1" fill="hold">
                                          <p:stCondLst>
                                            <p:cond delay="0"/>
                                          </p:stCondLst>
                                        </p:cTn>
                                        <p:tgtEl>
                                          <p:spTgt spid="11"/>
                                        </p:tgtEl>
                                        <p:attrNameLst>
                                          <p:attrName>style.visibility</p:attrName>
                                        </p:attrNameLst>
                                      </p:cBhvr>
                                      <p:to>
                                        <p:strVal val="visible"/>
                                      </p:to>
                                    </p:set>
                                    <p:animEffect transition="in" filter="wipe(up)">
                                      <p:cBhvr additive="repl">
                                        <p:cTn id="117" dur="500"/>
                                        <p:tgtEl>
                                          <p:spTgt spid="11"/>
                                        </p:tgtEl>
                                      </p:cBhvr>
                                    </p:animEffect>
                                  </p:childTnLst>
                                </p:cTn>
                              </p:par>
                            </p:childTnLst>
                          </p:cTn>
                        </p:par>
                        <p:par>
                          <p:cTn id="118" fill="hold" nodeType="afterGroup">
                            <p:stCondLst>
                              <p:cond delay="0"/>
                            </p:stCondLst>
                            <p:childTnLst>
                              <p:par>
                                <p:cTn id="119" presetID="2" presetClass="entr" presetSubtype="4" fill="hold" nodeType="afterEffect">
                                  <p:stCondLst>
                                    <p:cond delay="0"/>
                                  </p:stCondLst>
                                  <p:childTnLst>
                                    <p:set>
                                      <p:cBhvr additive="repl">
                                        <p:cTn id="120" dur="1" fill="hold">
                                          <p:stCondLst>
                                            <p:cond delay="0"/>
                                          </p:stCondLst>
                                        </p:cTn>
                                        <p:tgtEl>
                                          <p:spTgt spid="36935"/>
                                        </p:tgtEl>
                                        <p:attrNameLst>
                                          <p:attrName>style.visibility</p:attrName>
                                        </p:attrNameLst>
                                      </p:cBhvr>
                                      <p:to>
                                        <p:strVal val="visible"/>
                                      </p:to>
                                    </p:set>
                                    <p:anim calcmode="lin" valueType="num">
                                      <p:cBhvr>
                                        <p:cTn id="121" dur="500" fill="hold"/>
                                        <p:tgtEl>
                                          <p:spTgt spid="36935"/>
                                        </p:tgtEl>
                                        <p:attrNameLst>
                                          <p:attrName>ppt_x</p:attrName>
                                        </p:attrNameLst>
                                      </p:cBhvr>
                                      <p:tavLst>
                                        <p:tav tm="100000">
                                          <p:val>
                                            <p:strVal val="#ppt_x"/>
                                          </p:val>
                                        </p:tav>
                                        <p:tav>
                                          <p:val>
                                            <p:strVal val="#ppt_x"/>
                                          </p:val>
                                        </p:tav>
                                      </p:tavLst>
                                    </p:anim>
                                    <p:anim calcmode="lin" valueType="num">
                                      <p:cBhvr>
                                        <p:cTn id="122" dur="500" fill="hold"/>
                                        <p:tgtEl>
                                          <p:spTgt spid="36935"/>
                                        </p:tgtEl>
                                        <p:attrNameLst>
                                          <p:attrName>ppt_y</p:attrName>
                                        </p:attrNameLst>
                                      </p:cBhvr>
                                      <p:tavLst>
                                        <p:tav tm="100000">
                                          <p:val>
                                            <p:strVal val="1+#ppt_h/2"/>
                                          </p:val>
                                        </p:tav>
                                        <p:tav>
                                          <p:val>
                                            <p:strVal val="#ppt_y"/>
                                          </p:val>
                                        </p:tav>
                                      </p:tavLst>
                                    </p:anim>
                                  </p:childTnLst>
                                </p:cTn>
                              </p:par>
                            </p:childTnLst>
                          </p:cTn>
                        </p:par>
                        <p:par>
                          <p:cTn id="123" fill="hold" nodeType="afterGroup">
                            <p:stCondLst>
                              <p:cond delay="0"/>
                            </p:stCondLst>
                            <p:childTnLst>
                              <p:par>
                                <p:cTn id="124" presetID="2" presetClass="entr" presetSubtype="1" fill="hold" nodeType="afterEffect">
                                  <p:stCondLst>
                                    <p:cond delay="0"/>
                                  </p:stCondLst>
                                  <p:childTnLst>
                                    <p:set>
                                      <p:cBhvr additive="repl">
                                        <p:cTn id="125" dur="1" fill="hold">
                                          <p:stCondLst>
                                            <p:cond delay="0"/>
                                          </p:stCondLst>
                                        </p:cTn>
                                        <p:tgtEl>
                                          <p:spTgt spid="36934"/>
                                        </p:tgtEl>
                                        <p:attrNameLst>
                                          <p:attrName>style.visibility</p:attrName>
                                        </p:attrNameLst>
                                      </p:cBhvr>
                                      <p:to>
                                        <p:strVal val="visible"/>
                                      </p:to>
                                    </p:set>
                                    <p:anim calcmode="lin" valueType="num">
                                      <p:cBhvr>
                                        <p:cTn id="126" dur="500" fill="hold"/>
                                        <p:tgtEl>
                                          <p:spTgt spid="36934"/>
                                        </p:tgtEl>
                                        <p:attrNameLst>
                                          <p:attrName>ppt_x</p:attrName>
                                        </p:attrNameLst>
                                      </p:cBhvr>
                                      <p:tavLst>
                                        <p:tav tm="100000">
                                          <p:val>
                                            <p:strVal val="#ppt_x"/>
                                          </p:val>
                                        </p:tav>
                                        <p:tav>
                                          <p:val>
                                            <p:strVal val="#ppt_x"/>
                                          </p:val>
                                        </p:tav>
                                      </p:tavLst>
                                    </p:anim>
                                    <p:anim calcmode="lin" valueType="num">
                                      <p:cBhvr>
                                        <p:cTn id="127" dur="500" fill="hold"/>
                                        <p:tgtEl>
                                          <p:spTgt spid="36934"/>
                                        </p:tgtEl>
                                        <p:attrNameLst>
                                          <p:attrName>ppt_y</p:attrName>
                                        </p:attrNameLst>
                                      </p:cBhvr>
                                      <p:tavLst>
                                        <p:tav tm="100000">
                                          <p:val>
                                            <p:strVal val="0-#ppt_h/2"/>
                                          </p:val>
                                        </p:tav>
                                        <p:tav>
                                          <p:val>
                                            <p:strVal val="#ppt_y"/>
                                          </p:val>
                                        </p:tav>
                                      </p:tavLst>
                                    </p:anim>
                                  </p:childTnLst>
                                </p:cTn>
                              </p:par>
                            </p:childTnLst>
                          </p:cTn>
                        </p:par>
                        <p:par>
                          <p:cTn id="128" fill="hold" nodeType="afterGroup">
                            <p:stCondLst>
                              <p:cond delay="0"/>
                            </p:stCondLst>
                            <p:childTnLst>
                              <p:par>
                                <p:cTn id="129" presetID="22" presetClass="entr" presetSubtype="1" fill="hold" nodeType="afterEffect">
                                  <p:stCondLst>
                                    <p:cond delay="0"/>
                                  </p:stCondLst>
                                  <p:childTnLst>
                                    <p:set>
                                      <p:cBhvr additive="repl">
                                        <p:cTn id="130" dur="1" fill="hold">
                                          <p:stCondLst>
                                            <p:cond delay="0"/>
                                          </p:stCondLst>
                                        </p:cTn>
                                        <p:tgtEl>
                                          <p:spTgt spid="7"/>
                                        </p:tgtEl>
                                        <p:attrNameLst>
                                          <p:attrName>style.visibility</p:attrName>
                                        </p:attrNameLst>
                                      </p:cBhvr>
                                      <p:to>
                                        <p:strVal val="visible"/>
                                      </p:to>
                                    </p:set>
                                    <p:animEffect transition="in" filter="wipe(up)">
                                      <p:cBhvr additive="repl">
                                        <p:cTn id="131" dur="500"/>
                                        <p:tgtEl>
                                          <p:spTgt spid="7"/>
                                        </p:tgtEl>
                                      </p:cBhvr>
                                    </p:animEffect>
                                  </p:childTnLst>
                                </p:cTn>
                              </p:par>
                            </p:childTnLst>
                          </p:cTn>
                        </p:par>
                        <p:par>
                          <p:cTn id="132" fill="hold" nodeType="afterGroup">
                            <p:stCondLst>
                              <p:cond delay="0"/>
                            </p:stCondLst>
                            <p:childTnLst>
                              <p:par>
                                <p:cTn id="133" presetID="22" presetClass="entr" presetSubtype="8" fill="hold" nodeType="afterEffect">
                                  <p:stCondLst>
                                    <p:cond delay="0"/>
                                  </p:stCondLst>
                                  <p:childTnLst>
                                    <p:set>
                                      <p:cBhvr additive="repl">
                                        <p:cTn id="134" dur="1" fill="hold">
                                          <p:stCondLst>
                                            <p:cond delay="0"/>
                                          </p:stCondLst>
                                        </p:cTn>
                                        <p:tgtEl>
                                          <p:spTgt spid="36887"/>
                                        </p:tgtEl>
                                        <p:attrNameLst>
                                          <p:attrName>style.visibility</p:attrName>
                                        </p:attrNameLst>
                                      </p:cBhvr>
                                      <p:to>
                                        <p:strVal val="visible"/>
                                      </p:to>
                                    </p:set>
                                    <p:animEffect transition="in" filter="wipe(left)">
                                      <p:cBhvr additive="repl">
                                        <p:cTn id="135" dur="500"/>
                                        <p:tgtEl>
                                          <p:spTgt spid="36887"/>
                                        </p:tgtEl>
                                      </p:cBhvr>
                                    </p:animEffect>
                                  </p:childTnLst>
                                </p:cTn>
                              </p:par>
                            </p:childTnLst>
                          </p:cTn>
                        </p:par>
                        <p:par>
                          <p:cTn id="136" fill="hold" nodeType="afterGroup">
                            <p:stCondLst>
                              <p:cond delay="0"/>
                            </p:stCondLst>
                            <p:childTnLst>
                              <p:par>
                                <p:cTn id="137" presetID="2" presetClass="entr" presetSubtype="1" fill="hold" grpId="0" nodeType="afterEffect">
                                  <p:stCondLst>
                                    <p:cond delay="0"/>
                                  </p:stCondLst>
                                  <p:childTnLst>
                                    <p:set>
                                      <p:cBhvr additive="repl">
                                        <p:cTn id="138" dur="1" fill="hold">
                                          <p:stCondLst>
                                            <p:cond delay="0"/>
                                          </p:stCondLst>
                                        </p:cTn>
                                        <p:tgtEl>
                                          <p:spTgt spid="36936"/>
                                        </p:tgtEl>
                                        <p:attrNameLst>
                                          <p:attrName>style.visibility</p:attrName>
                                        </p:attrNameLst>
                                      </p:cBhvr>
                                      <p:to>
                                        <p:strVal val="visible"/>
                                      </p:to>
                                    </p:set>
                                    <p:anim calcmode="lin" valueType="num">
                                      <p:cBhvr>
                                        <p:cTn id="139" dur="500" fill="hold"/>
                                        <p:tgtEl>
                                          <p:spTgt spid="36936"/>
                                        </p:tgtEl>
                                        <p:attrNameLst>
                                          <p:attrName>ppt_x</p:attrName>
                                        </p:attrNameLst>
                                      </p:cBhvr>
                                      <p:tavLst>
                                        <p:tav tm="100000">
                                          <p:val>
                                            <p:strVal val="#ppt_x"/>
                                          </p:val>
                                        </p:tav>
                                        <p:tav>
                                          <p:val>
                                            <p:strVal val="#ppt_x"/>
                                          </p:val>
                                        </p:tav>
                                      </p:tavLst>
                                    </p:anim>
                                    <p:anim calcmode="lin" valueType="num">
                                      <p:cBhvr>
                                        <p:cTn id="140" dur="500" fill="hold"/>
                                        <p:tgtEl>
                                          <p:spTgt spid="36936"/>
                                        </p:tgtEl>
                                        <p:attrNameLst>
                                          <p:attrName>ppt_y</p:attrName>
                                        </p:attrNameLst>
                                      </p:cBhvr>
                                      <p:tavLst>
                                        <p:tav tm="100000">
                                          <p:val>
                                            <p:strVal val="0-#ppt_h/2"/>
                                          </p:val>
                                        </p:tav>
                                        <p:tav>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1" presetClass="entr" presetSubtype="4" fill="hold" grpId="0" nodeType="clickEffect">
                                  <p:stCondLst>
                                    <p:cond delay="0"/>
                                  </p:stCondLst>
                                  <p:childTnLst>
                                    <p:set>
                                      <p:cBhvr additive="repl">
                                        <p:cTn id="144" dur="1" fill="hold">
                                          <p:stCondLst>
                                            <p:cond delay="0"/>
                                          </p:stCondLst>
                                        </p:cTn>
                                        <p:tgtEl>
                                          <p:spTgt spid="36937"/>
                                        </p:tgtEl>
                                        <p:attrNameLst>
                                          <p:attrName>style.visibility</p:attrName>
                                        </p:attrNameLst>
                                      </p:cBhvr>
                                      <p:to>
                                        <p:strVal val="visible"/>
                                      </p:to>
                                    </p:set>
                                    <p:animEffect transition="in" filter="wheel(4)">
                                      <p:cBhvr additive="repl">
                                        <p:cTn id="145" dur="1000"/>
                                        <p:tgtEl>
                                          <p:spTgt spid="36937"/>
                                        </p:tgtEl>
                                      </p:cBhvr>
                                    </p:animEffect>
                                  </p:childTnLst>
                                </p:cTn>
                              </p:par>
                              <p:par>
                                <p:cTn id="146" presetID="10" presetClass="entr" fill="hold" nodeType="withEffect">
                                  <p:stCondLst>
                                    <p:cond delay="0"/>
                                  </p:stCondLst>
                                  <p:childTnLst>
                                    <p:set>
                                      <p:cBhvr additive="repl">
                                        <p:cTn id="147" dur="1" fill="hold">
                                          <p:stCondLst>
                                            <p:cond delay="0"/>
                                          </p:stCondLst>
                                        </p:cTn>
                                        <p:tgtEl>
                                          <p:spTgt spid="16"/>
                                        </p:tgtEl>
                                        <p:attrNameLst>
                                          <p:attrName>style.visibility</p:attrName>
                                        </p:attrNameLst>
                                      </p:cBhvr>
                                      <p:to>
                                        <p:strVal val="visible"/>
                                      </p:to>
                                    </p:set>
                                    <p:animEffect transition="in" filter="fade">
                                      <p:cBhvr additive="repl">
                                        <p:cTn id="148" dur="500"/>
                                        <p:tgtEl>
                                          <p:spTgt spid="16"/>
                                        </p:tgtEl>
                                      </p:cBhvr>
                                    </p:animEffect>
                                  </p:childTnLst>
                                </p:cTn>
                              </p:par>
                              <p:par>
                                <p:cTn id="149" presetID="10" presetClass="exit" fill="hold" nodeType="withEffect">
                                  <p:stCondLst>
                                    <p:cond delay="0"/>
                                  </p:stCondLst>
                                  <p:childTnLst>
                                    <p:animEffect transition="out" filter="fade">
                                      <p:cBhvr additive="repl">
                                        <p:cTn id="150" dur="2000"/>
                                        <p:tgtEl>
                                          <p:spTgt spid="20"/>
                                        </p:tgtEl>
                                      </p:cBhvr>
                                    </p:animEffect>
                                    <p:set>
                                      <p:cBhvr additive="repl">
                                        <p:cTn id="151" dur="1" fill="hold">
                                          <p:stCondLst>
                                            <p:cond delay="0"/>
                                          </p:stCondLst>
                                        </p:cTn>
                                        <p:tgtEl>
                                          <p:spTgt spid="20"/>
                                        </p:tgtEl>
                                        <p:attrNameLst>
                                          <p:attrName>style.visibility</p:attrName>
                                        </p:attrNameLst>
                                      </p:cBhvr>
                                      <p:to>
                                        <p:strVal val="hidden"/>
                                      </p:to>
                                    </p:set>
                                  </p:childTnLst>
                                </p:cTn>
                              </p:par>
                            </p:childTnLst>
                          </p:cTn>
                        </p:par>
                        <p:par>
                          <p:cTn id="152" fill="hold" nodeType="afterGroup">
                            <p:stCondLst>
                              <p:cond delay="0"/>
                            </p:stCondLst>
                            <p:childTnLst>
                              <p:par>
                                <p:cTn id="153" presetID="22" presetClass="entr" presetSubtype="8" fill="hold" nodeType="afterEffect">
                                  <p:stCondLst>
                                    <p:cond delay="0"/>
                                  </p:stCondLst>
                                  <p:childTnLst>
                                    <p:set>
                                      <p:cBhvr additive="repl">
                                        <p:cTn id="154" dur="1" fill="hold">
                                          <p:stCondLst>
                                            <p:cond delay="0"/>
                                          </p:stCondLst>
                                        </p:cTn>
                                        <p:tgtEl>
                                          <p:spTgt spid="12"/>
                                        </p:tgtEl>
                                        <p:attrNameLst>
                                          <p:attrName>style.visibility</p:attrName>
                                        </p:attrNameLst>
                                      </p:cBhvr>
                                      <p:to>
                                        <p:strVal val="visible"/>
                                      </p:to>
                                    </p:set>
                                    <p:animEffect transition="in" filter="wipe(left)">
                                      <p:cBhvr additive="repl">
                                        <p:cTn id="155" dur="500"/>
                                        <p:tgtEl>
                                          <p:spTgt spid="1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 presetClass="entr" presetSubtype="2" fill="hold" nodeType="clickEffect">
                                  <p:stCondLst>
                                    <p:cond delay="0"/>
                                  </p:stCondLst>
                                  <p:childTnLst>
                                    <p:set>
                                      <p:cBhvr additive="repl">
                                        <p:cTn id="159" dur="1" fill="hold">
                                          <p:stCondLst>
                                            <p:cond delay="0"/>
                                          </p:stCondLst>
                                        </p:cTn>
                                        <p:tgtEl>
                                          <p:spTgt spid="2"/>
                                        </p:tgtEl>
                                        <p:attrNameLst>
                                          <p:attrName>style.visibility</p:attrName>
                                        </p:attrNameLst>
                                      </p:cBhvr>
                                      <p:to>
                                        <p:strVal val="visible"/>
                                      </p:to>
                                    </p:set>
                                    <p:anim calcmode="lin" valueType="num">
                                      <p:cBhvr>
                                        <p:cTn id="160" dur="1000" fill="hold"/>
                                        <p:tgtEl>
                                          <p:spTgt spid="2"/>
                                        </p:tgtEl>
                                        <p:attrNameLst>
                                          <p:attrName>ppt_x</p:attrName>
                                        </p:attrNameLst>
                                      </p:cBhvr>
                                      <p:tavLst>
                                        <p:tav tm="100000">
                                          <p:val>
                                            <p:strVal val="1+#ppt_w/2"/>
                                          </p:val>
                                        </p:tav>
                                        <p:tav>
                                          <p:val>
                                            <p:strVal val="#ppt_x"/>
                                          </p:val>
                                        </p:tav>
                                      </p:tavLst>
                                    </p:anim>
                                    <p:anim calcmode="lin" valueType="num">
                                      <p:cBhvr>
                                        <p:cTn id="161" dur="1000" fill="hold"/>
                                        <p:tgtEl>
                                          <p:spTgt spid="2"/>
                                        </p:tgtEl>
                                        <p:attrNameLst>
                                          <p:attrName>ppt_y</p:attrName>
                                        </p:attrNameLst>
                                      </p:cBhvr>
                                      <p:tavLst>
                                        <p:tav tm="100000">
                                          <p:val>
                                            <p:strVal val="#ppt_y"/>
                                          </p:val>
                                        </p:tav>
                                        <p:tav>
                                          <p:val>
                                            <p:strVal val="#ppt_y"/>
                                          </p:val>
                                        </p:tav>
                                      </p:tavLst>
                                    </p:anim>
                                  </p:childTnLst>
                                </p:cTn>
                              </p:par>
                              <p:par>
                                <p:cTn id="162" presetID="22" presetClass="entr" presetSubtype="1" fill="hold" nodeType="withEffect">
                                  <p:stCondLst>
                                    <p:cond delay="0"/>
                                  </p:stCondLst>
                                  <p:childTnLst>
                                    <p:set>
                                      <p:cBhvr additive="repl">
                                        <p:cTn id="163" dur="1" fill="hold">
                                          <p:stCondLst>
                                            <p:cond delay="0"/>
                                          </p:stCondLst>
                                        </p:cTn>
                                        <p:tgtEl>
                                          <p:spTgt spid="21"/>
                                        </p:tgtEl>
                                        <p:attrNameLst>
                                          <p:attrName>style.visibility</p:attrName>
                                        </p:attrNameLst>
                                      </p:cBhvr>
                                      <p:to>
                                        <p:strVal val="visible"/>
                                      </p:to>
                                    </p:set>
                                    <p:animEffect transition="in" filter="wipe(up)">
                                      <p:cBhvr additive="repl">
                                        <p:cTn id="164" dur="500"/>
                                        <p:tgtEl>
                                          <p:spTgt spid="21"/>
                                        </p:tgtEl>
                                      </p:cBhvr>
                                    </p:animEffect>
                                  </p:childTnLst>
                                </p:cTn>
                              </p:par>
                              <p:par>
                                <p:cTn id="165" presetID="9" presetClass="entr" fill="hold" grpId="0" nodeType="withEffect">
                                  <p:stCondLst>
                                    <p:cond delay="0"/>
                                  </p:stCondLst>
                                  <p:childTnLst>
                                    <p:set>
                                      <p:cBhvr additive="repl">
                                        <p:cTn id="166" dur="1" fill="hold">
                                          <p:stCondLst>
                                            <p:cond delay="0"/>
                                          </p:stCondLst>
                                        </p:cTn>
                                        <p:tgtEl>
                                          <p:spTgt spid="36879"/>
                                        </p:tgtEl>
                                        <p:attrNameLst>
                                          <p:attrName>style.visibility</p:attrName>
                                        </p:attrNameLst>
                                      </p:cBhvr>
                                      <p:to>
                                        <p:strVal val="visible"/>
                                      </p:to>
                                    </p:set>
                                    <p:animEffect transition="in" filter="dissolve">
                                      <p:cBhvr additive="repl">
                                        <p:cTn id="167" dur="500"/>
                                        <p:tgtEl>
                                          <p:spTgt spid="36879"/>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 presetClass="exit" presetSubtype="3" fill="hold" nodeType="clickEffect">
                                  <p:stCondLst>
                                    <p:cond delay="0"/>
                                  </p:stCondLst>
                                  <p:childTnLst>
                                    <p:anim calcmode="lin" valueType="num">
                                      <p:cBhvr>
                                        <p:cTn id="171" dur="1000" fill="hold"/>
                                        <p:tgtEl>
                                          <p:spTgt spid="36883"/>
                                        </p:tgtEl>
                                        <p:attrNameLst>
                                          <p:attrName>ppt_x</p:attrName>
                                        </p:attrNameLst>
                                      </p:cBhvr>
                                      <p:tavLst>
                                        <p:tav tm="100000">
                                          <p:val>
                                            <p:strVal val="#ppt_x"/>
                                          </p:val>
                                        </p:tav>
                                        <p:tav>
                                          <p:val>
                                            <p:strVal val="1+#ppt_w/2"/>
                                          </p:val>
                                        </p:tav>
                                      </p:tavLst>
                                    </p:anim>
                                    <p:anim calcmode="lin" valueType="num">
                                      <p:cBhvr>
                                        <p:cTn id="172" dur="1000" fill="hold"/>
                                        <p:tgtEl>
                                          <p:spTgt spid="36883"/>
                                        </p:tgtEl>
                                        <p:attrNameLst>
                                          <p:attrName>ppt_y</p:attrName>
                                        </p:attrNameLst>
                                      </p:cBhvr>
                                      <p:tavLst>
                                        <p:tav tm="100000">
                                          <p:val>
                                            <p:strVal val="#ppt_y"/>
                                          </p:val>
                                        </p:tav>
                                        <p:tav>
                                          <p:val>
                                            <p:strVal val="0-#ppt_h/2"/>
                                          </p:val>
                                        </p:tav>
                                      </p:tavLst>
                                    </p:anim>
                                    <p:set>
                                      <p:cBhvr additive="repl">
                                        <p:cTn id="173" dur="1" fill="hold">
                                          <p:stCondLst>
                                            <p:cond delay="0"/>
                                          </p:stCondLst>
                                        </p:cTn>
                                        <p:tgtEl>
                                          <p:spTgt spid="36883"/>
                                        </p:tgtEl>
                                        <p:attrNameLst>
                                          <p:attrName>style.visibility</p:attrName>
                                        </p:attrNameLst>
                                      </p:cBhvr>
                                      <p:to>
                                        <p:strVal val="hidden"/>
                                      </p:to>
                                    </p:set>
                                  </p:childTnLst>
                                </p:cTn>
                              </p:par>
                              <p:par>
                                <p:cTn id="174" presetID="2" presetClass="exit" presetSubtype="3" fill="hold" nodeType="withEffect">
                                  <p:stCondLst>
                                    <p:cond delay="0"/>
                                  </p:stCondLst>
                                  <p:childTnLst>
                                    <p:anim calcmode="lin" valueType="num">
                                      <p:cBhvr>
                                        <p:cTn id="175" dur="1000" fill="hold"/>
                                        <p:tgtEl>
                                          <p:spTgt spid="36884"/>
                                        </p:tgtEl>
                                        <p:attrNameLst>
                                          <p:attrName>ppt_x</p:attrName>
                                        </p:attrNameLst>
                                      </p:cBhvr>
                                      <p:tavLst>
                                        <p:tav tm="100000">
                                          <p:val>
                                            <p:strVal val="#ppt_x"/>
                                          </p:val>
                                        </p:tav>
                                        <p:tav>
                                          <p:val>
                                            <p:strVal val="1+#ppt_w/2"/>
                                          </p:val>
                                        </p:tav>
                                      </p:tavLst>
                                    </p:anim>
                                    <p:anim calcmode="lin" valueType="num">
                                      <p:cBhvr>
                                        <p:cTn id="176" dur="1000" fill="hold"/>
                                        <p:tgtEl>
                                          <p:spTgt spid="36884"/>
                                        </p:tgtEl>
                                        <p:attrNameLst>
                                          <p:attrName>ppt_y</p:attrName>
                                        </p:attrNameLst>
                                      </p:cBhvr>
                                      <p:tavLst>
                                        <p:tav tm="100000">
                                          <p:val>
                                            <p:strVal val="#ppt_y"/>
                                          </p:val>
                                        </p:tav>
                                        <p:tav>
                                          <p:val>
                                            <p:strVal val="0-#ppt_h/2"/>
                                          </p:val>
                                        </p:tav>
                                      </p:tavLst>
                                    </p:anim>
                                    <p:set>
                                      <p:cBhvr additive="repl">
                                        <p:cTn id="177" dur="1" fill="hold">
                                          <p:stCondLst>
                                            <p:cond delay="0"/>
                                          </p:stCondLst>
                                        </p:cTn>
                                        <p:tgtEl>
                                          <p:spTgt spid="36884"/>
                                        </p:tgtEl>
                                        <p:attrNameLst>
                                          <p:attrName>style.visibility</p:attrName>
                                        </p:attrNameLst>
                                      </p:cBhvr>
                                      <p:to>
                                        <p:strVal val="hidden"/>
                                      </p:to>
                                    </p:set>
                                  </p:childTnLst>
                                </p:cTn>
                              </p:par>
                              <p:par>
                                <p:cTn id="178" presetID="2" presetClass="exit" presetSubtype="3" fill="hold" nodeType="withEffect">
                                  <p:stCondLst>
                                    <p:cond delay="0"/>
                                  </p:stCondLst>
                                  <p:childTnLst>
                                    <p:anim calcmode="lin" valueType="num">
                                      <p:cBhvr>
                                        <p:cTn id="179" dur="1000" fill="hold"/>
                                        <p:tgtEl>
                                          <p:spTgt spid="36885"/>
                                        </p:tgtEl>
                                        <p:attrNameLst>
                                          <p:attrName>ppt_x</p:attrName>
                                        </p:attrNameLst>
                                      </p:cBhvr>
                                      <p:tavLst>
                                        <p:tav tm="100000">
                                          <p:val>
                                            <p:strVal val="#ppt_x"/>
                                          </p:val>
                                        </p:tav>
                                        <p:tav>
                                          <p:val>
                                            <p:strVal val="1+#ppt_w/2"/>
                                          </p:val>
                                        </p:tav>
                                      </p:tavLst>
                                    </p:anim>
                                    <p:anim calcmode="lin" valueType="num">
                                      <p:cBhvr>
                                        <p:cTn id="180" dur="1000" fill="hold"/>
                                        <p:tgtEl>
                                          <p:spTgt spid="36885"/>
                                        </p:tgtEl>
                                        <p:attrNameLst>
                                          <p:attrName>ppt_y</p:attrName>
                                        </p:attrNameLst>
                                      </p:cBhvr>
                                      <p:tavLst>
                                        <p:tav tm="100000">
                                          <p:val>
                                            <p:strVal val="#ppt_y"/>
                                          </p:val>
                                        </p:tav>
                                        <p:tav>
                                          <p:val>
                                            <p:strVal val="0-#ppt_h/2"/>
                                          </p:val>
                                        </p:tav>
                                      </p:tavLst>
                                    </p:anim>
                                    <p:set>
                                      <p:cBhvr additive="repl">
                                        <p:cTn id="181" dur="1" fill="hold">
                                          <p:stCondLst>
                                            <p:cond delay="0"/>
                                          </p:stCondLst>
                                        </p:cTn>
                                        <p:tgtEl>
                                          <p:spTgt spid="36885"/>
                                        </p:tgtEl>
                                        <p:attrNameLst>
                                          <p:attrName>style.visibility</p:attrName>
                                        </p:attrNameLst>
                                      </p:cBhvr>
                                      <p:to>
                                        <p:strVal val="hidden"/>
                                      </p:to>
                                    </p:set>
                                  </p:childTnLst>
                                </p:cTn>
                              </p:par>
                            </p:childTnLst>
                          </p:cTn>
                        </p:par>
                        <p:par>
                          <p:cTn id="182" fill="hold" nodeType="afterGroup">
                            <p:stCondLst>
                              <p:cond delay="0"/>
                            </p:stCondLst>
                            <p:childTnLst>
                              <p:par>
                                <p:cTn id="183" presetID="2" presetClass="entr" presetSubtype="6" fill="hold" nodeType="afterEffect">
                                  <p:stCondLst>
                                    <p:cond delay="0"/>
                                  </p:stCondLst>
                                  <p:childTnLst>
                                    <p:set>
                                      <p:cBhvr additive="repl">
                                        <p:cTn id="184" dur="1" fill="hold">
                                          <p:stCondLst>
                                            <p:cond delay="0"/>
                                          </p:stCondLst>
                                        </p:cTn>
                                        <p:tgtEl>
                                          <p:spTgt spid="36941"/>
                                        </p:tgtEl>
                                        <p:attrNameLst>
                                          <p:attrName>style.visibility</p:attrName>
                                        </p:attrNameLst>
                                      </p:cBhvr>
                                      <p:to>
                                        <p:strVal val="visible"/>
                                      </p:to>
                                    </p:set>
                                    <p:anim calcmode="lin" valueType="num">
                                      <p:cBhvr>
                                        <p:cTn id="185" dur="1000" fill="hold"/>
                                        <p:tgtEl>
                                          <p:spTgt spid="36941"/>
                                        </p:tgtEl>
                                        <p:attrNameLst>
                                          <p:attrName>ppt_x</p:attrName>
                                        </p:attrNameLst>
                                      </p:cBhvr>
                                      <p:tavLst>
                                        <p:tav tm="100000">
                                          <p:val>
                                            <p:strVal val="1+#ppt_w/2"/>
                                          </p:val>
                                        </p:tav>
                                        <p:tav>
                                          <p:val>
                                            <p:strVal val="#ppt_x"/>
                                          </p:val>
                                        </p:tav>
                                      </p:tavLst>
                                    </p:anim>
                                    <p:anim calcmode="lin" valueType="num">
                                      <p:cBhvr>
                                        <p:cTn id="186" dur="1000" fill="hold"/>
                                        <p:tgtEl>
                                          <p:spTgt spid="36941"/>
                                        </p:tgtEl>
                                        <p:attrNameLst>
                                          <p:attrName>ppt_y</p:attrName>
                                        </p:attrNameLst>
                                      </p:cBhvr>
                                      <p:tavLst>
                                        <p:tav tm="100000">
                                          <p:val>
                                            <p:strVal val="1+#ppt_h/2"/>
                                          </p:val>
                                        </p:tav>
                                        <p:tav>
                                          <p:val>
                                            <p:strVal val="#ppt_y"/>
                                          </p:val>
                                        </p:tav>
                                      </p:tavLst>
                                    </p:anim>
                                  </p:childTnLst>
                                </p:cTn>
                              </p:par>
                              <p:par>
                                <p:cTn id="187" presetID="2" presetClass="entr" presetSubtype="6" fill="hold" nodeType="withEffect">
                                  <p:stCondLst>
                                    <p:cond delay="0"/>
                                  </p:stCondLst>
                                  <p:childTnLst>
                                    <p:set>
                                      <p:cBhvr additive="repl">
                                        <p:cTn id="188" dur="1" fill="hold">
                                          <p:stCondLst>
                                            <p:cond delay="0"/>
                                          </p:stCondLst>
                                        </p:cTn>
                                        <p:tgtEl>
                                          <p:spTgt spid="36942"/>
                                        </p:tgtEl>
                                        <p:attrNameLst>
                                          <p:attrName>style.visibility</p:attrName>
                                        </p:attrNameLst>
                                      </p:cBhvr>
                                      <p:to>
                                        <p:strVal val="visible"/>
                                      </p:to>
                                    </p:set>
                                    <p:anim calcmode="lin" valueType="num">
                                      <p:cBhvr>
                                        <p:cTn id="189" dur="1000" fill="hold"/>
                                        <p:tgtEl>
                                          <p:spTgt spid="36942"/>
                                        </p:tgtEl>
                                        <p:attrNameLst>
                                          <p:attrName>ppt_x</p:attrName>
                                        </p:attrNameLst>
                                      </p:cBhvr>
                                      <p:tavLst>
                                        <p:tav tm="100000">
                                          <p:val>
                                            <p:strVal val="1+#ppt_w/2"/>
                                          </p:val>
                                        </p:tav>
                                        <p:tav>
                                          <p:val>
                                            <p:strVal val="#ppt_x"/>
                                          </p:val>
                                        </p:tav>
                                      </p:tavLst>
                                    </p:anim>
                                    <p:anim calcmode="lin" valueType="num">
                                      <p:cBhvr>
                                        <p:cTn id="190" dur="1000" fill="hold"/>
                                        <p:tgtEl>
                                          <p:spTgt spid="36942"/>
                                        </p:tgtEl>
                                        <p:attrNameLst>
                                          <p:attrName>ppt_y</p:attrName>
                                        </p:attrNameLst>
                                      </p:cBhvr>
                                      <p:tavLst>
                                        <p:tav tm="100000">
                                          <p:val>
                                            <p:strVal val="1+#ppt_h/2"/>
                                          </p:val>
                                        </p:tav>
                                        <p:tav>
                                          <p:val>
                                            <p:strVal val="#ppt_y"/>
                                          </p:val>
                                        </p:tav>
                                      </p:tavLst>
                                    </p:anim>
                                  </p:childTnLst>
                                </p:cTn>
                              </p:par>
                              <p:par>
                                <p:cTn id="191" presetID="2" presetClass="entr" presetSubtype="6" fill="hold" nodeType="withEffect">
                                  <p:stCondLst>
                                    <p:cond delay="0"/>
                                  </p:stCondLst>
                                  <p:childTnLst>
                                    <p:set>
                                      <p:cBhvr additive="repl">
                                        <p:cTn id="192" dur="1" fill="hold">
                                          <p:stCondLst>
                                            <p:cond delay="0"/>
                                          </p:stCondLst>
                                        </p:cTn>
                                        <p:tgtEl>
                                          <p:spTgt spid="36943"/>
                                        </p:tgtEl>
                                        <p:attrNameLst>
                                          <p:attrName>style.visibility</p:attrName>
                                        </p:attrNameLst>
                                      </p:cBhvr>
                                      <p:to>
                                        <p:strVal val="visible"/>
                                      </p:to>
                                    </p:set>
                                    <p:anim calcmode="lin" valueType="num">
                                      <p:cBhvr>
                                        <p:cTn id="193" dur="1000" fill="hold"/>
                                        <p:tgtEl>
                                          <p:spTgt spid="36943"/>
                                        </p:tgtEl>
                                        <p:attrNameLst>
                                          <p:attrName>ppt_x</p:attrName>
                                        </p:attrNameLst>
                                      </p:cBhvr>
                                      <p:tavLst>
                                        <p:tav tm="100000">
                                          <p:val>
                                            <p:strVal val="1+#ppt_w/2"/>
                                          </p:val>
                                        </p:tav>
                                        <p:tav>
                                          <p:val>
                                            <p:strVal val="#ppt_x"/>
                                          </p:val>
                                        </p:tav>
                                      </p:tavLst>
                                    </p:anim>
                                    <p:anim calcmode="lin" valueType="num">
                                      <p:cBhvr>
                                        <p:cTn id="194" dur="1000" fill="hold"/>
                                        <p:tgtEl>
                                          <p:spTgt spid="36943"/>
                                        </p:tgtEl>
                                        <p:attrNameLst>
                                          <p:attrName>ppt_y</p:attrName>
                                        </p:attrNameLst>
                                      </p:cBhvr>
                                      <p:tavLst>
                                        <p:tav tm="100000">
                                          <p:val>
                                            <p:strVal val="1+#ppt_h/2"/>
                                          </p:val>
                                        </p:tav>
                                        <p:tav>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10" presetClass="exit" fill="hold" grpId="1" nodeType="clickEffect">
                                  <p:stCondLst>
                                    <p:cond delay="0"/>
                                  </p:stCondLst>
                                  <p:childTnLst>
                                    <p:animEffect transition="out" filter="fade">
                                      <p:cBhvr additive="repl">
                                        <p:cTn id="198" dur="2000"/>
                                        <p:tgtEl>
                                          <p:spTgt spid="36879"/>
                                        </p:tgtEl>
                                      </p:cBhvr>
                                    </p:animEffect>
                                    <p:set>
                                      <p:cBhvr additive="repl">
                                        <p:cTn id="199" dur="1" fill="hold">
                                          <p:stCondLst>
                                            <p:cond delay="0"/>
                                          </p:stCondLst>
                                        </p:cTn>
                                        <p:tgtEl>
                                          <p:spTgt spid="36879"/>
                                        </p:tgtEl>
                                        <p:attrNameLst>
                                          <p:attrName>style.visibility</p:attrName>
                                        </p:attrNameLst>
                                      </p:cBhvr>
                                      <p:to>
                                        <p:strVal val="hidden"/>
                                      </p:to>
                                    </p:set>
                                  </p:childTnLst>
                                </p:cTn>
                              </p:par>
                              <p:par>
                                <p:cTn id="200" presetID="10" presetClass="exit" fill="hold" nodeType="withEffect">
                                  <p:stCondLst>
                                    <p:cond delay="0"/>
                                  </p:stCondLst>
                                  <p:childTnLst>
                                    <p:animEffect transition="out" filter="fade">
                                      <p:cBhvr additive="repl">
                                        <p:cTn id="201" dur="2000"/>
                                        <p:tgtEl>
                                          <p:spTgt spid="2"/>
                                        </p:tgtEl>
                                      </p:cBhvr>
                                    </p:animEffect>
                                    <p:set>
                                      <p:cBhvr additive="repl">
                                        <p:cTn id="202" dur="1" fill="hold">
                                          <p:stCondLst>
                                            <p:cond delay="0"/>
                                          </p:stCondLst>
                                        </p:cTn>
                                        <p:tgtEl>
                                          <p:spTgt spid="2"/>
                                        </p:tgtEl>
                                        <p:attrNameLst>
                                          <p:attrName>style.visibility</p:attrName>
                                        </p:attrNameLst>
                                      </p:cBhvr>
                                      <p:to>
                                        <p:strVal val="hidden"/>
                                      </p:to>
                                    </p:set>
                                  </p:childTnLst>
                                </p:cTn>
                              </p:par>
                              <p:par>
                                <p:cTn id="203" presetID="10" presetClass="exit" fill="hold" nodeType="withEffect">
                                  <p:stCondLst>
                                    <p:cond delay="0"/>
                                  </p:stCondLst>
                                  <p:childTnLst>
                                    <p:animEffect transition="out" filter="fade">
                                      <p:cBhvr additive="repl">
                                        <p:cTn id="204" dur="2000"/>
                                        <p:tgtEl>
                                          <p:spTgt spid="21"/>
                                        </p:tgtEl>
                                      </p:cBhvr>
                                    </p:animEffect>
                                    <p:set>
                                      <p:cBhvr additive="repl">
                                        <p:cTn id="205" dur="1" fill="hold">
                                          <p:stCondLst>
                                            <p:cond delay="0"/>
                                          </p:stCondLst>
                                        </p:cTn>
                                        <p:tgtEl>
                                          <p:spTgt spid="21"/>
                                        </p:tgtEl>
                                        <p:attrNameLst>
                                          <p:attrName>style.visibility</p:attrName>
                                        </p:attrNameLst>
                                      </p:cBhvr>
                                      <p:to>
                                        <p:strVal val="hidden"/>
                                      </p:to>
                                    </p:set>
                                  </p:childTnLst>
                                </p:cTn>
                              </p:par>
                              <p:par>
                                <p:cTn id="206" presetID="22" presetClass="entr" presetSubtype="1" fill="hold" nodeType="withEffect">
                                  <p:stCondLst>
                                    <p:cond delay="0"/>
                                  </p:stCondLst>
                                  <p:childTnLst>
                                    <p:set>
                                      <p:cBhvr additive="repl">
                                        <p:cTn id="207" dur="1" fill="hold">
                                          <p:stCondLst>
                                            <p:cond delay="0"/>
                                          </p:stCondLst>
                                        </p:cTn>
                                        <p:tgtEl>
                                          <p:spTgt spid="22"/>
                                        </p:tgtEl>
                                        <p:attrNameLst>
                                          <p:attrName>style.visibility</p:attrName>
                                        </p:attrNameLst>
                                      </p:cBhvr>
                                      <p:to>
                                        <p:strVal val="visible"/>
                                      </p:to>
                                    </p:set>
                                    <p:animEffect transition="in" filter="wipe(up)">
                                      <p:cBhvr additive="repl">
                                        <p:cTn id="208" dur="500"/>
                                        <p:tgtEl>
                                          <p:spTgt spid="22"/>
                                        </p:tgtEl>
                                      </p:cBhvr>
                                    </p:animEffect>
                                  </p:childTnLst>
                                </p:cTn>
                              </p:par>
                              <p:par>
                                <p:cTn id="209" presetID="22" presetClass="entr" presetSubtype="1" fill="hold" nodeType="withEffect">
                                  <p:stCondLst>
                                    <p:cond delay="0"/>
                                  </p:stCondLst>
                                  <p:childTnLst>
                                    <p:set>
                                      <p:cBhvr additive="repl">
                                        <p:cTn id="210" dur="1" fill="hold">
                                          <p:stCondLst>
                                            <p:cond delay="0"/>
                                          </p:stCondLst>
                                        </p:cTn>
                                        <p:tgtEl>
                                          <p:spTgt spid="36944"/>
                                        </p:tgtEl>
                                        <p:attrNameLst>
                                          <p:attrName>style.visibility</p:attrName>
                                        </p:attrNameLst>
                                      </p:cBhvr>
                                      <p:to>
                                        <p:strVal val="visible"/>
                                      </p:to>
                                    </p:set>
                                    <p:animEffect transition="in" filter="wipe(up)">
                                      <p:cBhvr additive="repl">
                                        <p:cTn id="211" dur="500"/>
                                        <p:tgtEl>
                                          <p:spTgt spid="36944"/>
                                        </p:tgtEl>
                                      </p:cBhvr>
                                    </p:animEffect>
                                  </p:childTnLst>
                                </p:cTn>
                              </p:par>
                            </p:childTnLst>
                          </p:cTn>
                        </p:par>
                        <p:par>
                          <p:cTn id="212" fill="hold" nodeType="afterGroup">
                            <p:stCondLst>
                              <p:cond delay="0"/>
                            </p:stCondLst>
                            <p:childTnLst>
                              <p:par>
                                <p:cTn id="213" presetID="22" presetClass="entr" presetSubtype="1" fill="hold" nodeType="afterEffect">
                                  <p:stCondLst>
                                    <p:cond delay="0"/>
                                  </p:stCondLst>
                                  <p:childTnLst>
                                    <p:set>
                                      <p:cBhvr additive="repl">
                                        <p:cTn id="214" dur="1" fill="hold">
                                          <p:stCondLst>
                                            <p:cond delay="0"/>
                                          </p:stCondLst>
                                        </p:cTn>
                                        <p:tgtEl>
                                          <p:spTgt spid="13"/>
                                        </p:tgtEl>
                                        <p:attrNameLst>
                                          <p:attrName>style.visibility</p:attrName>
                                        </p:attrNameLst>
                                      </p:cBhvr>
                                      <p:to>
                                        <p:strVal val="visible"/>
                                      </p:to>
                                    </p:set>
                                    <p:animEffect transition="in" filter="wipe(up)">
                                      <p:cBhvr additive="repl">
                                        <p:cTn id="215" dur="500"/>
                                        <p:tgtEl>
                                          <p:spTgt spid="13"/>
                                        </p:tgtEl>
                                      </p:cBhvr>
                                    </p:animEffect>
                                  </p:childTnLst>
                                </p:cTn>
                              </p:par>
                            </p:childTnLst>
                          </p:cTn>
                        </p:par>
                        <p:par>
                          <p:cTn id="216" fill="hold" nodeType="afterGroup">
                            <p:stCondLst>
                              <p:cond delay="0"/>
                            </p:stCondLst>
                            <p:childTnLst>
                              <p:par>
                                <p:cTn id="217" presetID="22" presetClass="entr" presetSubtype="1" fill="hold" nodeType="afterEffect">
                                  <p:stCondLst>
                                    <p:cond delay="0"/>
                                  </p:stCondLst>
                                  <p:childTnLst>
                                    <p:set>
                                      <p:cBhvr additive="repl">
                                        <p:cTn id="218" dur="1" fill="hold">
                                          <p:stCondLst>
                                            <p:cond delay="0"/>
                                          </p:stCondLst>
                                        </p:cTn>
                                        <p:tgtEl>
                                          <p:spTgt spid="8"/>
                                        </p:tgtEl>
                                        <p:attrNameLst>
                                          <p:attrName>style.visibility</p:attrName>
                                        </p:attrNameLst>
                                      </p:cBhvr>
                                      <p:to>
                                        <p:strVal val="visible"/>
                                      </p:to>
                                    </p:set>
                                    <p:animEffect transition="in" filter="wipe(up)">
                                      <p:cBhvr additive="repl">
                                        <p:cTn id="219" dur="500"/>
                                        <p:tgtEl>
                                          <p:spTgt spid="8"/>
                                        </p:tgtEl>
                                      </p:cBhvr>
                                    </p:animEffect>
                                  </p:childTnLst>
                                </p:cTn>
                              </p:par>
                            </p:childTnLst>
                          </p:cTn>
                        </p:par>
                        <p:par>
                          <p:cTn id="220" fill="hold" nodeType="afterGroup">
                            <p:stCondLst>
                              <p:cond delay="0"/>
                            </p:stCondLst>
                            <p:childTnLst>
                              <p:par>
                                <p:cTn id="221" presetID="22" presetClass="entr" presetSubtype="8" fill="hold" nodeType="afterEffect">
                                  <p:stCondLst>
                                    <p:cond delay="0"/>
                                  </p:stCondLst>
                                  <p:childTnLst>
                                    <p:set>
                                      <p:cBhvr additive="repl">
                                        <p:cTn id="222" dur="1" fill="hold">
                                          <p:stCondLst>
                                            <p:cond delay="0"/>
                                          </p:stCondLst>
                                        </p:cTn>
                                        <p:tgtEl>
                                          <p:spTgt spid="36886"/>
                                        </p:tgtEl>
                                        <p:attrNameLst>
                                          <p:attrName>style.visibility</p:attrName>
                                        </p:attrNameLst>
                                      </p:cBhvr>
                                      <p:to>
                                        <p:strVal val="visible"/>
                                      </p:to>
                                    </p:set>
                                    <p:animEffect transition="in" filter="wipe(left)">
                                      <p:cBhvr additive="repl">
                                        <p:cTn id="223" dur="500"/>
                                        <p:tgtEl>
                                          <p:spTgt spid="36886"/>
                                        </p:tgtEl>
                                      </p:cBhvr>
                                    </p:animEffect>
                                  </p:childTnLst>
                                </p:cTn>
                              </p:par>
                            </p:childTnLst>
                          </p:cTn>
                        </p:par>
                        <p:par>
                          <p:cTn id="224" fill="hold" nodeType="afterGroup">
                            <p:stCondLst>
                              <p:cond delay="0"/>
                            </p:stCondLst>
                            <p:childTnLst>
                              <p:par>
                                <p:cTn id="225" presetID="2" presetClass="entr" presetSubtype="1" fill="hold" grpId="0" nodeType="afterEffect">
                                  <p:stCondLst>
                                    <p:cond delay="0"/>
                                  </p:stCondLst>
                                  <p:childTnLst>
                                    <p:set>
                                      <p:cBhvr additive="repl">
                                        <p:cTn id="226" dur="1" fill="hold">
                                          <p:stCondLst>
                                            <p:cond delay="0"/>
                                          </p:stCondLst>
                                        </p:cTn>
                                        <p:tgtEl>
                                          <p:spTgt spid="36954"/>
                                        </p:tgtEl>
                                        <p:attrNameLst>
                                          <p:attrName>style.visibility</p:attrName>
                                        </p:attrNameLst>
                                      </p:cBhvr>
                                      <p:to>
                                        <p:strVal val="visible"/>
                                      </p:to>
                                    </p:set>
                                    <p:anim calcmode="lin" valueType="num">
                                      <p:cBhvr>
                                        <p:cTn id="227" dur="500" fill="hold"/>
                                        <p:tgtEl>
                                          <p:spTgt spid="36954"/>
                                        </p:tgtEl>
                                        <p:attrNameLst>
                                          <p:attrName>ppt_x</p:attrName>
                                        </p:attrNameLst>
                                      </p:cBhvr>
                                      <p:tavLst>
                                        <p:tav tm="100000">
                                          <p:val>
                                            <p:strVal val="#ppt_x"/>
                                          </p:val>
                                        </p:tav>
                                        <p:tav>
                                          <p:val>
                                            <p:strVal val="#ppt_x"/>
                                          </p:val>
                                        </p:tav>
                                      </p:tavLst>
                                    </p:anim>
                                    <p:anim calcmode="lin" valueType="num">
                                      <p:cBhvr>
                                        <p:cTn id="228" dur="500" fill="hold"/>
                                        <p:tgtEl>
                                          <p:spTgt spid="36954"/>
                                        </p:tgtEl>
                                        <p:attrNameLst>
                                          <p:attrName>ppt_y</p:attrName>
                                        </p:attrNameLst>
                                      </p:cBhvr>
                                      <p:tavLst>
                                        <p:tav tm="100000">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9" grpId="0" animBg="1"/>
      <p:bldP spid="36879" grpId="1" animBg="1"/>
      <p:bldP spid="36912" grpId="0" animBg="1"/>
      <p:bldP spid="36923" grpId="0" animBg="1"/>
      <p:bldP spid="36936" grpId="0" animBg="1"/>
      <p:bldP spid="36937" grpId="0" animBg="1"/>
      <p:bldP spid="3695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76C883ED-D51F-44E3-A5A7-5ADEC351673A}"/>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fld id="{16954E35-269C-4AC6-8676-EF0EE1A2F10A}" type="slidenum">
              <a:rPr lang="en-GB" altLang="en-US" sz="1400">
                <a:solidFill>
                  <a:schemeClr val="tx1"/>
                </a:solidFill>
              </a:rPr>
              <a:pPr algn="r" eaLnBrk="1" hangingPunct="1">
                <a:lnSpc>
                  <a:spcPct val="100000"/>
                </a:lnSpc>
                <a:spcBef>
                  <a:spcPct val="0"/>
                </a:spcBef>
                <a:buFont typeface="Arial" panose="020B0604020202020204" pitchFamily="34" charset="0"/>
                <a:buNone/>
              </a:pPr>
              <a:t>81</a:t>
            </a:fld>
            <a:endParaRPr lang="en-GB" altLang="en-US" sz="1400">
              <a:solidFill>
                <a:schemeClr val="tx1"/>
              </a:solidFill>
            </a:endParaRPr>
          </a:p>
        </p:txBody>
      </p:sp>
      <p:sp>
        <p:nvSpPr>
          <p:cNvPr id="68611" name="Text Box 3">
            <a:extLst>
              <a:ext uri="{FF2B5EF4-FFF2-40B4-BE49-F238E27FC236}">
                <a16:creationId xmlns:a16="http://schemas.microsoft.com/office/drawing/2014/main" id="{0937ED77-3752-46D6-A7A7-9A20923E25F5}"/>
              </a:ext>
            </a:extLst>
          </p:cNvPr>
          <p:cNvSpPr txBox="1">
            <a:spLocks noChangeArrowheads="1"/>
          </p:cNvSpPr>
          <p:nvPr/>
        </p:nvSpPr>
        <p:spPr bwMode="auto">
          <a:xfrm>
            <a:off x="838200" y="15875"/>
            <a:ext cx="76200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3300"/>
              </a:buClr>
              <a:buFont typeface="Book Antiqua" panose="02040602050305030304" pitchFamily="18" charset="0"/>
              <a:buNone/>
            </a:pPr>
            <a:r>
              <a:rPr lang="en-GB" altLang="en-US" sz="3600" b="1">
                <a:solidFill>
                  <a:schemeClr val="tx1"/>
                </a:solidFill>
                <a:latin typeface="Book Antiqua" panose="02040602050305030304" pitchFamily="18" charset="0"/>
              </a:rPr>
              <a:t>SCRUM Development Process</a:t>
            </a:r>
          </a:p>
        </p:txBody>
      </p:sp>
      <p:sp>
        <p:nvSpPr>
          <p:cNvPr id="68612" name="Text Box 4">
            <a:extLst>
              <a:ext uri="{FF2B5EF4-FFF2-40B4-BE49-F238E27FC236}">
                <a16:creationId xmlns:a16="http://schemas.microsoft.com/office/drawing/2014/main" id="{9841C02C-86D3-4DA3-87F9-DF07344DDAC6}"/>
              </a:ext>
            </a:extLst>
          </p:cNvPr>
          <p:cNvSpPr txBox="1">
            <a:spLocks noChangeArrowheads="1"/>
          </p:cNvSpPr>
          <p:nvPr/>
        </p:nvSpPr>
        <p:spPr bwMode="auto">
          <a:xfrm>
            <a:off x="1524000" y="2424113"/>
            <a:ext cx="62484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000">
                <a:solidFill>
                  <a:srgbClr val="000000"/>
                </a:solidFill>
                <a:latin typeface="Arial" panose="020B0604020202020204" pitchFamily="34" charset="0"/>
                <a:cs typeface="DejaVu LGC Sans" charset="0"/>
              </a:defRPr>
            </a:lvl4pPr>
            <a:lvl5pPr>
              <a:lnSpc>
                <a:spcPct val="93000"/>
              </a:lnSpc>
              <a:spcBef>
                <a:spcPts val="500"/>
              </a:spcBef>
              <a:buClr>
                <a:srgbClr val="000000"/>
              </a:buClr>
              <a:buSzPct val="100000"/>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000">
                <a:solidFill>
                  <a:srgbClr val="000000"/>
                </a:solidFill>
                <a:latin typeface="Arial" panose="020B0604020202020204" pitchFamily="34" charset="0"/>
                <a:cs typeface="DejaVu LGC Sans" charset="0"/>
              </a:defRPr>
            </a:lvl5pPr>
            <a:lvl6pPr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000">
                <a:solidFill>
                  <a:srgbClr val="000000"/>
                </a:solidFill>
                <a:latin typeface="Arial" panose="020B0604020202020204" pitchFamily="34" charset="0"/>
                <a:cs typeface="DejaVu LGC Sans" charset="0"/>
              </a:defRPr>
            </a:lvl6pPr>
            <a:lvl7pPr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000">
                <a:solidFill>
                  <a:srgbClr val="000000"/>
                </a:solidFill>
                <a:latin typeface="Arial" panose="020B0604020202020204" pitchFamily="34" charset="0"/>
                <a:cs typeface="DejaVu LGC Sans" charset="0"/>
              </a:defRPr>
            </a:lvl7pPr>
            <a:lvl8pPr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000">
                <a:solidFill>
                  <a:srgbClr val="000000"/>
                </a:solidFill>
                <a:latin typeface="Arial" panose="020B0604020202020204" pitchFamily="34" charset="0"/>
                <a:cs typeface="DejaVu LGC Sans" charset="0"/>
              </a:defRPr>
            </a:lvl8pPr>
            <a:lvl9pPr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1828800" algn="l"/>
                <a:tab pos="2743200" algn="l"/>
                <a:tab pos="3657600" algn="l"/>
                <a:tab pos="4572000" algn="l"/>
                <a:tab pos="5486400" algn="l"/>
                <a:tab pos="6400800" algn="l"/>
                <a:tab pos="7315200" algn="l"/>
                <a:tab pos="8229600" algn="l"/>
                <a:tab pos="9144000" algn="l"/>
                <a:tab pos="10058400" algn="l"/>
                <a:tab pos="10972800" algn="l"/>
                <a:tab pos="11887200" algn="l"/>
              </a:tabLst>
              <a:defRPr sz="2000">
                <a:solidFill>
                  <a:srgbClr val="000000"/>
                </a:solidFill>
                <a:latin typeface="Arial" panose="020B0604020202020204" pitchFamily="34" charset="0"/>
                <a:cs typeface="DejaVu LGC Sans" charset="0"/>
              </a:defRPr>
            </a:lvl9pPr>
          </a:lstStyle>
          <a:p>
            <a:pPr lvl="4" eaLnBrk="1" hangingPunct="1">
              <a:lnSpc>
                <a:spcPct val="100000"/>
              </a:lnSpc>
              <a:spcBef>
                <a:spcPts val="1125"/>
              </a:spcBef>
              <a:buClr>
                <a:srgbClr val="1F2402"/>
              </a:buClr>
              <a:buFont typeface="Book Antiqua" panose="02040602050305030304" pitchFamily="18" charset="0"/>
              <a:buNone/>
            </a:pPr>
            <a:endParaRPr lang="en-GB" altLang="en-US" sz="1800">
              <a:solidFill>
                <a:schemeClr val="tx1"/>
              </a:solidFill>
              <a:latin typeface="Book Antiqua" panose="02040602050305030304" pitchFamily="18" charset="0"/>
            </a:endParaRPr>
          </a:p>
          <a:p>
            <a:pPr eaLnBrk="1" hangingPunct="1">
              <a:lnSpc>
                <a:spcPct val="100000"/>
              </a:lnSpc>
              <a:spcBef>
                <a:spcPts val="1125"/>
              </a:spcBef>
              <a:buClr>
                <a:srgbClr val="1F2402"/>
              </a:buClr>
              <a:buFont typeface="Book Antiqua" panose="02040602050305030304" pitchFamily="18" charset="0"/>
              <a:buNone/>
            </a:pPr>
            <a:endParaRPr lang="en-GB" altLang="en-US" sz="1800">
              <a:solidFill>
                <a:schemeClr val="tx1"/>
              </a:solidFill>
              <a:latin typeface="Book Antiqua" panose="02040602050305030304" pitchFamily="18" charset="0"/>
            </a:endParaRPr>
          </a:p>
          <a:p>
            <a:pPr eaLnBrk="1" hangingPunct="1">
              <a:lnSpc>
                <a:spcPct val="100000"/>
              </a:lnSpc>
              <a:spcBef>
                <a:spcPts val="1125"/>
              </a:spcBef>
              <a:buClr>
                <a:srgbClr val="1F2402"/>
              </a:buClr>
              <a:buFont typeface="Book Antiqua" panose="02040602050305030304" pitchFamily="18" charset="0"/>
              <a:buNone/>
            </a:pPr>
            <a:endParaRPr lang="en-GB" altLang="en-US" sz="1800">
              <a:solidFill>
                <a:schemeClr val="tx1"/>
              </a:solidFill>
              <a:latin typeface="Book Antiqua" panose="02040602050305030304" pitchFamily="18" charset="0"/>
            </a:endParaRPr>
          </a:p>
          <a:p>
            <a:pPr eaLnBrk="1" hangingPunct="1">
              <a:lnSpc>
                <a:spcPct val="100000"/>
              </a:lnSpc>
              <a:spcBef>
                <a:spcPts val="1125"/>
              </a:spcBef>
              <a:buClr>
                <a:srgbClr val="1F2402"/>
              </a:buClr>
              <a:buFont typeface="Book Antiqua" panose="02040602050305030304" pitchFamily="18" charset="0"/>
              <a:buNone/>
            </a:pPr>
            <a:endParaRPr lang="en-GB" altLang="en-US" sz="1800">
              <a:solidFill>
                <a:schemeClr val="tx1"/>
              </a:solidFill>
              <a:latin typeface="Book Antiqua" panose="02040602050305030304" pitchFamily="18" charset="0"/>
            </a:endParaRPr>
          </a:p>
        </p:txBody>
      </p:sp>
      <p:sp>
        <p:nvSpPr>
          <p:cNvPr id="68613" name="Rectangle 5">
            <a:extLst>
              <a:ext uri="{FF2B5EF4-FFF2-40B4-BE49-F238E27FC236}">
                <a16:creationId xmlns:a16="http://schemas.microsoft.com/office/drawing/2014/main" id="{6EAF89B1-5AD9-49DE-BCF8-7938DB1F3E61}"/>
              </a:ext>
            </a:extLst>
          </p:cNvPr>
          <p:cNvSpPr>
            <a:spLocks noChangeArrowheads="1"/>
          </p:cNvSpPr>
          <p:nvPr/>
        </p:nvSpPr>
        <p:spPr bwMode="auto">
          <a:xfrm>
            <a:off x="1797050" y="2549525"/>
            <a:ext cx="2165350" cy="854075"/>
          </a:xfrm>
          <a:prstGeom prst="rect">
            <a:avLst/>
          </a:prstGeom>
          <a:gradFill rotWithShape="0">
            <a:gsLst>
              <a:gs pos="0">
                <a:srgbClr val="CCFFFF"/>
              </a:gs>
              <a:gs pos="100000">
                <a:srgbClr val="C0F0F0"/>
              </a:gs>
            </a:gsLst>
            <a:lin ang="5400000" scaled="1"/>
          </a:gradFill>
          <a:ln w="9360">
            <a:solidFill>
              <a:srgbClr val="000000"/>
            </a:solidFill>
            <a:prstDash val="sysDot"/>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14" name="Text Box 6">
            <a:extLst>
              <a:ext uri="{FF2B5EF4-FFF2-40B4-BE49-F238E27FC236}">
                <a16:creationId xmlns:a16="http://schemas.microsoft.com/office/drawing/2014/main" id="{0CB61DDF-9E6C-4B83-AA65-1BD02D76F90D}"/>
              </a:ext>
            </a:extLst>
          </p:cNvPr>
          <p:cNvSpPr txBox="1">
            <a:spLocks noChangeArrowheads="1"/>
          </p:cNvSpPr>
          <p:nvPr/>
        </p:nvSpPr>
        <p:spPr bwMode="auto">
          <a:xfrm>
            <a:off x="1752600" y="2743200"/>
            <a:ext cx="2220913"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List of requirements and issues</a:t>
            </a:r>
          </a:p>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Owned by Product Owner</a:t>
            </a:r>
          </a:p>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Everyone can add to it</a:t>
            </a:r>
          </a:p>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Only the Product Owner prioritizes</a:t>
            </a:r>
          </a:p>
        </p:txBody>
      </p:sp>
      <p:sp>
        <p:nvSpPr>
          <p:cNvPr id="68615" name="Rectangle 7">
            <a:extLst>
              <a:ext uri="{FF2B5EF4-FFF2-40B4-BE49-F238E27FC236}">
                <a16:creationId xmlns:a16="http://schemas.microsoft.com/office/drawing/2014/main" id="{984C2723-1A22-4055-8D6C-510E6B631A12}"/>
              </a:ext>
            </a:extLst>
          </p:cNvPr>
          <p:cNvSpPr>
            <a:spLocks noChangeArrowheads="1"/>
          </p:cNvSpPr>
          <p:nvPr/>
        </p:nvSpPr>
        <p:spPr bwMode="auto">
          <a:xfrm>
            <a:off x="1797050" y="2549525"/>
            <a:ext cx="2165350" cy="228600"/>
          </a:xfrm>
          <a:prstGeom prst="rect">
            <a:avLst/>
          </a:prstGeom>
          <a:solidFill>
            <a:srgbClr val="000099"/>
          </a:soli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16" name="Text Box 8">
            <a:extLst>
              <a:ext uri="{FF2B5EF4-FFF2-40B4-BE49-F238E27FC236}">
                <a16:creationId xmlns:a16="http://schemas.microsoft.com/office/drawing/2014/main" id="{4893554D-11E2-47FB-8AA4-AE07B289215A}"/>
              </a:ext>
            </a:extLst>
          </p:cNvPr>
          <p:cNvSpPr txBox="1">
            <a:spLocks noChangeArrowheads="1"/>
          </p:cNvSpPr>
          <p:nvPr/>
        </p:nvSpPr>
        <p:spPr bwMode="auto">
          <a:xfrm>
            <a:off x="1749425" y="2503488"/>
            <a:ext cx="19494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CCFFFF"/>
              </a:buClr>
              <a:buFont typeface="Arial" panose="020B0604020202020204" pitchFamily="34" charset="0"/>
              <a:buNone/>
            </a:pPr>
            <a:r>
              <a:rPr lang="en-GB" altLang="en-US" sz="1200" b="1">
                <a:solidFill>
                  <a:schemeClr val="tx1"/>
                </a:solidFill>
              </a:rPr>
              <a:t>Product Backlog (areas)</a:t>
            </a:r>
            <a:r>
              <a:rPr lang="ar-SA" altLang="en-US" sz="1200" b="1">
                <a:solidFill>
                  <a:schemeClr val="tx1"/>
                </a:solidFill>
              </a:rPr>
              <a:t>‏</a:t>
            </a:r>
            <a:endParaRPr lang="en-GB" altLang="en-US" sz="1200" b="1">
              <a:solidFill>
                <a:schemeClr val="tx1"/>
              </a:solidFill>
            </a:endParaRPr>
          </a:p>
        </p:txBody>
      </p:sp>
      <p:sp>
        <p:nvSpPr>
          <p:cNvPr id="68617" name="Text Box 9">
            <a:extLst>
              <a:ext uri="{FF2B5EF4-FFF2-40B4-BE49-F238E27FC236}">
                <a16:creationId xmlns:a16="http://schemas.microsoft.com/office/drawing/2014/main" id="{6E862DB8-44D4-4E4C-ABDE-1EFA88FC2661}"/>
              </a:ext>
            </a:extLst>
          </p:cNvPr>
          <p:cNvSpPr txBox="1">
            <a:spLocks noChangeArrowheads="1"/>
          </p:cNvSpPr>
          <p:nvPr/>
        </p:nvSpPr>
        <p:spPr bwMode="auto">
          <a:xfrm>
            <a:off x="1758950" y="3794125"/>
            <a:ext cx="10144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CCFFFF"/>
              </a:buClr>
              <a:buFont typeface="Arial" panose="020B0604020202020204" pitchFamily="34" charset="0"/>
              <a:buNone/>
            </a:pPr>
            <a:r>
              <a:rPr lang="en-GB" altLang="en-US" sz="1200" b="1">
                <a:solidFill>
                  <a:schemeClr val="tx1"/>
                </a:solidFill>
              </a:rPr>
              <a:t>Sprint Goal</a:t>
            </a:r>
          </a:p>
        </p:txBody>
      </p:sp>
      <p:sp>
        <p:nvSpPr>
          <p:cNvPr id="68618" name="Rectangle 10">
            <a:extLst>
              <a:ext uri="{FF2B5EF4-FFF2-40B4-BE49-F238E27FC236}">
                <a16:creationId xmlns:a16="http://schemas.microsoft.com/office/drawing/2014/main" id="{C7479705-1C74-44EA-BD62-16AFD2469B17}"/>
              </a:ext>
            </a:extLst>
          </p:cNvPr>
          <p:cNvSpPr>
            <a:spLocks noChangeArrowheads="1"/>
          </p:cNvSpPr>
          <p:nvPr/>
        </p:nvSpPr>
        <p:spPr bwMode="auto">
          <a:xfrm>
            <a:off x="1797050" y="3768725"/>
            <a:ext cx="2165350" cy="731838"/>
          </a:xfrm>
          <a:prstGeom prst="rect">
            <a:avLst/>
          </a:prstGeom>
          <a:gradFill rotWithShape="0">
            <a:gsLst>
              <a:gs pos="0">
                <a:srgbClr val="CCFFFF"/>
              </a:gs>
              <a:gs pos="100000">
                <a:srgbClr val="C0F0F0"/>
              </a:gs>
            </a:gsLst>
            <a:lin ang="5400000" scaled="1"/>
          </a:gradFill>
          <a:ln w="9360">
            <a:solidFill>
              <a:srgbClr val="000000"/>
            </a:solidFill>
            <a:prstDash val="sysDot"/>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19" name="Text Box 11">
            <a:extLst>
              <a:ext uri="{FF2B5EF4-FFF2-40B4-BE49-F238E27FC236}">
                <a16:creationId xmlns:a16="http://schemas.microsoft.com/office/drawing/2014/main" id="{B48F5811-06D6-4E78-9F4B-097F4C887BB4}"/>
              </a:ext>
            </a:extLst>
          </p:cNvPr>
          <p:cNvSpPr txBox="1">
            <a:spLocks noChangeArrowheads="1"/>
          </p:cNvSpPr>
          <p:nvPr/>
        </p:nvSpPr>
        <p:spPr bwMode="auto">
          <a:xfrm>
            <a:off x="1749425" y="3962400"/>
            <a:ext cx="18303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List of tasks (4-16 hours)</a:t>
            </a:r>
            <a:r>
              <a:rPr lang="ar-SA" altLang="en-US" sz="1000">
                <a:solidFill>
                  <a:schemeClr val="tx1"/>
                </a:solidFill>
              </a:rPr>
              <a:t>‏</a:t>
            </a:r>
            <a:endParaRPr lang="en-GB" altLang="en-US" sz="1000">
              <a:solidFill>
                <a:schemeClr val="tx1"/>
              </a:solidFill>
            </a:endParaRPr>
          </a:p>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Owned by team</a:t>
            </a:r>
          </a:p>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Only the team can modify it</a:t>
            </a:r>
          </a:p>
        </p:txBody>
      </p:sp>
      <p:sp>
        <p:nvSpPr>
          <p:cNvPr id="68620" name="Rectangle 12">
            <a:extLst>
              <a:ext uri="{FF2B5EF4-FFF2-40B4-BE49-F238E27FC236}">
                <a16:creationId xmlns:a16="http://schemas.microsoft.com/office/drawing/2014/main" id="{54B01F40-7E8A-4AA9-B292-1E91C68BF5F4}"/>
              </a:ext>
            </a:extLst>
          </p:cNvPr>
          <p:cNvSpPr>
            <a:spLocks noChangeArrowheads="1"/>
          </p:cNvSpPr>
          <p:nvPr/>
        </p:nvSpPr>
        <p:spPr bwMode="auto">
          <a:xfrm>
            <a:off x="1797050" y="3768725"/>
            <a:ext cx="2165350" cy="228600"/>
          </a:xfrm>
          <a:prstGeom prst="rect">
            <a:avLst/>
          </a:prstGeom>
          <a:solidFill>
            <a:srgbClr val="000099"/>
          </a:soli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21" name="Text Box 13">
            <a:extLst>
              <a:ext uri="{FF2B5EF4-FFF2-40B4-BE49-F238E27FC236}">
                <a16:creationId xmlns:a16="http://schemas.microsoft.com/office/drawing/2014/main" id="{25903171-7431-43BA-8A54-04B2A5F0B2EE}"/>
              </a:ext>
            </a:extLst>
          </p:cNvPr>
          <p:cNvSpPr txBox="1">
            <a:spLocks noChangeArrowheads="1"/>
          </p:cNvSpPr>
          <p:nvPr/>
        </p:nvSpPr>
        <p:spPr bwMode="auto">
          <a:xfrm>
            <a:off x="1752600" y="3722688"/>
            <a:ext cx="12684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CCFFFF"/>
              </a:buClr>
              <a:buFont typeface="Arial" panose="020B0604020202020204" pitchFamily="34" charset="0"/>
              <a:buNone/>
            </a:pPr>
            <a:r>
              <a:rPr lang="en-GB" altLang="en-US" sz="1200" b="1">
                <a:solidFill>
                  <a:schemeClr val="tx1"/>
                </a:solidFill>
              </a:rPr>
              <a:t>Sprint Backlog</a:t>
            </a:r>
          </a:p>
        </p:txBody>
      </p:sp>
      <p:sp>
        <p:nvSpPr>
          <p:cNvPr id="68622" name="Rectangle 14">
            <a:extLst>
              <a:ext uri="{FF2B5EF4-FFF2-40B4-BE49-F238E27FC236}">
                <a16:creationId xmlns:a16="http://schemas.microsoft.com/office/drawing/2014/main" id="{ECC5C037-4059-44DD-AC98-B960D0F38F38}"/>
              </a:ext>
            </a:extLst>
          </p:cNvPr>
          <p:cNvSpPr>
            <a:spLocks noChangeArrowheads="1"/>
          </p:cNvSpPr>
          <p:nvPr/>
        </p:nvSpPr>
        <p:spPr bwMode="auto">
          <a:xfrm>
            <a:off x="1797050" y="4759325"/>
            <a:ext cx="2165350" cy="731838"/>
          </a:xfrm>
          <a:prstGeom prst="rect">
            <a:avLst/>
          </a:prstGeom>
          <a:gradFill rotWithShape="0">
            <a:gsLst>
              <a:gs pos="0">
                <a:srgbClr val="CCFFFF"/>
              </a:gs>
              <a:gs pos="100000">
                <a:srgbClr val="C0F0F0"/>
              </a:gs>
            </a:gsLst>
            <a:lin ang="5400000" scaled="1"/>
          </a:gradFill>
          <a:ln w="9360">
            <a:solidFill>
              <a:srgbClr val="000000"/>
            </a:solidFill>
            <a:prstDash val="sysDot"/>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23" name="Text Box 15">
            <a:extLst>
              <a:ext uri="{FF2B5EF4-FFF2-40B4-BE49-F238E27FC236}">
                <a16:creationId xmlns:a16="http://schemas.microsoft.com/office/drawing/2014/main" id="{80028BD0-7C93-4504-BAE0-98E8D9B4D704}"/>
              </a:ext>
            </a:extLst>
          </p:cNvPr>
          <p:cNvSpPr txBox="1">
            <a:spLocks noChangeArrowheads="1"/>
          </p:cNvSpPr>
          <p:nvPr/>
        </p:nvSpPr>
        <p:spPr bwMode="auto">
          <a:xfrm>
            <a:off x="1751013" y="4953000"/>
            <a:ext cx="16891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List of obstacles</a:t>
            </a:r>
          </a:p>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Owned by Scrum Master</a:t>
            </a:r>
          </a:p>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Updated daily</a:t>
            </a:r>
          </a:p>
        </p:txBody>
      </p:sp>
      <p:sp>
        <p:nvSpPr>
          <p:cNvPr id="68624" name="Rectangle 16">
            <a:extLst>
              <a:ext uri="{FF2B5EF4-FFF2-40B4-BE49-F238E27FC236}">
                <a16:creationId xmlns:a16="http://schemas.microsoft.com/office/drawing/2014/main" id="{7234BC9C-6853-4378-8A2F-9DCBE648598A}"/>
              </a:ext>
            </a:extLst>
          </p:cNvPr>
          <p:cNvSpPr>
            <a:spLocks noChangeArrowheads="1"/>
          </p:cNvSpPr>
          <p:nvPr/>
        </p:nvSpPr>
        <p:spPr bwMode="auto">
          <a:xfrm>
            <a:off x="1797050" y="4759325"/>
            <a:ext cx="2165350" cy="228600"/>
          </a:xfrm>
          <a:prstGeom prst="rect">
            <a:avLst/>
          </a:prstGeom>
          <a:solidFill>
            <a:srgbClr val="000099"/>
          </a:soli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25" name="Text Box 17">
            <a:extLst>
              <a:ext uri="{FF2B5EF4-FFF2-40B4-BE49-F238E27FC236}">
                <a16:creationId xmlns:a16="http://schemas.microsoft.com/office/drawing/2014/main" id="{9004C55F-C911-49D5-B270-915E63FD5593}"/>
              </a:ext>
            </a:extLst>
          </p:cNvPr>
          <p:cNvSpPr txBox="1">
            <a:spLocks noChangeArrowheads="1"/>
          </p:cNvSpPr>
          <p:nvPr/>
        </p:nvSpPr>
        <p:spPr bwMode="auto">
          <a:xfrm>
            <a:off x="1752600" y="47132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CCFFFF"/>
              </a:buClr>
              <a:buFont typeface="Arial" panose="020B0604020202020204" pitchFamily="34" charset="0"/>
              <a:buNone/>
            </a:pPr>
            <a:r>
              <a:rPr lang="en-GB" altLang="en-US" sz="1200" b="1">
                <a:solidFill>
                  <a:schemeClr val="tx1"/>
                </a:solidFill>
              </a:rPr>
              <a:t>Block List</a:t>
            </a:r>
          </a:p>
        </p:txBody>
      </p:sp>
      <p:sp>
        <p:nvSpPr>
          <p:cNvPr id="68626" name="Rectangle 18">
            <a:extLst>
              <a:ext uri="{FF2B5EF4-FFF2-40B4-BE49-F238E27FC236}">
                <a16:creationId xmlns:a16="http://schemas.microsoft.com/office/drawing/2014/main" id="{B3953CC3-B9E5-40B2-B899-7D688E1AB79F}"/>
              </a:ext>
            </a:extLst>
          </p:cNvPr>
          <p:cNvSpPr>
            <a:spLocks noChangeArrowheads="1"/>
          </p:cNvSpPr>
          <p:nvPr/>
        </p:nvSpPr>
        <p:spPr bwMode="auto">
          <a:xfrm>
            <a:off x="1797050" y="1584325"/>
            <a:ext cx="2165350" cy="715963"/>
          </a:xfrm>
          <a:prstGeom prst="rect">
            <a:avLst/>
          </a:prstGeom>
          <a:gradFill rotWithShape="0">
            <a:gsLst>
              <a:gs pos="0">
                <a:srgbClr val="CCFFFF"/>
              </a:gs>
              <a:gs pos="100000">
                <a:srgbClr val="C0F0F0"/>
              </a:gs>
            </a:gsLst>
            <a:lin ang="5400000" scaled="1"/>
          </a:gradFill>
          <a:ln w="9360">
            <a:solidFill>
              <a:srgbClr val="000000"/>
            </a:solidFill>
            <a:prstDash val="sysDot"/>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27" name="Text Box 19">
            <a:extLst>
              <a:ext uri="{FF2B5EF4-FFF2-40B4-BE49-F238E27FC236}">
                <a16:creationId xmlns:a16="http://schemas.microsoft.com/office/drawing/2014/main" id="{AF1A9B44-FF88-4F94-8635-5064F4E19E68}"/>
              </a:ext>
            </a:extLst>
          </p:cNvPr>
          <p:cNvSpPr txBox="1">
            <a:spLocks noChangeArrowheads="1"/>
          </p:cNvSpPr>
          <p:nvPr/>
        </p:nvSpPr>
        <p:spPr bwMode="auto">
          <a:xfrm>
            <a:off x="1751013" y="1752600"/>
            <a:ext cx="1898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000099"/>
              </a:buClr>
              <a:buFont typeface="Arial" panose="020B0604020202020204" pitchFamily="34" charset="0"/>
              <a:buChar char="■"/>
            </a:pPr>
            <a:r>
              <a:rPr lang="en-GB" altLang="en-US" sz="1200">
                <a:solidFill>
                  <a:schemeClr val="tx1"/>
                </a:solidFill>
              </a:rPr>
              <a:t> </a:t>
            </a:r>
            <a:r>
              <a:rPr lang="en-GB" altLang="en-US" sz="1000">
                <a:solidFill>
                  <a:schemeClr val="tx1"/>
                </a:solidFill>
              </a:rPr>
              <a:t>Version of the product</a:t>
            </a:r>
          </a:p>
          <a:p>
            <a:pPr eaLnBrk="1" hangingPunct="1">
              <a:lnSpc>
                <a:spcPct val="100000"/>
              </a:lnSpc>
              <a:spcBef>
                <a:spcPct val="0"/>
              </a:spcBef>
              <a:buClr>
                <a:srgbClr val="000099"/>
              </a:buClr>
              <a:buFont typeface="Arial" panose="020B0604020202020204" pitchFamily="34" charset="0"/>
              <a:buChar char="■"/>
            </a:pPr>
            <a:r>
              <a:rPr lang="en-GB" altLang="en-US" sz="1000">
                <a:solidFill>
                  <a:schemeClr val="tx1"/>
                </a:solidFill>
              </a:rPr>
              <a:t> Shippable function – tested, </a:t>
            </a:r>
            <a:br>
              <a:rPr lang="en-GB" altLang="en-US" sz="1000">
                <a:solidFill>
                  <a:schemeClr val="tx1"/>
                </a:solidFill>
              </a:rPr>
            </a:br>
            <a:r>
              <a:rPr lang="en-GB" altLang="en-US" sz="1000">
                <a:solidFill>
                  <a:schemeClr val="tx1"/>
                </a:solidFill>
              </a:rPr>
              <a:t>   documented, etc</a:t>
            </a:r>
          </a:p>
        </p:txBody>
      </p:sp>
      <p:sp>
        <p:nvSpPr>
          <p:cNvPr id="68628" name="Rectangle 20">
            <a:extLst>
              <a:ext uri="{FF2B5EF4-FFF2-40B4-BE49-F238E27FC236}">
                <a16:creationId xmlns:a16="http://schemas.microsoft.com/office/drawing/2014/main" id="{C65BC4DA-1C43-4605-B969-582326227890}"/>
              </a:ext>
            </a:extLst>
          </p:cNvPr>
          <p:cNvSpPr>
            <a:spLocks noChangeArrowheads="1"/>
          </p:cNvSpPr>
          <p:nvPr/>
        </p:nvSpPr>
        <p:spPr bwMode="auto">
          <a:xfrm>
            <a:off x="1797050" y="1584325"/>
            <a:ext cx="2165350" cy="228600"/>
          </a:xfrm>
          <a:prstGeom prst="rect">
            <a:avLst/>
          </a:prstGeom>
          <a:solidFill>
            <a:srgbClr val="000099"/>
          </a:soli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29" name="Text Box 21">
            <a:extLst>
              <a:ext uri="{FF2B5EF4-FFF2-40B4-BE49-F238E27FC236}">
                <a16:creationId xmlns:a16="http://schemas.microsoft.com/office/drawing/2014/main" id="{DB0E20BB-90E6-4905-9CAC-FFA26BA0ED3C}"/>
              </a:ext>
            </a:extLst>
          </p:cNvPr>
          <p:cNvSpPr txBox="1">
            <a:spLocks noChangeArrowheads="1"/>
          </p:cNvSpPr>
          <p:nvPr/>
        </p:nvSpPr>
        <p:spPr bwMode="auto">
          <a:xfrm>
            <a:off x="1752600" y="1538288"/>
            <a:ext cx="9159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CCFFFF"/>
              </a:buClr>
              <a:buFont typeface="Arial" panose="020B0604020202020204" pitchFamily="34" charset="0"/>
              <a:buNone/>
            </a:pPr>
            <a:r>
              <a:rPr lang="en-GB" altLang="en-US" sz="1200" b="1">
                <a:solidFill>
                  <a:schemeClr val="tx1"/>
                </a:solidFill>
              </a:rPr>
              <a:t>Increment</a:t>
            </a:r>
          </a:p>
        </p:txBody>
      </p:sp>
      <p:sp>
        <p:nvSpPr>
          <p:cNvPr id="68630" name="Line 22">
            <a:extLst>
              <a:ext uri="{FF2B5EF4-FFF2-40B4-BE49-F238E27FC236}">
                <a16:creationId xmlns:a16="http://schemas.microsoft.com/office/drawing/2014/main" id="{6820F4FE-BB06-49B7-B3C3-38B5BF460DA5}"/>
              </a:ext>
            </a:extLst>
          </p:cNvPr>
          <p:cNvSpPr>
            <a:spLocks noChangeShapeType="1"/>
          </p:cNvSpPr>
          <p:nvPr/>
        </p:nvSpPr>
        <p:spPr bwMode="auto">
          <a:xfrm>
            <a:off x="1711325" y="1066800"/>
            <a:ext cx="1588" cy="51816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8631" name="Text Box 23">
            <a:extLst>
              <a:ext uri="{FF2B5EF4-FFF2-40B4-BE49-F238E27FC236}">
                <a16:creationId xmlns:a16="http://schemas.microsoft.com/office/drawing/2014/main" id="{61A3627B-540D-4655-9C6A-F5966F78F67D}"/>
              </a:ext>
            </a:extLst>
          </p:cNvPr>
          <p:cNvSpPr txBox="1">
            <a:spLocks noChangeArrowheads="1"/>
          </p:cNvSpPr>
          <p:nvPr/>
        </p:nvSpPr>
        <p:spPr bwMode="auto">
          <a:xfrm>
            <a:off x="2352675" y="1066800"/>
            <a:ext cx="1016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1800">
                <a:solidFill>
                  <a:schemeClr val="tx1"/>
                </a:solidFill>
              </a:rPr>
              <a:t>Artifacts</a:t>
            </a:r>
          </a:p>
        </p:txBody>
      </p:sp>
      <p:sp>
        <p:nvSpPr>
          <p:cNvPr id="68632" name="Text Box 24">
            <a:extLst>
              <a:ext uri="{FF2B5EF4-FFF2-40B4-BE49-F238E27FC236}">
                <a16:creationId xmlns:a16="http://schemas.microsoft.com/office/drawing/2014/main" id="{00869261-1AC8-4B69-AB20-F2D9EED2A7C4}"/>
              </a:ext>
            </a:extLst>
          </p:cNvPr>
          <p:cNvSpPr txBox="1">
            <a:spLocks noChangeArrowheads="1"/>
          </p:cNvSpPr>
          <p:nvPr/>
        </p:nvSpPr>
        <p:spPr bwMode="auto">
          <a:xfrm>
            <a:off x="466725" y="1066800"/>
            <a:ext cx="7715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1800">
                <a:solidFill>
                  <a:schemeClr val="tx1"/>
                </a:solidFill>
              </a:rPr>
              <a:t>Roles</a:t>
            </a:r>
          </a:p>
        </p:txBody>
      </p:sp>
      <p:sp>
        <p:nvSpPr>
          <p:cNvPr id="68633" name="Line 25">
            <a:extLst>
              <a:ext uri="{FF2B5EF4-FFF2-40B4-BE49-F238E27FC236}">
                <a16:creationId xmlns:a16="http://schemas.microsoft.com/office/drawing/2014/main" id="{339187D4-FD15-42AE-B59B-A07BC6591414}"/>
              </a:ext>
            </a:extLst>
          </p:cNvPr>
          <p:cNvSpPr>
            <a:spLocks noChangeShapeType="1"/>
          </p:cNvSpPr>
          <p:nvPr/>
        </p:nvSpPr>
        <p:spPr bwMode="auto">
          <a:xfrm>
            <a:off x="4041775" y="1066800"/>
            <a:ext cx="1588" cy="51816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8634" name="Text Box 26">
            <a:extLst>
              <a:ext uri="{FF2B5EF4-FFF2-40B4-BE49-F238E27FC236}">
                <a16:creationId xmlns:a16="http://schemas.microsoft.com/office/drawing/2014/main" id="{597522DA-B3F2-4140-BBB1-29BCD5276E8B}"/>
              </a:ext>
            </a:extLst>
          </p:cNvPr>
          <p:cNvSpPr txBox="1">
            <a:spLocks noChangeArrowheads="1"/>
          </p:cNvSpPr>
          <p:nvPr/>
        </p:nvSpPr>
        <p:spPr bwMode="auto">
          <a:xfrm>
            <a:off x="4672013" y="1066800"/>
            <a:ext cx="11176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1800">
                <a:solidFill>
                  <a:schemeClr val="tx1"/>
                </a:solidFill>
              </a:rPr>
              <a:t>Meetings</a:t>
            </a:r>
          </a:p>
        </p:txBody>
      </p:sp>
      <p:sp>
        <p:nvSpPr>
          <p:cNvPr id="68635" name="Line 27">
            <a:extLst>
              <a:ext uri="{FF2B5EF4-FFF2-40B4-BE49-F238E27FC236}">
                <a16:creationId xmlns:a16="http://schemas.microsoft.com/office/drawing/2014/main" id="{4B75C1E9-C3CC-4226-84C1-3D9ADD7BD0B5}"/>
              </a:ext>
            </a:extLst>
          </p:cNvPr>
          <p:cNvSpPr>
            <a:spLocks noChangeShapeType="1"/>
          </p:cNvSpPr>
          <p:nvPr/>
        </p:nvSpPr>
        <p:spPr bwMode="auto">
          <a:xfrm>
            <a:off x="6327775" y="1066800"/>
            <a:ext cx="1588" cy="51816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8636" name="Text Box 28">
            <a:extLst>
              <a:ext uri="{FF2B5EF4-FFF2-40B4-BE49-F238E27FC236}">
                <a16:creationId xmlns:a16="http://schemas.microsoft.com/office/drawing/2014/main" id="{6CFCC808-9FC6-44FC-8C6E-F702B8047892}"/>
              </a:ext>
            </a:extLst>
          </p:cNvPr>
          <p:cNvSpPr txBox="1">
            <a:spLocks noChangeArrowheads="1"/>
          </p:cNvSpPr>
          <p:nvPr/>
        </p:nvSpPr>
        <p:spPr bwMode="auto">
          <a:xfrm>
            <a:off x="7135813" y="1066800"/>
            <a:ext cx="1016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r" eaLnBrk="1" hangingPunct="1">
              <a:lnSpc>
                <a:spcPct val="100000"/>
              </a:lnSpc>
              <a:spcBef>
                <a:spcPct val="0"/>
              </a:spcBef>
              <a:buFont typeface="Arial" panose="020B0604020202020204" pitchFamily="34" charset="0"/>
              <a:buNone/>
            </a:pPr>
            <a:r>
              <a:rPr lang="en-GB" altLang="en-US" sz="1800">
                <a:solidFill>
                  <a:schemeClr val="tx1"/>
                </a:solidFill>
              </a:rPr>
              <a:t>Process</a:t>
            </a:r>
          </a:p>
        </p:txBody>
      </p:sp>
      <p:sp>
        <p:nvSpPr>
          <p:cNvPr id="68637" name="AutoShape 29">
            <a:extLst>
              <a:ext uri="{FF2B5EF4-FFF2-40B4-BE49-F238E27FC236}">
                <a16:creationId xmlns:a16="http://schemas.microsoft.com/office/drawing/2014/main" id="{62C230E4-35F6-4179-81DF-8CF89D71219E}"/>
              </a:ext>
            </a:extLst>
          </p:cNvPr>
          <p:cNvSpPr>
            <a:spLocks noChangeArrowheads="1"/>
          </p:cNvSpPr>
          <p:nvPr/>
        </p:nvSpPr>
        <p:spPr bwMode="auto">
          <a:xfrm>
            <a:off x="4117975" y="1524000"/>
            <a:ext cx="2133600" cy="1371600"/>
          </a:xfrm>
          <a:prstGeom prst="roundRect">
            <a:avLst>
              <a:gd name="adj" fmla="val 16667"/>
            </a:avLst>
          </a:prstGeom>
          <a:solidFill>
            <a:srgbClr val="FFFF00">
              <a:alpha val="74901"/>
            </a:srgbClr>
          </a:soli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38" name="Text Box 30">
            <a:extLst>
              <a:ext uri="{FF2B5EF4-FFF2-40B4-BE49-F238E27FC236}">
                <a16:creationId xmlns:a16="http://schemas.microsoft.com/office/drawing/2014/main" id="{033756E2-9F42-4FB1-BBD4-29FBD40E3305}"/>
              </a:ext>
            </a:extLst>
          </p:cNvPr>
          <p:cNvSpPr txBox="1">
            <a:spLocks noChangeArrowheads="1"/>
          </p:cNvSpPr>
          <p:nvPr/>
        </p:nvSpPr>
        <p:spPr bwMode="auto">
          <a:xfrm>
            <a:off x="4502150" y="1524000"/>
            <a:ext cx="13223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000099"/>
              </a:buClr>
              <a:buFont typeface="Arial" panose="020B0604020202020204" pitchFamily="34" charset="0"/>
              <a:buNone/>
            </a:pPr>
            <a:r>
              <a:rPr lang="en-GB" altLang="en-US" sz="1200" b="1" u="sng">
                <a:solidFill>
                  <a:schemeClr val="tx1"/>
                </a:solidFill>
              </a:rPr>
              <a:t>Sprint Planning</a:t>
            </a:r>
          </a:p>
        </p:txBody>
      </p:sp>
      <p:sp>
        <p:nvSpPr>
          <p:cNvPr id="68639" name="AutoShape 31">
            <a:extLst>
              <a:ext uri="{FF2B5EF4-FFF2-40B4-BE49-F238E27FC236}">
                <a16:creationId xmlns:a16="http://schemas.microsoft.com/office/drawing/2014/main" id="{4C8A3BC4-D0FF-4C12-93A7-F2361560ED77}"/>
              </a:ext>
            </a:extLst>
          </p:cNvPr>
          <p:cNvSpPr>
            <a:spLocks noChangeArrowheads="1"/>
          </p:cNvSpPr>
          <p:nvPr/>
        </p:nvSpPr>
        <p:spPr bwMode="auto">
          <a:xfrm>
            <a:off x="4117975" y="3048000"/>
            <a:ext cx="2133600" cy="1828800"/>
          </a:xfrm>
          <a:prstGeom prst="roundRect">
            <a:avLst>
              <a:gd name="adj" fmla="val 16667"/>
            </a:avLst>
          </a:prstGeom>
          <a:solidFill>
            <a:srgbClr val="FFFF00">
              <a:alpha val="74901"/>
            </a:srgbClr>
          </a:soli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40" name="AutoShape 32">
            <a:extLst>
              <a:ext uri="{FF2B5EF4-FFF2-40B4-BE49-F238E27FC236}">
                <a16:creationId xmlns:a16="http://schemas.microsoft.com/office/drawing/2014/main" id="{E11F7890-E998-4D73-B587-71298F73E819}"/>
              </a:ext>
            </a:extLst>
          </p:cNvPr>
          <p:cNvSpPr>
            <a:spLocks noChangeArrowheads="1"/>
          </p:cNvSpPr>
          <p:nvPr/>
        </p:nvSpPr>
        <p:spPr bwMode="auto">
          <a:xfrm>
            <a:off x="4117975" y="5029200"/>
            <a:ext cx="2133600" cy="1143000"/>
          </a:xfrm>
          <a:prstGeom prst="roundRect">
            <a:avLst>
              <a:gd name="adj" fmla="val 16667"/>
            </a:avLst>
          </a:prstGeom>
          <a:solidFill>
            <a:srgbClr val="FFFF00">
              <a:alpha val="74901"/>
            </a:srgbClr>
          </a:solidFill>
          <a:ln w="9360">
            <a:solidFill>
              <a:srgbClr val="000000"/>
            </a:solidFill>
            <a:miter lim="800000"/>
            <a:headEnd/>
            <a:tailEnd/>
          </a:ln>
        </p:spPr>
        <p:txBody>
          <a:bodyPr wrap="none" anchor="ctr"/>
          <a:lstStyle>
            <a:lvl1pPr>
              <a:lnSpc>
                <a:spcPct val="93000"/>
              </a:lnSpc>
              <a:spcBef>
                <a:spcPts val="800"/>
              </a:spcBef>
              <a:buClr>
                <a:srgbClr val="000000"/>
              </a:buClr>
              <a:buSzPct val="100000"/>
              <a:buFont typeface="Arial" panose="020B0604020202020204" pitchFamily="34" charset="0"/>
              <a:buChar char="•"/>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cs typeface="DejaVu LGC Sans" charset="0"/>
              </a:defRPr>
            </a:lvl9pPr>
          </a:lstStyle>
          <a:p>
            <a:pPr eaLnBrk="1" hangingPunct="1">
              <a:lnSpc>
                <a:spcPct val="97000"/>
              </a:lnSpc>
              <a:spcBef>
                <a:spcPct val="0"/>
              </a:spcBef>
              <a:buClr>
                <a:srgbClr val="EAEAEA"/>
              </a:buClr>
              <a:buFont typeface="Arial Narrow" panose="020B0606020202030204" pitchFamily="34" charset="0"/>
              <a:buNone/>
            </a:pPr>
            <a:endParaRPr lang="en-US" altLang="en-US" sz="2400">
              <a:solidFill>
                <a:schemeClr val="tx1"/>
              </a:solidFill>
              <a:latin typeface="Arial Narrow" panose="020B0606020202030204" pitchFamily="34" charset="0"/>
            </a:endParaRPr>
          </a:p>
        </p:txBody>
      </p:sp>
      <p:sp>
        <p:nvSpPr>
          <p:cNvPr id="68641" name="Text Box 33">
            <a:extLst>
              <a:ext uri="{FF2B5EF4-FFF2-40B4-BE49-F238E27FC236}">
                <a16:creationId xmlns:a16="http://schemas.microsoft.com/office/drawing/2014/main" id="{46DFFEB2-7C85-49A3-AE70-8D36A101DF75}"/>
              </a:ext>
            </a:extLst>
          </p:cNvPr>
          <p:cNvSpPr txBox="1">
            <a:spLocks noChangeArrowheads="1"/>
          </p:cNvSpPr>
          <p:nvPr/>
        </p:nvSpPr>
        <p:spPr bwMode="auto">
          <a:xfrm>
            <a:off x="4575175" y="4983163"/>
            <a:ext cx="12001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000099"/>
              </a:buClr>
              <a:buFont typeface="Arial" panose="020B0604020202020204" pitchFamily="34" charset="0"/>
              <a:buNone/>
            </a:pPr>
            <a:r>
              <a:rPr lang="en-GB" altLang="en-US" sz="1200" b="1" u="sng">
                <a:solidFill>
                  <a:schemeClr val="tx1"/>
                </a:solidFill>
              </a:rPr>
              <a:t>Sprint Review</a:t>
            </a:r>
          </a:p>
        </p:txBody>
      </p:sp>
      <p:sp>
        <p:nvSpPr>
          <p:cNvPr id="68642" name="Text Box 34">
            <a:extLst>
              <a:ext uri="{FF2B5EF4-FFF2-40B4-BE49-F238E27FC236}">
                <a16:creationId xmlns:a16="http://schemas.microsoft.com/office/drawing/2014/main" id="{209B1DC4-5838-4082-8B40-E9F83D6ED0D9}"/>
              </a:ext>
            </a:extLst>
          </p:cNvPr>
          <p:cNvSpPr txBox="1">
            <a:spLocks noChangeArrowheads="1"/>
          </p:cNvSpPr>
          <p:nvPr/>
        </p:nvSpPr>
        <p:spPr bwMode="auto">
          <a:xfrm>
            <a:off x="4122738" y="1752600"/>
            <a:ext cx="2128837"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lnSpc>
                <a:spcPct val="93000"/>
              </a:lnSpc>
              <a:spcBef>
                <a:spcPts val="8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000099"/>
              </a:buClr>
              <a:buFont typeface="Arial" panose="020B0604020202020204" pitchFamily="34" charset="0"/>
              <a:buNone/>
            </a:pPr>
            <a:r>
              <a:rPr lang="en-GB" altLang="en-US" sz="1000" b="1">
                <a:solidFill>
                  <a:schemeClr val="tx1"/>
                </a:solidFill>
              </a:rPr>
              <a:t>Inputs: </a:t>
            </a:r>
            <a:r>
              <a:rPr lang="en-GB" altLang="en-US" sz="1000">
                <a:solidFill>
                  <a:schemeClr val="tx1"/>
                </a:solidFill>
              </a:rPr>
              <a:t>Product Backlog, Current                                                           Business Conditions</a:t>
            </a:r>
          </a:p>
          <a:p>
            <a:pPr eaLnBrk="1" hangingPunct="1">
              <a:lnSpc>
                <a:spcPct val="100000"/>
              </a:lnSpc>
              <a:spcBef>
                <a:spcPct val="0"/>
              </a:spcBef>
              <a:buClr>
                <a:srgbClr val="000099"/>
              </a:buClr>
              <a:buFont typeface="Arial" panose="020B0604020202020204" pitchFamily="34" charset="0"/>
              <a:buNone/>
            </a:pPr>
            <a:r>
              <a:rPr lang="en-GB" altLang="en-US" sz="1000" b="1">
                <a:solidFill>
                  <a:schemeClr val="tx1"/>
                </a:solidFill>
              </a:rPr>
              <a:t>Host: </a:t>
            </a:r>
            <a:r>
              <a:rPr lang="en-GB" altLang="en-US" sz="1000">
                <a:solidFill>
                  <a:schemeClr val="tx1"/>
                </a:solidFill>
              </a:rPr>
              <a:t>Scrum Master – 1 day</a:t>
            </a:r>
          </a:p>
          <a:p>
            <a:pPr eaLnBrk="1" hangingPunct="1">
              <a:lnSpc>
                <a:spcPct val="100000"/>
              </a:lnSpc>
              <a:spcBef>
                <a:spcPct val="0"/>
              </a:spcBef>
              <a:buClr>
                <a:srgbClr val="000099"/>
              </a:buClr>
              <a:buFont typeface="Arial" panose="020B0604020202020204" pitchFamily="34" charset="0"/>
              <a:buAutoNum type="arabicParenR"/>
            </a:pPr>
            <a:r>
              <a:rPr lang="en-GB" altLang="en-US" sz="1000">
                <a:solidFill>
                  <a:schemeClr val="tx1"/>
                </a:solidFill>
              </a:rPr>
              <a:t>Select highest priority items</a:t>
            </a:r>
          </a:p>
          <a:p>
            <a:pPr eaLnBrk="1" hangingPunct="1">
              <a:lnSpc>
                <a:spcPct val="100000"/>
              </a:lnSpc>
              <a:spcBef>
                <a:spcPct val="0"/>
              </a:spcBef>
              <a:buClr>
                <a:srgbClr val="000099"/>
              </a:buClr>
              <a:buFont typeface="Arial" panose="020B0604020202020204" pitchFamily="34" charset="0"/>
              <a:buAutoNum type="arabicParenR"/>
            </a:pPr>
            <a:r>
              <a:rPr lang="en-GB" altLang="en-US" sz="1000">
                <a:solidFill>
                  <a:schemeClr val="tx1"/>
                </a:solidFill>
              </a:rPr>
              <a:t>Team updates sprint backlog</a:t>
            </a:r>
          </a:p>
          <a:p>
            <a:pPr eaLnBrk="1" hangingPunct="1">
              <a:lnSpc>
                <a:spcPct val="100000"/>
              </a:lnSpc>
              <a:spcBef>
                <a:spcPct val="0"/>
              </a:spcBef>
              <a:buClr>
                <a:srgbClr val="000099"/>
              </a:buClr>
              <a:buFont typeface="Arial" panose="020B0604020202020204" pitchFamily="34" charset="0"/>
              <a:buNone/>
            </a:pPr>
            <a:r>
              <a:rPr lang="en-GB" altLang="en-US" sz="1000" b="1">
                <a:solidFill>
                  <a:schemeClr val="tx1"/>
                </a:solidFill>
              </a:rPr>
              <a:t>Output: </a:t>
            </a:r>
            <a:r>
              <a:rPr lang="en-GB" altLang="en-US" sz="1000">
                <a:solidFill>
                  <a:schemeClr val="tx1"/>
                </a:solidFill>
              </a:rPr>
              <a:t>Sprint Backlog</a:t>
            </a:r>
          </a:p>
        </p:txBody>
      </p:sp>
      <p:sp>
        <p:nvSpPr>
          <p:cNvPr id="68643" name="Text Box 35">
            <a:extLst>
              <a:ext uri="{FF2B5EF4-FFF2-40B4-BE49-F238E27FC236}">
                <a16:creationId xmlns:a16="http://schemas.microsoft.com/office/drawing/2014/main" id="{7994A9C5-81D5-446A-ADD2-3E9F41B12B4E}"/>
              </a:ext>
            </a:extLst>
          </p:cNvPr>
          <p:cNvSpPr txBox="1">
            <a:spLocks noChangeArrowheads="1"/>
          </p:cNvSpPr>
          <p:nvPr/>
        </p:nvSpPr>
        <p:spPr bwMode="auto">
          <a:xfrm>
            <a:off x="4652963" y="3006725"/>
            <a:ext cx="10699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000099"/>
              </a:buClr>
              <a:buFont typeface="Arial" panose="020B0604020202020204" pitchFamily="34" charset="0"/>
              <a:buNone/>
            </a:pPr>
            <a:r>
              <a:rPr lang="en-GB" altLang="en-US" sz="1200" b="1" u="sng">
                <a:solidFill>
                  <a:schemeClr val="tx1"/>
                </a:solidFill>
              </a:rPr>
              <a:t>Daily Scrum</a:t>
            </a:r>
          </a:p>
        </p:txBody>
      </p:sp>
      <p:sp>
        <p:nvSpPr>
          <p:cNvPr id="68644" name="Text Box 36">
            <a:extLst>
              <a:ext uri="{FF2B5EF4-FFF2-40B4-BE49-F238E27FC236}">
                <a16:creationId xmlns:a16="http://schemas.microsoft.com/office/drawing/2014/main" id="{D2A3619D-C8E5-4114-B75E-5990774A94B9}"/>
              </a:ext>
            </a:extLst>
          </p:cNvPr>
          <p:cNvSpPr txBox="1">
            <a:spLocks noChangeArrowheads="1"/>
          </p:cNvSpPr>
          <p:nvPr/>
        </p:nvSpPr>
        <p:spPr bwMode="auto">
          <a:xfrm>
            <a:off x="4117975" y="3200400"/>
            <a:ext cx="2128838"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lnSpc>
                <a:spcPct val="93000"/>
              </a:lnSpc>
              <a:spcBef>
                <a:spcPts val="8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000099"/>
              </a:buClr>
              <a:buFont typeface="Arial" panose="020B0604020202020204" pitchFamily="34" charset="0"/>
              <a:buNone/>
            </a:pPr>
            <a:r>
              <a:rPr lang="en-GB" altLang="en-US" sz="1000" b="1">
                <a:solidFill>
                  <a:schemeClr val="tx1"/>
                </a:solidFill>
              </a:rPr>
              <a:t>Host: </a:t>
            </a:r>
            <a:r>
              <a:rPr lang="en-GB" altLang="en-US" sz="1000">
                <a:solidFill>
                  <a:schemeClr val="tx1"/>
                </a:solidFill>
              </a:rPr>
              <a:t>Scrum Master – 15 minutes</a:t>
            </a:r>
          </a:p>
          <a:p>
            <a:pPr eaLnBrk="1" hangingPunct="1">
              <a:lnSpc>
                <a:spcPct val="100000"/>
              </a:lnSpc>
              <a:spcBef>
                <a:spcPct val="0"/>
              </a:spcBef>
              <a:buClr>
                <a:srgbClr val="000099"/>
              </a:buClr>
              <a:buFont typeface="Arial" panose="020B0604020202020204" pitchFamily="34" charset="0"/>
              <a:buNone/>
            </a:pPr>
            <a:r>
              <a:rPr lang="en-GB" altLang="en-US" sz="1000" b="1">
                <a:solidFill>
                  <a:schemeClr val="tx1"/>
                </a:solidFill>
              </a:rPr>
              <a:t>Attendees: </a:t>
            </a:r>
            <a:r>
              <a:rPr lang="en-GB" altLang="en-US" sz="1000">
                <a:solidFill>
                  <a:schemeClr val="tx1"/>
                </a:solidFill>
              </a:rPr>
              <a:t>All, stakeholders are</a:t>
            </a:r>
          </a:p>
          <a:p>
            <a:pPr eaLnBrk="1" hangingPunct="1">
              <a:lnSpc>
                <a:spcPct val="100000"/>
              </a:lnSpc>
              <a:spcBef>
                <a:spcPct val="0"/>
              </a:spcBef>
              <a:buClr>
                <a:srgbClr val="000099"/>
              </a:buClr>
              <a:buFont typeface="Arial" panose="020B0604020202020204" pitchFamily="34" charset="0"/>
              <a:buNone/>
            </a:pPr>
            <a:r>
              <a:rPr lang="en-GB" altLang="en-US" sz="1000">
                <a:solidFill>
                  <a:schemeClr val="tx1"/>
                </a:solidFill>
              </a:rPr>
              <a:t>	don’t speak</a:t>
            </a:r>
          </a:p>
          <a:p>
            <a:pPr eaLnBrk="1" hangingPunct="1">
              <a:lnSpc>
                <a:spcPct val="100000"/>
              </a:lnSpc>
              <a:spcBef>
                <a:spcPct val="0"/>
              </a:spcBef>
              <a:buClr>
                <a:srgbClr val="000099"/>
              </a:buClr>
              <a:buFont typeface="Arial" panose="020B0604020202020204" pitchFamily="34" charset="0"/>
              <a:buNone/>
            </a:pPr>
            <a:r>
              <a:rPr lang="en-GB" altLang="en-US" sz="1000" b="1">
                <a:solidFill>
                  <a:schemeClr val="tx1"/>
                </a:solidFill>
              </a:rPr>
              <a:t>Same time every day</a:t>
            </a:r>
          </a:p>
          <a:p>
            <a:pPr eaLnBrk="1" hangingPunct="1">
              <a:lnSpc>
                <a:spcPct val="100000"/>
              </a:lnSpc>
              <a:spcBef>
                <a:spcPct val="0"/>
              </a:spcBef>
              <a:buClr>
                <a:srgbClr val="000099"/>
              </a:buClr>
              <a:buFont typeface="Arial" panose="020B0604020202020204" pitchFamily="34" charset="0"/>
              <a:buNone/>
            </a:pPr>
            <a:r>
              <a:rPr lang="en-GB" altLang="en-US" sz="1000" b="1">
                <a:solidFill>
                  <a:schemeClr val="tx1"/>
                </a:solidFill>
              </a:rPr>
              <a:t>Answer:</a:t>
            </a:r>
          </a:p>
          <a:p>
            <a:pPr eaLnBrk="1" hangingPunct="1">
              <a:lnSpc>
                <a:spcPct val="100000"/>
              </a:lnSpc>
              <a:spcBef>
                <a:spcPct val="0"/>
              </a:spcBef>
              <a:buClr>
                <a:srgbClr val="000099"/>
              </a:buClr>
              <a:buFont typeface="Arial" panose="020B0604020202020204" pitchFamily="34" charset="0"/>
              <a:buAutoNum type="arabicParenR"/>
            </a:pPr>
            <a:r>
              <a:rPr lang="en-GB" altLang="en-US" sz="1000">
                <a:solidFill>
                  <a:schemeClr val="tx1"/>
                </a:solidFill>
              </a:rPr>
              <a:t>What did you do yesterday?</a:t>
            </a:r>
          </a:p>
          <a:p>
            <a:pPr eaLnBrk="1" hangingPunct="1">
              <a:lnSpc>
                <a:spcPct val="100000"/>
              </a:lnSpc>
              <a:spcBef>
                <a:spcPct val="0"/>
              </a:spcBef>
              <a:buClr>
                <a:srgbClr val="000099"/>
              </a:buClr>
              <a:buFont typeface="Arial" panose="020B0604020202020204" pitchFamily="34" charset="0"/>
              <a:buAutoNum type="arabicParenR"/>
            </a:pPr>
            <a:r>
              <a:rPr lang="en-GB" altLang="en-US" sz="1000">
                <a:solidFill>
                  <a:schemeClr val="tx1"/>
                </a:solidFill>
              </a:rPr>
              <a:t>What will you do today?</a:t>
            </a:r>
          </a:p>
          <a:p>
            <a:pPr eaLnBrk="1" hangingPunct="1">
              <a:lnSpc>
                <a:spcPct val="100000"/>
              </a:lnSpc>
              <a:spcBef>
                <a:spcPct val="0"/>
              </a:spcBef>
              <a:buClr>
                <a:srgbClr val="000099"/>
              </a:buClr>
              <a:buFont typeface="Arial" panose="020B0604020202020204" pitchFamily="34" charset="0"/>
              <a:buAutoNum type="arabicParenR"/>
            </a:pPr>
            <a:r>
              <a:rPr lang="en-GB" altLang="en-US" sz="1000">
                <a:solidFill>
                  <a:schemeClr val="tx1"/>
                </a:solidFill>
              </a:rPr>
              <a:t>What is in your way?</a:t>
            </a:r>
          </a:p>
          <a:p>
            <a:pPr eaLnBrk="1" hangingPunct="1">
              <a:lnSpc>
                <a:spcPct val="100000"/>
              </a:lnSpc>
              <a:spcBef>
                <a:spcPct val="0"/>
              </a:spcBef>
              <a:buClr>
                <a:srgbClr val="000099"/>
              </a:buClr>
              <a:buFont typeface="Arial" panose="020B0604020202020204" pitchFamily="34" charset="0"/>
              <a:buNone/>
            </a:pPr>
            <a:r>
              <a:rPr lang="en-GB" altLang="en-US" sz="1000">
                <a:solidFill>
                  <a:schemeClr val="tx1"/>
                </a:solidFill>
              </a:rPr>
              <a:t>Team updates Sprint Backlog</a:t>
            </a:r>
          </a:p>
          <a:p>
            <a:pPr eaLnBrk="1" hangingPunct="1">
              <a:lnSpc>
                <a:spcPct val="100000"/>
              </a:lnSpc>
              <a:spcBef>
                <a:spcPct val="0"/>
              </a:spcBef>
              <a:buClr>
                <a:srgbClr val="000099"/>
              </a:buClr>
              <a:buFont typeface="Arial" panose="020B0604020202020204" pitchFamily="34" charset="0"/>
              <a:buNone/>
            </a:pPr>
            <a:r>
              <a:rPr lang="en-GB" altLang="en-US" sz="1000">
                <a:solidFill>
                  <a:schemeClr val="tx1"/>
                </a:solidFill>
              </a:rPr>
              <a:t>Scrum Master updates Block List </a:t>
            </a:r>
          </a:p>
        </p:txBody>
      </p:sp>
      <p:sp>
        <p:nvSpPr>
          <p:cNvPr id="68645" name="Text Box 37">
            <a:extLst>
              <a:ext uri="{FF2B5EF4-FFF2-40B4-BE49-F238E27FC236}">
                <a16:creationId xmlns:a16="http://schemas.microsoft.com/office/drawing/2014/main" id="{C8636F22-DA97-4743-A665-DB8AA7364237}"/>
              </a:ext>
            </a:extLst>
          </p:cNvPr>
          <p:cNvSpPr txBox="1">
            <a:spLocks noChangeArrowheads="1"/>
          </p:cNvSpPr>
          <p:nvPr/>
        </p:nvSpPr>
        <p:spPr bwMode="auto">
          <a:xfrm>
            <a:off x="4117975" y="5241925"/>
            <a:ext cx="212883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lnSpc>
                <a:spcPct val="93000"/>
              </a:lnSpc>
              <a:spcBef>
                <a:spcPts val="8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cs typeface="DejaVu LGC Sans" charset="0"/>
              </a:defRPr>
            </a:lvl9pPr>
          </a:lstStyle>
          <a:p>
            <a:pPr eaLnBrk="1" hangingPunct="1">
              <a:lnSpc>
                <a:spcPct val="100000"/>
              </a:lnSpc>
              <a:spcBef>
                <a:spcPct val="0"/>
              </a:spcBef>
              <a:buClr>
                <a:srgbClr val="000099"/>
              </a:buClr>
              <a:buFont typeface="Arial" panose="020B0604020202020204" pitchFamily="34" charset="0"/>
              <a:buNone/>
            </a:pPr>
            <a:r>
              <a:rPr lang="en-GB" altLang="en-US" sz="1000" b="1">
                <a:solidFill>
                  <a:schemeClr val="tx1"/>
                </a:solidFill>
              </a:rPr>
              <a:t>Host: </a:t>
            </a:r>
            <a:r>
              <a:rPr lang="en-GB" altLang="en-US" sz="1000">
                <a:solidFill>
                  <a:schemeClr val="tx1"/>
                </a:solidFill>
              </a:rPr>
              <a:t>Scrum Master  - 1 Day</a:t>
            </a:r>
          </a:p>
          <a:p>
            <a:pPr eaLnBrk="1" hangingPunct="1">
              <a:lnSpc>
                <a:spcPct val="100000"/>
              </a:lnSpc>
              <a:spcBef>
                <a:spcPct val="0"/>
              </a:spcBef>
              <a:buClr>
                <a:srgbClr val="000099"/>
              </a:buClr>
              <a:buFont typeface="Arial" panose="020B0604020202020204" pitchFamily="34" charset="0"/>
              <a:buNone/>
            </a:pPr>
            <a:r>
              <a:rPr lang="en-GB" altLang="en-US" sz="1000" b="1">
                <a:solidFill>
                  <a:schemeClr val="tx1"/>
                </a:solidFill>
              </a:rPr>
              <a:t>Attendees: </a:t>
            </a:r>
            <a:r>
              <a:rPr lang="en-GB" altLang="en-US" sz="1000">
                <a:solidFill>
                  <a:schemeClr val="tx1"/>
                </a:solidFill>
              </a:rPr>
              <a:t>All</a:t>
            </a:r>
          </a:p>
          <a:p>
            <a:pPr eaLnBrk="1" hangingPunct="1">
              <a:lnSpc>
                <a:spcPct val="100000"/>
              </a:lnSpc>
              <a:spcBef>
                <a:spcPct val="0"/>
              </a:spcBef>
              <a:buClr>
                <a:srgbClr val="000099"/>
              </a:buClr>
              <a:buFont typeface="Arial" panose="020B0604020202020204" pitchFamily="34" charset="0"/>
              <a:buNone/>
            </a:pPr>
            <a:r>
              <a:rPr lang="en-GB" altLang="en-US" sz="1000">
                <a:solidFill>
                  <a:schemeClr val="tx1"/>
                </a:solidFill>
              </a:rPr>
              <a:t>Team demonstrates increment</a:t>
            </a:r>
          </a:p>
          <a:p>
            <a:pPr eaLnBrk="1" hangingPunct="1">
              <a:lnSpc>
                <a:spcPct val="100000"/>
              </a:lnSpc>
              <a:spcBef>
                <a:spcPct val="0"/>
              </a:spcBef>
              <a:buClr>
                <a:srgbClr val="000099"/>
              </a:buClr>
              <a:buFont typeface="Arial" panose="020B0604020202020204" pitchFamily="34" charset="0"/>
              <a:buNone/>
            </a:pPr>
            <a:r>
              <a:rPr lang="en-GB" altLang="en-US" sz="1000">
                <a:solidFill>
                  <a:schemeClr val="tx1"/>
                </a:solidFill>
              </a:rPr>
              <a:t>All discuss; gather feedback </a:t>
            </a:r>
          </a:p>
          <a:p>
            <a:pPr eaLnBrk="1" hangingPunct="1">
              <a:lnSpc>
                <a:spcPct val="100000"/>
              </a:lnSpc>
              <a:spcBef>
                <a:spcPct val="0"/>
              </a:spcBef>
              <a:buClr>
                <a:srgbClr val="000099"/>
              </a:buClr>
              <a:buFont typeface="Arial" panose="020B0604020202020204" pitchFamily="34" charset="0"/>
              <a:buNone/>
            </a:pPr>
            <a:r>
              <a:rPr lang="en-GB" altLang="en-US" sz="1000">
                <a:solidFill>
                  <a:schemeClr val="tx1"/>
                </a:solidFill>
              </a:rPr>
              <a:t>Hold retrospective (team only)</a:t>
            </a:r>
            <a:r>
              <a:rPr lang="ar-SA" altLang="en-US" sz="1000">
                <a:solidFill>
                  <a:schemeClr val="tx1"/>
                </a:solidFill>
              </a:rPr>
              <a:t>‏</a:t>
            </a:r>
            <a:endParaRPr lang="en-GB" altLang="en-US" sz="1000">
              <a:solidFill>
                <a:schemeClr val="tx1"/>
              </a:solidFill>
            </a:endParaRPr>
          </a:p>
        </p:txBody>
      </p:sp>
      <p:sp>
        <p:nvSpPr>
          <p:cNvPr id="37926" name="Oval 38">
            <a:extLst>
              <a:ext uri="{FF2B5EF4-FFF2-40B4-BE49-F238E27FC236}">
                <a16:creationId xmlns:a16="http://schemas.microsoft.com/office/drawing/2014/main" id="{F8487224-56CC-4D6D-B6ED-F59C2E35B824}"/>
              </a:ext>
            </a:extLst>
          </p:cNvPr>
          <p:cNvSpPr>
            <a:spLocks noChangeArrowheads="1"/>
          </p:cNvSpPr>
          <p:nvPr/>
        </p:nvSpPr>
        <p:spPr bwMode="auto">
          <a:xfrm>
            <a:off x="6403975" y="2438400"/>
            <a:ext cx="2438400" cy="2438400"/>
          </a:xfrm>
          <a:prstGeom prst="ellipse">
            <a:avLst/>
          </a:prstGeom>
          <a:gradFill rotWithShape="0">
            <a:gsLst>
              <a:gs pos="0">
                <a:srgbClr val="99FF99"/>
              </a:gs>
              <a:gs pos="100000">
                <a:srgbClr val="477647"/>
              </a:gs>
            </a:gsLst>
            <a:path path="rect">
              <a:fillToRect l="100000" b="100000"/>
            </a:path>
          </a:gradFill>
          <a:ln w="9360">
            <a:solidFill>
              <a:srgbClr val="003300"/>
            </a:solidFill>
            <a:miter lim="800000"/>
            <a:headEnd/>
            <a:tailEnd/>
          </a:ln>
          <a:effectLst>
            <a:outerShdw dist="71785" dir="2700000" algn="ctr" rotWithShape="0">
              <a:srgbClr val="808080">
                <a:alpha val="50027"/>
              </a:srgbClr>
            </a:outerShdw>
          </a:effectLst>
        </p:spPr>
        <p:txBody>
          <a:bodyPr wrap="none" anchor="ctr"/>
          <a:lstStyle/>
          <a:p>
            <a:pPr eaLnBrk="1" hangingPunct="1">
              <a:lnSpc>
                <a:spcPct val="97000"/>
              </a:lnSpc>
              <a:buClr>
                <a:srgbClr val="EAEAEA"/>
              </a:buClr>
              <a:buSzPct val="100000"/>
              <a:buFont typeface="Arial Narrow" pitchFamily="32" charset="0"/>
              <a:buNone/>
              <a:defRPr/>
            </a:pPr>
            <a:endParaRPr lang="en-US">
              <a:solidFill>
                <a:schemeClr val="tx1"/>
              </a:solidFill>
              <a:latin typeface="Arial Narrow" pitchFamily="32" charset="0"/>
              <a:cs typeface="+mn-cs"/>
            </a:endParaRPr>
          </a:p>
        </p:txBody>
      </p:sp>
      <p:sp>
        <p:nvSpPr>
          <p:cNvPr id="68647" name="Text Box 39">
            <a:extLst>
              <a:ext uri="{FF2B5EF4-FFF2-40B4-BE49-F238E27FC236}">
                <a16:creationId xmlns:a16="http://schemas.microsoft.com/office/drawing/2014/main" id="{0E2931A2-F8D7-4368-A082-D38FD49FE7D6}"/>
              </a:ext>
            </a:extLst>
          </p:cNvPr>
          <p:cNvSpPr txBox="1">
            <a:spLocks noChangeArrowheads="1"/>
          </p:cNvSpPr>
          <p:nvPr/>
        </p:nvSpPr>
        <p:spPr bwMode="auto">
          <a:xfrm>
            <a:off x="7013575" y="2674938"/>
            <a:ext cx="1276350" cy="220662"/>
          </a:xfrm>
          <a:prstGeom prst="rect">
            <a:avLst/>
          </a:prstGeom>
          <a:solidFill>
            <a:srgbClr val="FFFF00"/>
          </a:solidFill>
          <a:ln w="9360">
            <a:solidFill>
              <a:srgbClr val="000000"/>
            </a:solidFill>
            <a:miter lim="800000"/>
            <a:headEnd/>
            <a:tailEnd/>
          </a:ln>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0099"/>
              </a:buClr>
              <a:buFont typeface="Arial" panose="020B0604020202020204" pitchFamily="34" charset="0"/>
              <a:buNone/>
            </a:pPr>
            <a:r>
              <a:rPr lang="en-GB" altLang="en-US" sz="800" b="1">
                <a:solidFill>
                  <a:schemeClr val="tx1"/>
                </a:solidFill>
              </a:rPr>
              <a:t>Sprint Planning Meeting</a:t>
            </a:r>
          </a:p>
        </p:txBody>
      </p:sp>
      <p:sp>
        <p:nvSpPr>
          <p:cNvPr id="68648" name="Text Box 40">
            <a:extLst>
              <a:ext uri="{FF2B5EF4-FFF2-40B4-BE49-F238E27FC236}">
                <a16:creationId xmlns:a16="http://schemas.microsoft.com/office/drawing/2014/main" id="{A1825498-508D-4AC8-AFFF-B23613D65C27}"/>
              </a:ext>
            </a:extLst>
          </p:cNvPr>
          <p:cNvSpPr txBox="1">
            <a:spLocks noChangeArrowheads="1"/>
          </p:cNvSpPr>
          <p:nvPr/>
        </p:nvSpPr>
        <p:spPr bwMode="auto">
          <a:xfrm>
            <a:off x="7089775" y="4495800"/>
            <a:ext cx="1143000" cy="228600"/>
          </a:xfrm>
          <a:prstGeom prst="rect">
            <a:avLst/>
          </a:prstGeom>
          <a:solidFill>
            <a:srgbClr val="FFFF00"/>
          </a:solidFill>
          <a:ln w="9360">
            <a:solidFill>
              <a:srgbClr val="000000"/>
            </a:solidFill>
            <a:miter lim="800000"/>
            <a:headEnd/>
            <a:tailEnd/>
          </a:ln>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0099"/>
              </a:buClr>
              <a:buFont typeface="Arial" panose="020B0604020202020204" pitchFamily="34" charset="0"/>
              <a:buNone/>
            </a:pPr>
            <a:r>
              <a:rPr lang="en-GB" altLang="en-US" sz="800" b="1">
                <a:solidFill>
                  <a:schemeClr val="tx1"/>
                </a:solidFill>
              </a:rPr>
              <a:t>Sprint Review Meeting</a:t>
            </a:r>
          </a:p>
        </p:txBody>
      </p:sp>
      <p:sp>
        <p:nvSpPr>
          <p:cNvPr id="37929" name="Oval 41">
            <a:extLst>
              <a:ext uri="{FF2B5EF4-FFF2-40B4-BE49-F238E27FC236}">
                <a16:creationId xmlns:a16="http://schemas.microsoft.com/office/drawing/2014/main" id="{EC304014-13E5-4896-9A42-8A42CEBBF54D}"/>
              </a:ext>
            </a:extLst>
          </p:cNvPr>
          <p:cNvSpPr>
            <a:spLocks noChangeArrowheads="1"/>
          </p:cNvSpPr>
          <p:nvPr/>
        </p:nvSpPr>
        <p:spPr bwMode="auto">
          <a:xfrm>
            <a:off x="6632575" y="3276600"/>
            <a:ext cx="914400" cy="914400"/>
          </a:xfrm>
          <a:prstGeom prst="ellipse">
            <a:avLst/>
          </a:prstGeom>
          <a:gradFill rotWithShape="0">
            <a:gsLst>
              <a:gs pos="0">
                <a:srgbClr val="99FF99"/>
              </a:gs>
              <a:gs pos="100000">
                <a:srgbClr val="477647"/>
              </a:gs>
            </a:gsLst>
            <a:path path="rect">
              <a:fillToRect l="100000" b="100000"/>
            </a:path>
          </a:gradFill>
          <a:ln w="9360">
            <a:solidFill>
              <a:srgbClr val="003300"/>
            </a:solidFill>
            <a:miter lim="800000"/>
            <a:headEnd/>
            <a:tailEnd/>
          </a:ln>
          <a:effectLst>
            <a:outerShdw dist="71785" dir="2700000" algn="ctr" rotWithShape="0">
              <a:srgbClr val="808080">
                <a:alpha val="50027"/>
              </a:srgbClr>
            </a:outerShdw>
          </a:effectLst>
        </p:spPr>
        <p:txBody>
          <a:bodyPr wrap="none" anchor="ctr"/>
          <a:lstStyle/>
          <a:p>
            <a:pPr eaLnBrk="1" hangingPunct="1">
              <a:lnSpc>
                <a:spcPct val="97000"/>
              </a:lnSpc>
              <a:buClr>
                <a:srgbClr val="EAEAEA"/>
              </a:buClr>
              <a:buSzPct val="100000"/>
              <a:buFont typeface="Arial Narrow" pitchFamily="32" charset="0"/>
              <a:buNone/>
              <a:defRPr/>
            </a:pPr>
            <a:endParaRPr lang="en-US">
              <a:solidFill>
                <a:schemeClr val="tx1"/>
              </a:solidFill>
              <a:latin typeface="Arial Narrow" pitchFamily="32" charset="0"/>
              <a:cs typeface="+mn-cs"/>
            </a:endParaRPr>
          </a:p>
        </p:txBody>
      </p:sp>
      <p:grpSp>
        <p:nvGrpSpPr>
          <p:cNvPr id="68650" name="Group 42">
            <a:extLst>
              <a:ext uri="{FF2B5EF4-FFF2-40B4-BE49-F238E27FC236}">
                <a16:creationId xmlns:a16="http://schemas.microsoft.com/office/drawing/2014/main" id="{255F98B6-CC1B-4A0D-8C9B-D78000524C81}"/>
              </a:ext>
            </a:extLst>
          </p:cNvPr>
          <p:cNvGrpSpPr>
            <a:grpSpLocks/>
          </p:cNvGrpSpPr>
          <p:nvPr/>
        </p:nvGrpSpPr>
        <p:grpSpPr bwMode="auto">
          <a:xfrm>
            <a:off x="6632575" y="3276600"/>
            <a:ext cx="912813" cy="912813"/>
            <a:chOff x="4178" y="2064"/>
            <a:chExt cx="575" cy="575"/>
          </a:xfrm>
        </p:grpSpPr>
        <p:sp>
          <p:nvSpPr>
            <p:cNvPr id="37931" name="AutoShape 43">
              <a:extLst>
                <a:ext uri="{FF2B5EF4-FFF2-40B4-BE49-F238E27FC236}">
                  <a16:creationId xmlns:a16="http://schemas.microsoft.com/office/drawing/2014/main" id="{2D310C14-91E3-41E4-9617-AB963CCB9C5F}"/>
                </a:ext>
              </a:extLst>
            </p:cNvPr>
            <p:cNvSpPr>
              <a:spLocks/>
            </p:cNvSpPr>
            <p:nvPr/>
          </p:nvSpPr>
          <p:spPr bwMode="auto">
            <a:xfrm flipH="1">
              <a:off x="4178" y="2064"/>
              <a:ext cx="288" cy="288"/>
            </a:xfrm>
            <a:custGeom>
              <a:avLst/>
              <a:gdLst>
                <a:gd name="T0" fmla="*/ 0 w 21600"/>
                <a:gd name="T1" fmla="*/ 0 h 21600"/>
                <a:gd name="T2" fmla="*/ 288 w 21600"/>
                <a:gd name="T3" fmla="*/ 288 h 21600"/>
                <a:gd name="T4" fmla="*/ 0 w 21600"/>
                <a:gd name="T5" fmla="*/ 288 h 21600"/>
                <a:gd name="T6" fmla="*/ -1 w 21600"/>
                <a:gd name="T7" fmla="*/ 0 h 21600"/>
                <a:gd name="T8" fmla="*/ 0 w 21600"/>
                <a:gd name="T9" fmla="*/ 0 h 21600"/>
                <a:gd name="T10" fmla="*/ 21600 w 21600"/>
                <a:gd name="T11" fmla="*/ 21600 h 21600"/>
              </a:gdLst>
              <a:ahLst/>
              <a:cxnLst>
                <a:cxn ang="0">
                  <a:pos x="T0" y="T1"/>
                </a:cxn>
                <a:cxn ang="0">
                  <a:pos x="T2" y="T3"/>
                </a:cxn>
                <a:cxn ang="0">
                  <a:pos x="T4" y="T5"/>
                </a:cxn>
                <a:cxn ang="0">
                  <a:pos x="T6" y="T7"/>
                </a:cxn>
              </a:cxnLst>
              <a:rect l="T8" t="T9" r="T10" b="T11"/>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60">
              <a:solidFill>
                <a:srgbClr val="99FF99"/>
              </a:solidFill>
              <a:round/>
              <a:headEnd/>
              <a:tailEnd type="triangle" w="med" len="med"/>
            </a:ln>
            <a:effectLst>
              <a:outerShdw dist="17819" dir="2700000" algn="ctr" rotWithShape="0">
                <a:srgbClr val="808080"/>
              </a:outerShdw>
            </a:effectLst>
          </p:spPr>
          <p:txBody>
            <a:bodyPr wrap="none" anchor="ctr"/>
            <a:lstStyle/>
            <a:p>
              <a:pPr eaLnBrk="1" hangingPunct="1">
                <a:lnSpc>
                  <a:spcPct val="97000"/>
                </a:lnSpc>
                <a:buClr>
                  <a:srgbClr val="EAEAEA"/>
                </a:buClr>
                <a:buSzPct val="100000"/>
                <a:buFont typeface="Arial Narrow" pitchFamily="32" charset="0"/>
                <a:buNone/>
                <a:defRPr/>
              </a:pPr>
              <a:endParaRPr lang="en-US">
                <a:solidFill>
                  <a:schemeClr val="tx1"/>
                </a:solidFill>
                <a:latin typeface="Arial Narrow" pitchFamily="32" charset="0"/>
                <a:cs typeface="+mn-cs"/>
              </a:endParaRPr>
            </a:p>
          </p:txBody>
        </p:sp>
        <p:sp>
          <p:nvSpPr>
            <p:cNvPr id="37932" name="AutoShape 44">
              <a:extLst>
                <a:ext uri="{FF2B5EF4-FFF2-40B4-BE49-F238E27FC236}">
                  <a16:creationId xmlns:a16="http://schemas.microsoft.com/office/drawing/2014/main" id="{FD4752F4-055A-4DA3-B34D-69EB9632B07E}"/>
                </a:ext>
              </a:extLst>
            </p:cNvPr>
            <p:cNvSpPr>
              <a:spLocks/>
            </p:cNvSpPr>
            <p:nvPr/>
          </p:nvSpPr>
          <p:spPr bwMode="auto">
            <a:xfrm rot="5400000" flipH="1">
              <a:off x="4466" y="2064"/>
              <a:ext cx="288" cy="288"/>
            </a:xfrm>
            <a:custGeom>
              <a:avLst/>
              <a:gdLst>
                <a:gd name="T0" fmla="*/ 0 w 21600"/>
                <a:gd name="T1" fmla="*/ 0 h 21600"/>
                <a:gd name="T2" fmla="*/ 288 w 21600"/>
                <a:gd name="T3" fmla="*/ 288 h 21600"/>
                <a:gd name="T4" fmla="*/ 0 w 21600"/>
                <a:gd name="T5" fmla="*/ 288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60">
              <a:solidFill>
                <a:srgbClr val="99FF99"/>
              </a:solidFill>
              <a:round/>
              <a:headEnd/>
              <a:tailEnd type="triangle" w="med" len="med"/>
            </a:ln>
            <a:effectLst>
              <a:outerShdw dist="17819" dir="2700000" algn="ctr" rotWithShape="0">
                <a:srgbClr val="808080"/>
              </a:outerShdw>
            </a:effectLst>
          </p:spPr>
          <p:txBody>
            <a:bodyPr wrap="none" anchor="ctr"/>
            <a:lstStyle/>
            <a:p>
              <a:pPr eaLnBrk="1" hangingPunct="1">
                <a:lnSpc>
                  <a:spcPct val="97000"/>
                </a:lnSpc>
                <a:buClr>
                  <a:srgbClr val="EAEAEA"/>
                </a:buClr>
                <a:buSzPct val="100000"/>
                <a:buFont typeface="Arial Narrow" pitchFamily="32" charset="0"/>
                <a:buNone/>
                <a:defRPr/>
              </a:pPr>
              <a:endParaRPr lang="en-US">
                <a:solidFill>
                  <a:schemeClr val="tx1"/>
                </a:solidFill>
                <a:latin typeface="Arial Narrow" pitchFamily="32" charset="0"/>
                <a:cs typeface="+mn-cs"/>
              </a:endParaRPr>
            </a:p>
          </p:txBody>
        </p:sp>
        <p:sp>
          <p:nvSpPr>
            <p:cNvPr id="37933" name="AutoShape 45">
              <a:extLst>
                <a:ext uri="{FF2B5EF4-FFF2-40B4-BE49-F238E27FC236}">
                  <a16:creationId xmlns:a16="http://schemas.microsoft.com/office/drawing/2014/main" id="{5E24055B-E026-477E-A384-AA7F48A37CA6}"/>
                </a:ext>
              </a:extLst>
            </p:cNvPr>
            <p:cNvSpPr>
              <a:spLocks/>
            </p:cNvSpPr>
            <p:nvPr/>
          </p:nvSpPr>
          <p:spPr bwMode="auto">
            <a:xfrm rot="10800000" flipH="1">
              <a:off x="4466" y="2353"/>
              <a:ext cx="288" cy="288"/>
            </a:xfrm>
            <a:custGeom>
              <a:avLst/>
              <a:gdLst>
                <a:gd name="T0" fmla="*/ 0 w 21600"/>
                <a:gd name="T1" fmla="*/ 0 h 21600"/>
                <a:gd name="T2" fmla="*/ 288 w 21600"/>
                <a:gd name="T3" fmla="*/ 288 h 21600"/>
                <a:gd name="T4" fmla="*/ 0 w 21600"/>
                <a:gd name="T5" fmla="*/ 288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60">
              <a:solidFill>
                <a:srgbClr val="99FF99"/>
              </a:solidFill>
              <a:round/>
              <a:headEnd/>
              <a:tailEnd type="triangle" w="med" len="med"/>
            </a:ln>
            <a:effectLst>
              <a:outerShdw dist="17819" dir="2700000" algn="ctr" rotWithShape="0">
                <a:srgbClr val="808080"/>
              </a:outerShdw>
            </a:effectLst>
          </p:spPr>
          <p:txBody>
            <a:bodyPr wrap="none" anchor="ctr"/>
            <a:lstStyle/>
            <a:p>
              <a:pPr eaLnBrk="1" hangingPunct="1">
                <a:lnSpc>
                  <a:spcPct val="97000"/>
                </a:lnSpc>
                <a:buClr>
                  <a:srgbClr val="EAEAEA"/>
                </a:buClr>
                <a:buSzPct val="100000"/>
                <a:buFont typeface="Arial Narrow" pitchFamily="32" charset="0"/>
                <a:buNone/>
                <a:defRPr/>
              </a:pPr>
              <a:endParaRPr lang="en-US">
                <a:solidFill>
                  <a:schemeClr val="tx1"/>
                </a:solidFill>
                <a:latin typeface="Arial Narrow" pitchFamily="32" charset="0"/>
                <a:cs typeface="+mn-cs"/>
              </a:endParaRPr>
            </a:p>
          </p:txBody>
        </p:sp>
        <p:sp>
          <p:nvSpPr>
            <p:cNvPr id="37934" name="AutoShape 46">
              <a:extLst>
                <a:ext uri="{FF2B5EF4-FFF2-40B4-BE49-F238E27FC236}">
                  <a16:creationId xmlns:a16="http://schemas.microsoft.com/office/drawing/2014/main" id="{4325A1DD-5221-4DD4-8618-6C59F76610A2}"/>
                </a:ext>
              </a:extLst>
            </p:cNvPr>
            <p:cNvSpPr>
              <a:spLocks/>
            </p:cNvSpPr>
            <p:nvPr/>
          </p:nvSpPr>
          <p:spPr bwMode="auto">
            <a:xfrm rot="16200000" flipH="1">
              <a:off x="4179" y="2352"/>
              <a:ext cx="288" cy="288"/>
            </a:xfrm>
            <a:custGeom>
              <a:avLst/>
              <a:gdLst>
                <a:gd name="T0" fmla="*/ 0 w 21600"/>
                <a:gd name="T1" fmla="*/ 0 h 21600"/>
                <a:gd name="T2" fmla="*/ 288 w 21600"/>
                <a:gd name="T3" fmla="*/ 288 h 21600"/>
                <a:gd name="T4" fmla="*/ 0 w 21600"/>
                <a:gd name="T5" fmla="*/ 288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60">
              <a:solidFill>
                <a:srgbClr val="99FF99"/>
              </a:solidFill>
              <a:round/>
              <a:headEnd/>
              <a:tailEnd type="triangle" w="med" len="med"/>
            </a:ln>
            <a:effectLst>
              <a:outerShdw dist="17819" dir="2700000" algn="ctr" rotWithShape="0">
                <a:srgbClr val="808080"/>
              </a:outerShdw>
            </a:effectLst>
          </p:spPr>
          <p:txBody>
            <a:bodyPr wrap="none" anchor="ctr"/>
            <a:lstStyle/>
            <a:p>
              <a:pPr eaLnBrk="1" hangingPunct="1">
                <a:lnSpc>
                  <a:spcPct val="97000"/>
                </a:lnSpc>
                <a:buClr>
                  <a:srgbClr val="EAEAEA"/>
                </a:buClr>
                <a:buSzPct val="100000"/>
                <a:buFont typeface="Arial Narrow" pitchFamily="32" charset="0"/>
                <a:buNone/>
                <a:defRPr/>
              </a:pPr>
              <a:endParaRPr lang="en-US">
                <a:solidFill>
                  <a:schemeClr val="tx1"/>
                </a:solidFill>
                <a:latin typeface="Arial Narrow" pitchFamily="32" charset="0"/>
                <a:cs typeface="+mn-cs"/>
              </a:endParaRPr>
            </a:p>
          </p:txBody>
        </p:sp>
      </p:grpSp>
      <p:sp>
        <p:nvSpPr>
          <p:cNvPr id="68651" name="Text Box 47">
            <a:extLst>
              <a:ext uri="{FF2B5EF4-FFF2-40B4-BE49-F238E27FC236}">
                <a16:creationId xmlns:a16="http://schemas.microsoft.com/office/drawing/2014/main" id="{58AB72A1-3B0A-4F37-BEF6-ADAC83BDEF72}"/>
              </a:ext>
            </a:extLst>
          </p:cNvPr>
          <p:cNvSpPr txBox="1">
            <a:spLocks noChangeArrowheads="1"/>
          </p:cNvSpPr>
          <p:nvPr/>
        </p:nvSpPr>
        <p:spPr bwMode="auto">
          <a:xfrm>
            <a:off x="6775450" y="3521075"/>
            <a:ext cx="614363" cy="141288"/>
          </a:xfrm>
          <a:prstGeom prst="rect">
            <a:avLst/>
          </a:prstGeom>
          <a:solidFill>
            <a:srgbClr val="FFFF00"/>
          </a:solidFill>
          <a:ln w="9360">
            <a:solidFill>
              <a:srgbClr val="000000"/>
            </a:solidFill>
            <a:miter lim="800000"/>
            <a:headEnd/>
            <a:tailEnd/>
          </a:ln>
        </p:spPr>
        <p:txBody>
          <a:bodyPr wrap="none" lIns="9000" tIns="9000" rIns="9000" bIns="9000" anchor="ctr">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000099"/>
              </a:buClr>
              <a:buFont typeface="Arial" panose="020B0604020202020204" pitchFamily="34" charset="0"/>
              <a:buNone/>
            </a:pPr>
            <a:r>
              <a:rPr lang="en-GB" altLang="en-US" sz="800" b="1">
                <a:solidFill>
                  <a:schemeClr val="tx1"/>
                </a:solidFill>
              </a:rPr>
              <a:t>Daily Scrum</a:t>
            </a:r>
          </a:p>
        </p:txBody>
      </p:sp>
      <p:sp>
        <p:nvSpPr>
          <p:cNvPr id="68652" name="Text Box 48">
            <a:extLst>
              <a:ext uri="{FF2B5EF4-FFF2-40B4-BE49-F238E27FC236}">
                <a16:creationId xmlns:a16="http://schemas.microsoft.com/office/drawing/2014/main" id="{02D7DC6C-B1DE-4F5A-BBC4-0C3B674A4FB1}"/>
              </a:ext>
            </a:extLst>
          </p:cNvPr>
          <p:cNvSpPr txBox="1">
            <a:spLocks noChangeArrowheads="1"/>
          </p:cNvSpPr>
          <p:nvPr/>
        </p:nvSpPr>
        <p:spPr bwMode="auto">
          <a:xfrm>
            <a:off x="6781800" y="3886200"/>
            <a:ext cx="609600" cy="122238"/>
          </a:xfrm>
          <a:prstGeom prst="rect">
            <a:avLst/>
          </a:prstGeom>
          <a:solidFill>
            <a:srgbClr val="FFFFFF"/>
          </a:solidFill>
          <a:ln w="6480">
            <a:solidFill>
              <a:srgbClr val="000000"/>
            </a:solidFill>
            <a:miter lim="800000"/>
            <a:headEnd/>
            <a:tailEnd/>
          </a:ln>
        </p:spPr>
        <p:txBody>
          <a:bodyPr lIns="0" tIns="0" rIns="0" bIns="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Font typeface="Arial" panose="020B0604020202020204" pitchFamily="34" charset="0"/>
              <a:buNone/>
            </a:pPr>
            <a:r>
              <a:rPr lang="en-GB" altLang="en-US" sz="800" b="1">
                <a:solidFill>
                  <a:schemeClr val="tx1"/>
                </a:solidFill>
              </a:rPr>
              <a:t>Daily Work</a:t>
            </a:r>
          </a:p>
        </p:txBody>
      </p:sp>
      <p:sp>
        <p:nvSpPr>
          <p:cNvPr id="68653" name="Text Box 49">
            <a:extLst>
              <a:ext uri="{FF2B5EF4-FFF2-40B4-BE49-F238E27FC236}">
                <a16:creationId xmlns:a16="http://schemas.microsoft.com/office/drawing/2014/main" id="{D71DD2CF-99A9-4F4C-8D89-864E9CDE1F5E}"/>
              </a:ext>
            </a:extLst>
          </p:cNvPr>
          <p:cNvSpPr txBox="1">
            <a:spLocks noChangeArrowheads="1"/>
          </p:cNvSpPr>
          <p:nvPr/>
        </p:nvSpPr>
        <p:spPr bwMode="auto">
          <a:xfrm>
            <a:off x="7165975" y="5334000"/>
            <a:ext cx="990600" cy="141288"/>
          </a:xfrm>
          <a:prstGeom prst="rect">
            <a:avLst/>
          </a:prstGeom>
          <a:solidFill>
            <a:srgbClr val="000099"/>
          </a:solidFill>
          <a:ln w="3240">
            <a:solidFill>
              <a:srgbClr val="000000"/>
            </a:solidFill>
            <a:miter lim="800000"/>
            <a:headEnd/>
            <a:tailEnd/>
          </a:ln>
          <a:effectLst>
            <a:outerShdw dist="40186" dir="4303642" algn="ctr" rotWithShape="0">
              <a:srgbClr val="808080">
                <a:alpha val="50026"/>
              </a:srgbClr>
            </a:outerShdw>
          </a:effectLst>
        </p:spPr>
        <p:txBody>
          <a:bodyPr lIns="9000" tIns="9000" rIns="9000" bIns="90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FF"/>
              </a:buClr>
              <a:buFont typeface="Arial" panose="020B0604020202020204" pitchFamily="34" charset="0"/>
              <a:buNone/>
            </a:pPr>
            <a:r>
              <a:rPr lang="en-GB" altLang="en-US" sz="800" b="1">
                <a:solidFill>
                  <a:schemeClr val="tx1"/>
                </a:solidFill>
              </a:rPr>
              <a:t>Product  Backlog</a:t>
            </a:r>
          </a:p>
        </p:txBody>
      </p:sp>
      <p:cxnSp>
        <p:nvCxnSpPr>
          <p:cNvPr id="68654" name="AutoShape 50">
            <a:extLst>
              <a:ext uri="{FF2B5EF4-FFF2-40B4-BE49-F238E27FC236}">
                <a16:creationId xmlns:a16="http://schemas.microsoft.com/office/drawing/2014/main" id="{7FE21607-60A9-4B76-8E60-9D67EC8EDA5A}"/>
              </a:ext>
            </a:extLst>
          </p:cNvPr>
          <p:cNvCxnSpPr>
            <a:cxnSpLocks noChangeShapeType="1"/>
            <a:endCxn id="68647" idx="0"/>
          </p:cNvCxnSpPr>
          <p:nvPr/>
        </p:nvCxnSpPr>
        <p:spPr bwMode="auto">
          <a:xfrm>
            <a:off x="7040563" y="1981200"/>
            <a:ext cx="611187" cy="693738"/>
          </a:xfrm>
          <a:prstGeom prst="curvedConnector3">
            <a:avLst>
              <a:gd name="adj1" fmla="val 50000"/>
            </a:avLst>
          </a:prstGeom>
          <a:noFill/>
          <a:ln w="2556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68655" name="AutoShape 51">
            <a:extLst>
              <a:ext uri="{FF2B5EF4-FFF2-40B4-BE49-F238E27FC236}">
                <a16:creationId xmlns:a16="http://schemas.microsoft.com/office/drawing/2014/main" id="{A6190DC9-A093-465D-BB31-E369ECEC4C33}"/>
              </a:ext>
            </a:extLst>
          </p:cNvPr>
          <p:cNvCxnSpPr>
            <a:cxnSpLocks noChangeShapeType="1"/>
            <a:endCxn id="68647" idx="0"/>
          </p:cNvCxnSpPr>
          <p:nvPr/>
        </p:nvCxnSpPr>
        <p:spPr bwMode="auto">
          <a:xfrm flipH="1">
            <a:off x="7651750" y="1981200"/>
            <a:ext cx="647700" cy="693738"/>
          </a:xfrm>
          <a:prstGeom prst="curvedConnector3">
            <a:avLst>
              <a:gd name="adj1" fmla="val 50000"/>
            </a:avLst>
          </a:prstGeom>
          <a:noFill/>
          <a:ln w="2556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68656" name="AutoShape 52">
            <a:extLst>
              <a:ext uri="{FF2B5EF4-FFF2-40B4-BE49-F238E27FC236}">
                <a16:creationId xmlns:a16="http://schemas.microsoft.com/office/drawing/2014/main" id="{97C6D0DB-63FC-45AA-AFF9-D002C49A5D7F}"/>
              </a:ext>
            </a:extLst>
          </p:cNvPr>
          <p:cNvCxnSpPr>
            <a:cxnSpLocks noChangeShapeType="1"/>
            <a:stCxn id="68647" idx="2"/>
            <a:endCxn id="37931" idx="0"/>
          </p:cNvCxnSpPr>
          <p:nvPr/>
        </p:nvCxnSpPr>
        <p:spPr bwMode="auto">
          <a:xfrm flipH="1">
            <a:off x="6632575" y="2895600"/>
            <a:ext cx="1019175" cy="381000"/>
          </a:xfrm>
          <a:prstGeom prst="curvedConnector3">
            <a:avLst>
              <a:gd name="adj1" fmla="val 50000"/>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68657" name="Text Box 53">
            <a:extLst>
              <a:ext uri="{FF2B5EF4-FFF2-40B4-BE49-F238E27FC236}">
                <a16:creationId xmlns:a16="http://schemas.microsoft.com/office/drawing/2014/main" id="{832639E9-AFA2-4733-AA32-F9B0F3B91A0B}"/>
              </a:ext>
            </a:extLst>
          </p:cNvPr>
          <p:cNvSpPr txBox="1">
            <a:spLocks noChangeArrowheads="1"/>
          </p:cNvSpPr>
          <p:nvPr/>
        </p:nvSpPr>
        <p:spPr bwMode="auto">
          <a:xfrm>
            <a:off x="6580188" y="1828800"/>
            <a:ext cx="890587" cy="141288"/>
          </a:xfrm>
          <a:prstGeom prst="rect">
            <a:avLst/>
          </a:prstGeom>
          <a:solidFill>
            <a:srgbClr val="000099"/>
          </a:solidFill>
          <a:ln w="3240">
            <a:solidFill>
              <a:srgbClr val="000000"/>
            </a:solidFill>
            <a:miter lim="800000"/>
            <a:headEnd/>
            <a:tailEnd/>
          </a:ln>
          <a:effectLst>
            <a:outerShdw dist="40186" dir="4303642" algn="ctr" rotWithShape="0">
              <a:srgbClr val="808080">
                <a:alpha val="50026"/>
              </a:srgbClr>
            </a:outerShdw>
          </a:effectLst>
        </p:spPr>
        <p:txBody>
          <a:bodyPr lIns="9000" tIns="9000" rIns="9000" bIns="90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FF"/>
              </a:buClr>
              <a:buFont typeface="Arial" panose="020B0604020202020204" pitchFamily="34" charset="0"/>
              <a:buNone/>
            </a:pPr>
            <a:r>
              <a:rPr lang="en-GB" altLang="en-US" sz="800" b="1">
                <a:solidFill>
                  <a:schemeClr val="tx1"/>
                </a:solidFill>
              </a:rPr>
              <a:t>Product  Backlog</a:t>
            </a:r>
          </a:p>
        </p:txBody>
      </p:sp>
      <p:sp>
        <p:nvSpPr>
          <p:cNvPr id="68658" name="Text Box 54">
            <a:extLst>
              <a:ext uri="{FF2B5EF4-FFF2-40B4-BE49-F238E27FC236}">
                <a16:creationId xmlns:a16="http://schemas.microsoft.com/office/drawing/2014/main" id="{335A8631-92AA-494F-BED0-148A943DF48D}"/>
              </a:ext>
            </a:extLst>
          </p:cNvPr>
          <p:cNvSpPr txBox="1">
            <a:spLocks noChangeArrowheads="1"/>
          </p:cNvSpPr>
          <p:nvPr/>
        </p:nvSpPr>
        <p:spPr bwMode="auto">
          <a:xfrm>
            <a:off x="7851775" y="1828800"/>
            <a:ext cx="890588" cy="141288"/>
          </a:xfrm>
          <a:prstGeom prst="rect">
            <a:avLst/>
          </a:prstGeom>
          <a:solidFill>
            <a:srgbClr val="000099"/>
          </a:solidFill>
          <a:ln w="3240">
            <a:solidFill>
              <a:srgbClr val="000000"/>
            </a:solidFill>
            <a:miter lim="800000"/>
            <a:headEnd/>
            <a:tailEnd/>
          </a:ln>
          <a:effectLst>
            <a:outerShdw dist="40186" dir="4303642" algn="ctr" rotWithShape="0">
              <a:srgbClr val="808080">
                <a:alpha val="50026"/>
              </a:srgbClr>
            </a:outerShdw>
          </a:effectLst>
        </p:spPr>
        <p:txBody>
          <a:bodyPr lIns="9000" tIns="9000" rIns="9000" bIns="90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FF"/>
              </a:buClr>
              <a:buFont typeface="Arial" panose="020B0604020202020204" pitchFamily="34" charset="0"/>
              <a:buNone/>
            </a:pPr>
            <a:r>
              <a:rPr lang="en-GB" altLang="en-US" sz="800" b="1">
                <a:solidFill>
                  <a:schemeClr val="tx1"/>
                </a:solidFill>
              </a:rPr>
              <a:t>Increment</a:t>
            </a:r>
          </a:p>
        </p:txBody>
      </p:sp>
      <p:sp>
        <p:nvSpPr>
          <p:cNvPr id="68659" name="Text Box 55">
            <a:extLst>
              <a:ext uri="{FF2B5EF4-FFF2-40B4-BE49-F238E27FC236}">
                <a16:creationId xmlns:a16="http://schemas.microsoft.com/office/drawing/2014/main" id="{7F3EE273-FE6A-4886-8CB7-D53D69E0591E}"/>
              </a:ext>
            </a:extLst>
          </p:cNvPr>
          <p:cNvSpPr txBox="1">
            <a:spLocks noChangeArrowheads="1"/>
          </p:cNvSpPr>
          <p:nvPr/>
        </p:nvSpPr>
        <p:spPr bwMode="auto">
          <a:xfrm>
            <a:off x="7723188" y="4122738"/>
            <a:ext cx="890587" cy="141287"/>
          </a:xfrm>
          <a:prstGeom prst="rect">
            <a:avLst/>
          </a:prstGeom>
          <a:solidFill>
            <a:srgbClr val="000099"/>
          </a:solidFill>
          <a:ln w="3240">
            <a:solidFill>
              <a:srgbClr val="000000"/>
            </a:solidFill>
            <a:miter lim="800000"/>
            <a:headEnd/>
            <a:tailEnd/>
          </a:ln>
          <a:effectLst>
            <a:outerShdw dist="40186" dir="4303642" algn="ctr" rotWithShape="0">
              <a:srgbClr val="808080">
                <a:alpha val="50026"/>
              </a:srgbClr>
            </a:outerShdw>
          </a:effectLst>
        </p:spPr>
        <p:txBody>
          <a:bodyPr lIns="9000" tIns="9000" rIns="9000" bIns="90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FF"/>
              </a:buClr>
              <a:buFont typeface="Arial" panose="020B0604020202020204" pitchFamily="34" charset="0"/>
              <a:buNone/>
            </a:pPr>
            <a:r>
              <a:rPr lang="en-GB" altLang="en-US" sz="800">
                <a:solidFill>
                  <a:schemeClr val="tx1"/>
                </a:solidFill>
              </a:rPr>
              <a:t>Increment</a:t>
            </a:r>
          </a:p>
        </p:txBody>
      </p:sp>
      <p:sp>
        <p:nvSpPr>
          <p:cNvPr id="68660" name="Text Box 56">
            <a:extLst>
              <a:ext uri="{FF2B5EF4-FFF2-40B4-BE49-F238E27FC236}">
                <a16:creationId xmlns:a16="http://schemas.microsoft.com/office/drawing/2014/main" id="{843FAE6A-291B-4CEA-9ED7-1CC91F7294D1}"/>
              </a:ext>
            </a:extLst>
          </p:cNvPr>
          <p:cNvSpPr txBox="1">
            <a:spLocks noChangeArrowheads="1"/>
          </p:cNvSpPr>
          <p:nvPr/>
        </p:nvSpPr>
        <p:spPr bwMode="auto">
          <a:xfrm>
            <a:off x="7723188" y="3200400"/>
            <a:ext cx="890587" cy="141288"/>
          </a:xfrm>
          <a:prstGeom prst="rect">
            <a:avLst/>
          </a:prstGeom>
          <a:solidFill>
            <a:srgbClr val="000099"/>
          </a:solidFill>
          <a:ln w="3240">
            <a:solidFill>
              <a:srgbClr val="000000"/>
            </a:solidFill>
            <a:miter lim="800000"/>
            <a:headEnd/>
            <a:tailEnd/>
          </a:ln>
          <a:effectLst>
            <a:outerShdw dist="40186" dir="4303642" algn="ctr" rotWithShape="0">
              <a:srgbClr val="808080">
                <a:alpha val="50026"/>
              </a:srgbClr>
            </a:outerShdw>
          </a:effectLst>
        </p:spPr>
        <p:txBody>
          <a:bodyPr lIns="9000" tIns="9000" rIns="9000" bIns="90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FF"/>
              </a:buClr>
              <a:buFont typeface="Arial" panose="020B0604020202020204" pitchFamily="34" charset="0"/>
              <a:buNone/>
            </a:pPr>
            <a:r>
              <a:rPr lang="en-GB" altLang="en-US" sz="800">
                <a:solidFill>
                  <a:schemeClr val="tx1"/>
                </a:solidFill>
              </a:rPr>
              <a:t>Sprint Backlog</a:t>
            </a:r>
          </a:p>
        </p:txBody>
      </p:sp>
      <p:sp>
        <p:nvSpPr>
          <p:cNvPr id="68661" name="Text Box 57">
            <a:extLst>
              <a:ext uri="{FF2B5EF4-FFF2-40B4-BE49-F238E27FC236}">
                <a16:creationId xmlns:a16="http://schemas.microsoft.com/office/drawing/2014/main" id="{4FF629A9-5071-4A35-B8F3-79C180733CBF}"/>
              </a:ext>
            </a:extLst>
          </p:cNvPr>
          <p:cNvSpPr txBox="1">
            <a:spLocks noChangeArrowheads="1"/>
          </p:cNvSpPr>
          <p:nvPr/>
        </p:nvSpPr>
        <p:spPr bwMode="auto">
          <a:xfrm>
            <a:off x="7723188" y="3436938"/>
            <a:ext cx="890587" cy="141287"/>
          </a:xfrm>
          <a:prstGeom prst="rect">
            <a:avLst/>
          </a:prstGeom>
          <a:solidFill>
            <a:srgbClr val="000099"/>
          </a:solidFill>
          <a:ln w="3240">
            <a:solidFill>
              <a:srgbClr val="000000"/>
            </a:solidFill>
            <a:miter lim="800000"/>
            <a:headEnd/>
            <a:tailEnd/>
          </a:ln>
          <a:effectLst>
            <a:outerShdw dist="40186" dir="4303642" algn="ctr" rotWithShape="0">
              <a:srgbClr val="808080">
                <a:alpha val="50026"/>
              </a:srgbClr>
            </a:outerShdw>
          </a:effectLst>
        </p:spPr>
        <p:txBody>
          <a:bodyPr lIns="9000" tIns="9000" rIns="9000" bIns="90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FF"/>
              </a:buClr>
              <a:buFont typeface="Arial" panose="020B0604020202020204" pitchFamily="34" charset="0"/>
              <a:buNone/>
            </a:pPr>
            <a:r>
              <a:rPr lang="en-GB" altLang="en-US" sz="800">
                <a:solidFill>
                  <a:schemeClr val="tx1"/>
                </a:solidFill>
              </a:rPr>
              <a:t>Blocks List</a:t>
            </a:r>
          </a:p>
        </p:txBody>
      </p:sp>
      <p:sp>
        <p:nvSpPr>
          <p:cNvPr id="68662" name="Text Box 58">
            <a:extLst>
              <a:ext uri="{FF2B5EF4-FFF2-40B4-BE49-F238E27FC236}">
                <a16:creationId xmlns:a16="http://schemas.microsoft.com/office/drawing/2014/main" id="{CD4DCB85-9519-42A9-BEE4-8CA0ACB92CD7}"/>
              </a:ext>
            </a:extLst>
          </p:cNvPr>
          <p:cNvSpPr txBox="1">
            <a:spLocks noChangeArrowheads="1"/>
          </p:cNvSpPr>
          <p:nvPr/>
        </p:nvSpPr>
        <p:spPr bwMode="auto">
          <a:xfrm>
            <a:off x="7723188" y="3657600"/>
            <a:ext cx="890587" cy="141288"/>
          </a:xfrm>
          <a:prstGeom prst="rect">
            <a:avLst/>
          </a:prstGeom>
          <a:solidFill>
            <a:srgbClr val="000099"/>
          </a:solidFill>
          <a:ln w="3240">
            <a:solidFill>
              <a:srgbClr val="000000"/>
            </a:solidFill>
            <a:miter lim="800000"/>
            <a:headEnd/>
            <a:tailEnd/>
          </a:ln>
          <a:effectLst>
            <a:outerShdw dist="40186" dir="4303642" algn="ctr" rotWithShape="0">
              <a:srgbClr val="808080">
                <a:alpha val="50026"/>
              </a:srgbClr>
            </a:outerShdw>
          </a:effectLst>
        </p:spPr>
        <p:txBody>
          <a:bodyPr lIns="9000" tIns="9000" rIns="9000" bIns="90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CCFFFF"/>
              </a:buClr>
              <a:buFont typeface="Arial" panose="020B0604020202020204" pitchFamily="34" charset="0"/>
              <a:buNone/>
            </a:pPr>
            <a:r>
              <a:rPr lang="en-GB" altLang="en-US" sz="800">
                <a:solidFill>
                  <a:schemeClr val="tx1"/>
                </a:solidFill>
              </a:rPr>
              <a:t>Product</a:t>
            </a:r>
          </a:p>
        </p:txBody>
      </p:sp>
      <p:cxnSp>
        <p:nvCxnSpPr>
          <p:cNvPr id="68663" name="AutoShape 59">
            <a:extLst>
              <a:ext uri="{FF2B5EF4-FFF2-40B4-BE49-F238E27FC236}">
                <a16:creationId xmlns:a16="http://schemas.microsoft.com/office/drawing/2014/main" id="{9B1F12FA-26AD-4E20-9452-218DD913C735}"/>
              </a:ext>
            </a:extLst>
          </p:cNvPr>
          <p:cNvCxnSpPr>
            <a:cxnSpLocks noChangeShapeType="1"/>
            <a:stCxn id="68647" idx="2"/>
            <a:endCxn id="68660" idx="0"/>
          </p:cNvCxnSpPr>
          <p:nvPr/>
        </p:nvCxnSpPr>
        <p:spPr bwMode="auto">
          <a:xfrm rot="16200000" flipH="1">
            <a:off x="7758113" y="2789237"/>
            <a:ext cx="304800" cy="517525"/>
          </a:xfrm>
          <a:prstGeom prst="curvedConnector3">
            <a:avLst>
              <a:gd name="adj1" fmla="val 50000"/>
            </a:avLst>
          </a:prstGeom>
          <a:noFill/>
          <a:ln w="2556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68664" name="AutoShape 60">
            <a:extLst>
              <a:ext uri="{FF2B5EF4-FFF2-40B4-BE49-F238E27FC236}">
                <a16:creationId xmlns:a16="http://schemas.microsoft.com/office/drawing/2014/main" id="{4760776C-6A52-48CD-A27F-B9721790FEBF}"/>
              </a:ext>
            </a:extLst>
          </p:cNvPr>
          <p:cNvCxnSpPr>
            <a:cxnSpLocks noChangeShapeType="1"/>
            <a:stCxn id="68651" idx="3"/>
            <a:endCxn id="68660" idx="1"/>
          </p:cNvCxnSpPr>
          <p:nvPr/>
        </p:nvCxnSpPr>
        <p:spPr bwMode="auto">
          <a:xfrm flipV="1">
            <a:off x="7389813" y="3270250"/>
            <a:ext cx="333375" cy="320675"/>
          </a:xfrm>
          <a:prstGeom prst="straightConnector1">
            <a:avLst/>
          </a:prstGeom>
          <a:noFill/>
          <a:ln w="28440">
            <a:solidFill>
              <a:srgbClr val="FF6600"/>
            </a:solidFill>
            <a:miter lim="800000"/>
            <a:headEnd/>
            <a:tailEnd type="triangle" w="med" len="med"/>
          </a:ln>
          <a:extLst>
            <a:ext uri="{909E8E84-426E-40DD-AFC4-6F175D3DCCD1}">
              <a14:hiddenFill xmlns:a14="http://schemas.microsoft.com/office/drawing/2010/main">
                <a:noFill/>
              </a14:hiddenFill>
            </a:ext>
          </a:extLst>
        </p:spPr>
      </p:cxnSp>
      <p:cxnSp>
        <p:nvCxnSpPr>
          <p:cNvPr id="68665" name="AutoShape 61">
            <a:extLst>
              <a:ext uri="{FF2B5EF4-FFF2-40B4-BE49-F238E27FC236}">
                <a16:creationId xmlns:a16="http://schemas.microsoft.com/office/drawing/2014/main" id="{05804001-9644-42A3-A643-72C2B8830C20}"/>
              </a:ext>
            </a:extLst>
          </p:cNvPr>
          <p:cNvCxnSpPr>
            <a:cxnSpLocks noChangeShapeType="1"/>
            <a:stCxn id="68651" idx="3"/>
            <a:endCxn id="68661" idx="1"/>
          </p:cNvCxnSpPr>
          <p:nvPr/>
        </p:nvCxnSpPr>
        <p:spPr bwMode="auto">
          <a:xfrm flipV="1">
            <a:off x="7389813" y="3506788"/>
            <a:ext cx="333375" cy="84137"/>
          </a:xfrm>
          <a:prstGeom prst="straightConnector1">
            <a:avLst/>
          </a:prstGeom>
          <a:noFill/>
          <a:ln w="28440">
            <a:solidFill>
              <a:srgbClr val="FF6600"/>
            </a:solidFill>
            <a:miter lim="800000"/>
            <a:headEnd/>
            <a:tailEnd type="triangle" w="med" len="med"/>
          </a:ln>
          <a:extLst>
            <a:ext uri="{909E8E84-426E-40DD-AFC4-6F175D3DCCD1}">
              <a14:hiddenFill xmlns:a14="http://schemas.microsoft.com/office/drawing/2010/main">
                <a:noFill/>
              </a14:hiddenFill>
            </a:ext>
          </a:extLst>
        </p:spPr>
      </p:cxnSp>
      <p:cxnSp>
        <p:nvCxnSpPr>
          <p:cNvPr id="68666" name="AutoShape 62">
            <a:extLst>
              <a:ext uri="{FF2B5EF4-FFF2-40B4-BE49-F238E27FC236}">
                <a16:creationId xmlns:a16="http://schemas.microsoft.com/office/drawing/2014/main" id="{EA8F06EE-CADA-45B2-BC9E-EDCB6952241F}"/>
              </a:ext>
            </a:extLst>
          </p:cNvPr>
          <p:cNvCxnSpPr>
            <a:cxnSpLocks noChangeShapeType="1"/>
            <a:stCxn id="68652" idx="3"/>
            <a:endCxn id="68662" idx="1"/>
          </p:cNvCxnSpPr>
          <p:nvPr/>
        </p:nvCxnSpPr>
        <p:spPr bwMode="auto">
          <a:xfrm flipV="1">
            <a:off x="7391400" y="3727450"/>
            <a:ext cx="331788" cy="220663"/>
          </a:xfrm>
          <a:prstGeom prst="straightConnector1">
            <a:avLst/>
          </a:prstGeom>
          <a:noFill/>
          <a:ln w="28440">
            <a:solidFill>
              <a:srgbClr val="FF6600"/>
            </a:solidFill>
            <a:miter lim="800000"/>
            <a:headEnd/>
            <a:tailEnd type="triangle" w="med" len="med"/>
          </a:ln>
          <a:extLst>
            <a:ext uri="{909E8E84-426E-40DD-AFC4-6F175D3DCCD1}">
              <a14:hiddenFill xmlns:a14="http://schemas.microsoft.com/office/drawing/2010/main">
                <a:noFill/>
              </a14:hiddenFill>
            </a:ext>
          </a:extLst>
        </p:spPr>
      </p:cxnSp>
      <p:cxnSp>
        <p:nvCxnSpPr>
          <p:cNvPr id="68667" name="AutoShape 63">
            <a:extLst>
              <a:ext uri="{FF2B5EF4-FFF2-40B4-BE49-F238E27FC236}">
                <a16:creationId xmlns:a16="http://schemas.microsoft.com/office/drawing/2014/main" id="{7D5C90D9-ABA8-4BE5-9EBF-8F771DE6C1E8}"/>
              </a:ext>
            </a:extLst>
          </p:cNvPr>
          <p:cNvCxnSpPr>
            <a:cxnSpLocks noChangeShapeType="1"/>
            <a:stCxn id="68662" idx="2"/>
            <a:endCxn id="68659" idx="0"/>
          </p:cNvCxnSpPr>
          <p:nvPr/>
        </p:nvCxnSpPr>
        <p:spPr bwMode="auto">
          <a:xfrm rot="5400000">
            <a:off x="8005763" y="3960813"/>
            <a:ext cx="325437" cy="1587"/>
          </a:xfrm>
          <a:prstGeom prst="straightConnector1">
            <a:avLst/>
          </a:prstGeom>
          <a:noFill/>
          <a:ln w="2556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68668" name="AutoShape 64">
            <a:extLst>
              <a:ext uri="{FF2B5EF4-FFF2-40B4-BE49-F238E27FC236}">
                <a16:creationId xmlns:a16="http://schemas.microsoft.com/office/drawing/2014/main" id="{C52DE543-C6EF-466F-851D-DD86862BBC3B}"/>
              </a:ext>
            </a:extLst>
          </p:cNvPr>
          <p:cNvCxnSpPr>
            <a:cxnSpLocks noChangeShapeType="1"/>
            <a:stCxn id="68659" idx="2"/>
            <a:endCxn id="68648" idx="0"/>
          </p:cNvCxnSpPr>
          <p:nvPr/>
        </p:nvCxnSpPr>
        <p:spPr bwMode="auto">
          <a:xfrm rot="5400000">
            <a:off x="7799387" y="4125913"/>
            <a:ext cx="231775" cy="508000"/>
          </a:xfrm>
          <a:prstGeom prst="curvedConnector3">
            <a:avLst>
              <a:gd name="adj1" fmla="val 50000"/>
            </a:avLst>
          </a:prstGeom>
          <a:noFill/>
          <a:ln w="2556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68669" name="AutoShape 65">
            <a:extLst>
              <a:ext uri="{FF2B5EF4-FFF2-40B4-BE49-F238E27FC236}">
                <a16:creationId xmlns:a16="http://schemas.microsoft.com/office/drawing/2014/main" id="{B93BEBE3-AFDF-4E48-BEF9-2A474397BD6A}"/>
              </a:ext>
            </a:extLst>
          </p:cNvPr>
          <p:cNvCxnSpPr>
            <a:cxnSpLocks noChangeShapeType="1"/>
            <a:stCxn id="37929" idx="4"/>
            <a:endCxn id="68648" idx="0"/>
          </p:cNvCxnSpPr>
          <p:nvPr/>
        </p:nvCxnSpPr>
        <p:spPr bwMode="auto">
          <a:xfrm>
            <a:off x="7089775" y="4191000"/>
            <a:ext cx="571500" cy="304800"/>
          </a:xfrm>
          <a:prstGeom prst="curvedConnector3">
            <a:avLst>
              <a:gd name="adj1" fmla="val 50000"/>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68670" name="AutoShape 66">
            <a:extLst>
              <a:ext uri="{FF2B5EF4-FFF2-40B4-BE49-F238E27FC236}">
                <a16:creationId xmlns:a16="http://schemas.microsoft.com/office/drawing/2014/main" id="{0CD84D33-2F7D-4F41-A5A6-E578C2EABBDE}"/>
              </a:ext>
            </a:extLst>
          </p:cNvPr>
          <p:cNvCxnSpPr>
            <a:cxnSpLocks noChangeShapeType="1"/>
            <a:stCxn id="68648" idx="2"/>
            <a:endCxn id="68653" idx="0"/>
          </p:cNvCxnSpPr>
          <p:nvPr/>
        </p:nvCxnSpPr>
        <p:spPr bwMode="auto">
          <a:xfrm rot="5400000">
            <a:off x="7356476" y="5029200"/>
            <a:ext cx="609600" cy="3175"/>
          </a:xfrm>
          <a:prstGeom prst="straightConnector1">
            <a:avLst/>
          </a:prstGeom>
          <a:noFill/>
          <a:ln w="2556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68671" name="AutoShape 67">
            <a:extLst>
              <a:ext uri="{FF2B5EF4-FFF2-40B4-BE49-F238E27FC236}">
                <a16:creationId xmlns:a16="http://schemas.microsoft.com/office/drawing/2014/main" id="{D1497E3A-0167-4C96-844E-2A7837A8D51D}"/>
              </a:ext>
            </a:extLst>
          </p:cNvPr>
          <p:cNvCxnSpPr>
            <a:cxnSpLocks noChangeShapeType="1"/>
            <a:stCxn id="68651" idx="2"/>
            <a:endCxn id="68652" idx="0"/>
          </p:cNvCxnSpPr>
          <p:nvPr/>
        </p:nvCxnSpPr>
        <p:spPr bwMode="auto">
          <a:xfrm rot="16200000" flipH="1">
            <a:off x="6973094" y="3772694"/>
            <a:ext cx="223837" cy="3175"/>
          </a:xfrm>
          <a:prstGeom prst="straightConnector1">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68672" name="Text Box 68">
            <a:extLst>
              <a:ext uri="{FF2B5EF4-FFF2-40B4-BE49-F238E27FC236}">
                <a16:creationId xmlns:a16="http://schemas.microsoft.com/office/drawing/2014/main" id="{5AD60C68-DFF0-4E8D-973B-7AADFC1752EE}"/>
              </a:ext>
            </a:extLst>
          </p:cNvPr>
          <p:cNvSpPr txBox="1">
            <a:spLocks noChangeArrowheads="1"/>
          </p:cNvSpPr>
          <p:nvPr/>
        </p:nvSpPr>
        <p:spPr bwMode="auto">
          <a:xfrm>
            <a:off x="8459788" y="2362200"/>
            <a:ext cx="8397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FFFFFF"/>
              </a:buClr>
              <a:buFont typeface="Arial" panose="020B0604020202020204" pitchFamily="34" charset="0"/>
              <a:buNone/>
            </a:pPr>
            <a:r>
              <a:rPr lang="en-GB" altLang="en-US" sz="1400">
                <a:solidFill>
                  <a:schemeClr val="tx1"/>
                </a:solidFill>
              </a:rPr>
              <a:t>Sprint:</a:t>
            </a:r>
          </a:p>
          <a:p>
            <a:pPr algn="ctr" eaLnBrk="1" hangingPunct="1">
              <a:lnSpc>
                <a:spcPct val="100000"/>
              </a:lnSpc>
              <a:spcBef>
                <a:spcPct val="0"/>
              </a:spcBef>
              <a:buClr>
                <a:srgbClr val="FFFFFF"/>
              </a:buClr>
              <a:buFont typeface="Arial" panose="020B0604020202020204" pitchFamily="34" charset="0"/>
              <a:buNone/>
            </a:pPr>
            <a:r>
              <a:rPr lang="en-GB" altLang="en-US" sz="1400">
                <a:solidFill>
                  <a:schemeClr val="tx1"/>
                </a:solidFill>
              </a:rPr>
              <a:t>30 Days</a:t>
            </a:r>
          </a:p>
        </p:txBody>
      </p:sp>
      <p:sp>
        <p:nvSpPr>
          <p:cNvPr id="68673" name="AutoShape 69">
            <a:extLst>
              <a:ext uri="{FF2B5EF4-FFF2-40B4-BE49-F238E27FC236}">
                <a16:creationId xmlns:a16="http://schemas.microsoft.com/office/drawing/2014/main" id="{940E022C-5CEC-42FC-8CCA-31D323FABC19}"/>
              </a:ext>
            </a:extLst>
          </p:cNvPr>
          <p:cNvSpPr>
            <a:spLocks noChangeArrowheads="1"/>
          </p:cNvSpPr>
          <p:nvPr/>
        </p:nvSpPr>
        <p:spPr bwMode="auto">
          <a:xfrm>
            <a:off x="304800" y="2590800"/>
            <a:ext cx="1371600" cy="762000"/>
          </a:xfrm>
          <a:prstGeom prst="homePlate">
            <a:avLst>
              <a:gd name="adj" fmla="val 45000"/>
            </a:avLst>
          </a:prstGeom>
          <a:gradFill rotWithShape="0">
            <a:gsLst>
              <a:gs pos="0">
                <a:srgbClr val="99FFCC"/>
              </a:gs>
              <a:gs pos="100000">
                <a:srgbClr val="6DB692"/>
              </a:gs>
            </a:gsLst>
            <a:lin ang="0" scaled="1"/>
          </a:gradFill>
          <a:ln w="9360">
            <a:solidFill>
              <a:srgbClr val="000000"/>
            </a:solidFill>
            <a:miter lim="800000"/>
            <a:headEnd/>
            <a:tailEnd/>
          </a:ln>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808080"/>
              </a:buClr>
              <a:buFont typeface="Arial" panose="020B0604020202020204" pitchFamily="34" charset="0"/>
              <a:buNone/>
            </a:pPr>
            <a:r>
              <a:rPr lang="en-GB" altLang="en-US" sz="1200" b="1">
                <a:solidFill>
                  <a:schemeClr val="tx1"/>
                </a:solidFill>
              </a:rPr>
              <a:t>Product Owner:</a:t>
            </a:r>
          </a:p>
          <a:p>
            <a:pPr algn="ctr" eaLnBrk="1" hangingPunct="1">
              <a:lnSpc>
                <a:spcPct val="100000"/>
              </a:lnSpc>
              <a:spcBef>
                <a:spcPct val="0"/>
              </a:spcBef>
              <a:buClr>
                <a:srgbClr val="808080"/>
              </a:buClr>
              <a:buFont typeface="Arial" panose="020B0604020202020204" pitchFamily="34" charset="0"/>
              <a:buNone/>
            </a:pPr>
            <a:r>
              <a:rPr lang="en-GB" altLang="en-US" sz="1000">
                <a:solidFill>
                  <a:schemeClr val="tx1"/>
                </a:solidFill>
              </a:rPr>
              <a:t>Sets Priorities</a:t>
            </a:r>
          </a:p>
        </p:txBody>
      </p:sp>
      <p:sp>
        <p:nvSpPr>
          <p:cNvPr id="68674" name="AutoShape 70">
            <a:extLst>
              <a:ext uri="{FF2B5EF4-FFF2-40B4-BE49-F238E27FC236}">
                <a16:creationId xmlns:a16="http://schemas.microsoft.com/office/drawing/2014/main" id="{A0CA5B6B-5BDB-4E78-805C-606C2C5662AF}"/>
              </a:ext>
            </a:extLst>
          </p:cNvPr>
          <p:cNvSpPr>
            <a:spLocks noChangeArrowheads="1"/>
          </p:cNvSpPr>
          <p:nvPr/>
        </p:nvSpPr>
        <p:spPr bwMode="auto">
          <a:xfrm>
            <a:off x="304800" y="4648200"/>
            <a:ext cx="1371600" cy="990600"/>
          </a:xfrm>
          <a:prstGeom prst="homePlate">
            <a:avLst>
              <a:gd name="adj" fmla="val 34615"/>
            </a:avLst>
          </a:prstGeom>
          <a:gradFill rotWithShape="0">
            <a:gsLst>
              <a:gs pos="0">
                <a:srgbClr val="99FFCC"/>
              </a:gs>
              <a:gs pos="100000">
                <a:srgbClr val="6DB692"/>
              </a:gs>
            </a:gsLst>
            <a:lin ang="0" scaled="1"/>
          </a:gradFill>
          <a:ln w="9360">
            <a:solidFill>
              <a:srgbClr val="000000"/>
            </a:solidFill>
            <a:miter lim="800000"/>
            <a:headEnd/>
            <a:tailEnd/>
          </a:ln>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808080"/>
              </a:buClr>
              <a:buFont typeface="Arial" panose="020B0604020202020204" pitchFamily="34" charset="0"/>
              <a:buNone/>
            </a:pPr>
            <a:r>
              <a:rPr lang="en-GB" altLang="en-US" sz="1200" b="1">
                <a:solidFill>
                  <a:schemeClr val="tx1"/>
                </a:solidFill>
              </a:rPr>
              <a:t>Scrum Master</a:t>
            </a:r>
          </a:p>
          <a:p>
            <a:pPr algn="ctr" eaLnBrk="1" hangingPunct="1">
              <a:lnSpc>
                <a:spcPct val="100000"/>
              </a:lnSpc>
              <a:spcBef>
                <a:spcPct val="0"/>
              </a:spcBef>
              <a:buClr>
                <a:srgbClr val="808080"/>
              </a:buClr>
              <a:buFont typeface="Arial" panose="020B0604020202020204" pitchFamily="34" charset="0"/>
              <a:buNone/>
            </a:pPr>
            <a:r>
              <a:rPr lang="en-GB" altLang="en-US" sz="1000">
                <a:solidFill>
                  <a:schemeClr val="tx1"/>
                </a:solidFill>
              </a:rPr>
              <a:t>Manages Process,</a:t>
            </a:r>
          </a:p>
          <a:p>
            <a:pPr algn="ctr" eaLnBrk="1" hangingPunct="1">
              <a:lnSpc>
                <a:spcPct val="100000"/>
              </a:lnSpc>
              <a:spcBef>
                <a:spcPct val="0"/>
              </a:spcBef>
              <a:buClr>
                <a:srgbClr val="808080"/>
              </a:buClr>
              <a:buFont typeface="Arial" panose="020B0604020202020204" pitchFamily="34" charset="0"/>
              <a:buNone/>
            </a:pPr>
            <a:r>
              <a:rPr lang="en-GB" altLang="en-US" sz="1000">
                <a:solidFill>
                  <a:schemeClr val="tx1"/>
                </a:solidFill>
              </a:rPr>
              <a:t>Removes roadblocks</a:t>
            </a:r>
          </a:p>
        </p:txBody>
      </p:sp>
      <p:sp>
        <p:nvSpPr>
          <p:cNvPr id="68675" name="AutoShape 71">
            <a:extLst>
              <a:ext uri="{FF2B5EF4-FFF2-40B4-BE49-F238E27FC236}">
                <a16:creationId xmlns:a16="http://schemas.microsoft.com/office/drawing/2014/main" id="{3707BFCB-3670-41F6-8BE8-A7B602316B78}"/>
              </a:ext>
            </a:extLst>
          </p:cNvPr>
          <p:cNvSpPr>
            <a:spLocks noChangeArrowheads="1"/>
          </p:cNvSpPr>
          <p:nvPr/>
        </p:nvSpPr>
        <p:spPr bwMode="auto">
          <a:xfrm>
            <a:off x="304800" y="3581400"/>
            <a:ext cx="1371600" cy="762000"/>
          </a:xfrm>
          <a:prstGeom prst="homePlate">
            <a:avLst>
              <a:gd name="adj" fmla="val 45000"/>
            </a:avLst>
          </a:prstGeom>
          <a:gradFill rotWithShape="0">
            <a:gsLst>
              <a:gs pos="0">
                <a:srgbClr val="99FFCC"/>
              </a:gs>
              <a:gs pos="100000">
                <a:srgbClr val="6DB692"/>
              </a:gs>
            </a:gsLst>
            <a:lin ang="0" scaled="1"/>
          </a:gradFill>
          <a:ln w="9360">
            <a:solidFill>
              <a:srgbClr val="000000"/>
            </a:solidFill>
            <a:miter lim="800000"/>
            <a:headEnd/>
            <a:tailEnd/>
          </a:ln>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808080"/>
              </a:buClr>
              <a:buFont typeface="Arial" panose="020B0604020202020204" pitchFamily="34" charset="0"/>
              <a:buNone/>
            </a:pPr>
            <a:r>
              <a:rPr lang="en-GB" altLang="en-US" sz="1200" b="1">
                <a:solidFill>
                  <a:schemeClr val="tx1"/>
                </a:solidFill>
              </a:rPr>
              <a:t>Team:</a:t>
            </a:r>
          </a:p>
          <a:p>
            <a:pPr algn="ctr" eaLnBrk="1" hangingPunct="1">
              <a:lnSpc>
                <a:spcPct val="100000"/>
              </a:lnSpc>
              <a:spcBef>
                <a:spcPct val="0"/>
              </a:spcBef>
              <a:buClr>
                <a:srgbClr val="808080"/>
              </a:buClr>
              <a:buFont typeface="Arial" panose="020B0604020202020204" pitchFamily="34" charset="0"/>
              <a:buNone/>
            </a:pPr>
            <a:r>
              <a:rPr lang="en-GB" altLang="en-US" sz="1000">
                <a:solidFill>
                  <a:schemeClr val="tx1"/>
                </a:solidFill>
              </a:rPr>
              <a:t>Develop Product</a:t>
            </a:r>
          </a:p>
        </p:txBody>
      </p:sp>
      <p:sp>
        <p:nvSpPr>
          <p:cNvPr id="68676" name="AutoShape 72">
            <a:extLst>
              <a:ext uri="{FF2B5EF4-FFF2-40B4-BE49-F238E27FC236}">
                <a16:creationId xmlns:a16="http://schemas.microsoft.com/office/drawing/2014/main" id="{74C48A5E-149B-469B-B401-2D64346AA96C}"/>
              </a:ext>
            </a:extLst>
          </p:cNvPr>
          <p:cNvSpPr>
            <a:spLocks noChangeArrowheads="1"/>
          </p:cNvSpPr>
          <p:nvPr/>
        </p:nvSpPr>
        <p:spPr bwMode="auto">
          <a:xfrm>
            <a:off x="304800" y="1600200"/>
            <a:ext cx="1371600" cy="762000"/>
          </a:xfrm>
          <a:prstGeom prst="homePlate">
            <a:avLst>
              <a:gd name="adj" fmla="val 45000"/>
            </a:avLst>
          </a:prstGeom>
          <a:gradFill rotWithShape="0">
            <a:gsLst>
              <a:gs pos="0">
                <a:srgbClr val="99FFCC"/>
              </a:gs>
              <a:gs pos="100000">
                <a:srgbClr val="6DB692"/>
              </a:gs>
            </a:gsLst>
            <a:lin ang="0" scaled="1"/>
          </a:gradFill>
          <a:ln w="9360">
            <a:solidFill>
              <a:srgbClr val="000000"/>
            </a:solidFill>
            <a:miter lim="800000"/>
            <a:headEnd/>
            <a:tailEnd/>
          </a:ln>
        </p:spPr>
        <p:txBody>
          <a:bodyPr wrap="none" lIns="90000" tIns="46800" rIns="90000" bIns="46800" anchor="ctr"/>
          <a:lstStyle>
            <a:lvl1pPr>
              <a:lnSpc>
                <a:spcPct val="93000"/>
              </a:lnSpc>
              <a:spcBef>
                <a:spcPts val="8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cs typeface="DejaVu LGC Sans" charset="0"/>
              </a:defRPr>
            </a:lvl1pPr>
            <a:lvl2pPr marL="742950" indent="-285750">
              <a:lnSpc>
                <a:spcPct val="93000"/>
              </a:lnSpc>
              <a:spcBef>
                <a:spcPts val="7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DejaVu LGC Sans" charset="0"/>
              </a:defRPr>
            </a:lvl2pPr>
            <a:lvl3pPr marL="1143000" indent="-228600">
              <a:lnSpc>
                <a:spcPct val="93000"/>
              </a:lnSpc>
              <a:spcBef>
                <a:spcPts val="6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DejaVu LGC Sans" charset="0"/>
              </a:defRPr>
            </a:lvl3pPr>
            <a:lvl4pPr marL="16002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4pPr>
            <a:lvl5pPr marL="2057400" indent="-228600">
              <a:lnSpc>
                <a:spcPct val="93000"/>
              </a:lnSpc>
              <a:spcBef>
                <a:spcPts val="500"/>
              </a:spcBef>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DejaVu LGC Sans" charset="0"/>
              </a:defRPr>
            </a:lvl9pPr>
          </a:lstStyle>
          <a:p>
            <a:pPr algn="ctr" eaLnBrk="1" hangingPunct="1">
              <a:lnSpc>
                <a:spcPct val="100000"/>
              </a:lnSpc>
              <a:spcBef>
                <a:spcPct val="0"/>
              </a:spcBef>
              <a:buClr>
                <a:srgbClr val="808080"/>
              </a:buClr>
              <a:buFont typeface="Arial" panose="020B0604020202020204" pitchFamily="34" charset="0"/>
              <a:buNone/>
            </a:pPr>
            <a:r>
              <a:rPr lang="en-GB" altLang="en-US" sz="1200" b="1">
                <a:solidFill>
                  <a:schemeClr val="tx1"/>
                </a:solidFill>
              </a:rPr>
              <a:t>Stakeholders:</a:t>
            </a:r>
          </a:p>
          <a:p>
            <a:pPr algn="ctr" eaLnBrk="1" hangingPunct="1">
              <a:lnSpc>
                <a:spcPct val="100000"/>
              </a:lnSpc>
              <a:spcBef>
                <a:spcPct val="0"/>
              </a:spcBef>
              <a:buClr>
                <a:srgbClr val="808080"/>
              </a:buClr>
              <a:buFont typeface="Arial" panose="020B0604020202020204" pitchFamily="34" charset="0"/>
              <a:buNone/>
            </a:pPr>
            <a:r>
              <a:rPr lang="en-GB" altLang="en-US" sz="1000">
                <a:solidFill>
                  <a:schemeClr val="tx1"/>
                </a:solidFill>
              </a:rPr>
              <a:t>Observe &amp; Advise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07170353-0995-458C-BBB8-C6F66E09A1B1}"/>
              </a:ext>
            </a:extLst>
          </p:cNvPr>
          <p:cNvSpPr txBox="1">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algn="r" eaLnBrk="1" hangingPunct="1">
              <a:lnSpc>
                <a:spcPct val="100000"/>
              </a:lnSpc>
              <a:spcBef>
                <a:spcPct val="0"/>
              </a:spcBef>
              <a:buClr>
                <a:srgbClr val="EBD189"/>
              </a:buClr>
              <a:buSzPct val="100000"/>
              <a:buFont typeface="Arial" panose="020B0604020202020204" pitchFamily="34" charset="0"/>
              <a:buNone/>
            </a:pPr>
            <a:fld id="{295EB59D-AA5D-4E00-8F8F-CF5EA1A8CD5D}" type="slidenum">
              <a:rPr lang="en-GB" altLang="en-US" sz="1400">
                <a:solidFill>
                  <a:schemeClr val="tx1"/>
                </a:solidFill>
              </a:rPr>
              <a:pPr algn="r" eaLnBrk="1" hangingPunct="1">
                <a:lnSpc>
                  <a:spcPct val="100000"/>
                </a:lnSpc>
                <a:spcBef>
                  <a:spcPct val="0"/>
                </a:spcBef>
                <a:buClr>
                  <a:srgbClr val="EBD189"/>
                </a:buClr>
                <a:buSzPct val="100000"/>
                <a:buFont typeface="Arial" panose="020B0604020202020204" pitchFamily="34" charset="0"/>
                <a:buNone/>
              </a:pPr>
              <a:t>82</a:t>
            </a:fld>
            <a:endParaRPr lang="en-GB" altLang="en-US" sz="1400">
              <a:solidFill>
                <a:schemeClr val="tx1"/>
              </a:solidFill>
            </a:endParaRPr>
          </a:p>
        </p:txBody>
      </p:sp>
      <p:sp>
        <p:nvSpPr>
          <p:cNvPr id="70659" name="Text Box 3">
            <a:extLst>
              <a:ext uri="{FF2B5EF4-FFF2-40B4-BE49-F238E27FC236}">
                <a16:creationId xmlns:a16="http://schemas.microsoft.com/office/drawing/2014/main" id="{C7A94131-8FE4-4668-BE83-5D55F0DA6898}"/>
              </a:ext>
            </a:extLst>
          </p:cNvPr>
          <p:cNvSpPr txBox="1">
            <a:spLocks noChangeArrowheads="1"/>
          </p:cNvSpPr>
          <p:nvPr/>
        </p:nvSpPr>
        <p:spPr bwMode="auto">
          <a:xfrm>
            <a:off x="1066800" y="-136525"/>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ct val="0"/>
              </a:spcBef>
              <a:buClr>
                <a:srgbClr val="EAEAEA"/>
              </a:buClr>
              <a:buSzPct val="100000"/>
              <a:buFont typeface="Book Antiqua" panose="02040602050305030304" pitchFamily="18" charset="0"/>
              <a:buNone/>
            </a:pPr>
            <a:r>
              <a:rPr lang="en-GB" altLang="en-US" sz="4400" b="1">
                <a:solidFill>
                  <a:schemeClr val="tx1"/>
                </a:solidFill>
                <a:latin typeface="Book Antiqua" panose="02040602050305030304" pitchFamily="18" charset="0"/>
              </a:rPr>
              <a:t>Advantages / Disadvantages</a:t>
            </a:r>
          </a:p>
        </p:txBody>
      </p:sp>
      <p:sp>
        <p:nvSpPr>
          <p:cNvPr id="70660" name="Text Box 4">
            <a:extLst>
              <a:ext uri="{FF2B5EF4-FFF2-40B4-BE49-F238E27FC236}">
                <a16:creationId xmlns:a16="http://schemas.microsoft.com/office/drawing/2014/main" id="{288F2013-60B1-4DB3-BCB0-EB6FFFF9F62E}"/>
              </a:ext>
            </a:extLst>
          </p:cNvPr>
          <p:cNvSpPr txBox="1">
            <a:spLocks noChangeArrowheads="1"/>
          </p:cNvSpPr>
          <p:nvPr/>
        </p:nvSpPr>
        <p:spPr bwMode="auto">
          <a:xfrm>
            <a:off x="762000" y="1676400"/>
            <a:ext cx="7772400" cy="467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3000"/>
              </a:lnSpc>
              <a:spcBef>
                <a:spcPts val="800"/>
              </a:spcBef>
              <a:buClr>
                <a:srgbClr val="FFFF00"/>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EAEAEA"/>
                </a:solidFill>
                <a:latin typeface="Arial" panose="020B0604020202020204" pitchFamily="34" charset="0"/>
                <a:cs typeface="DejaVu LGC Sans" charset="0"/>
              </a:defRPr>
            </a:lvl1pPr>
            <a:lvl2pPr marL="742950" indent="-285750">
              <a:lnSpc>
                <a:spcPct val="93000"/>
              </a:lnSpc>
              <a:spcBef>
                <a:spcPts val="700"/>
              </a:spcBef>
              <a:buClr>
                <a:srgbClr val="CC0000"/>
              </a:buClr>
              <a:buSzPct val="7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EAEAEA"/>
                </a:solidFill>
                <a:latin typeface="Arial" panose="020B0604020202020204" pitchFamily="34" charset="0"/>
                <a:cs typeface="DejaVu LGC Sans" charset="0"/>
              </a:defRPr>
            </a:lvl2pPr>
            <a:lvl3pPr marL="1143000" indent="-228600">
              <a:lnSpc>
                <a:spcPct val="93000"/>
              </a:lnSpc>
              <a:spcBef>
                <a:spcPts val="600"/>
              </a:spcBef>
              <a:buClr>
                <a:srgbClr val="009900"/>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Arial" panose="020B0604020202020204" pitchFamily="34" charset="0"/>
                <a:cs typeface="DejaVu LGC Sans" charset="0"/>
              </a:defRPr>
            </a:lvl3pPr>
            <a:lvl4pPr marL="1600200" indent="-228600">
              <a:lnSpc>
                <a:spcPct val="93000"/>
              </a:lnSpc>
              <a:spcBef>
                <a:spcPts val="500"/>
              </a:spcBef>
              <a:buClr>
                <a:srgbClr val="B97C01"/>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4pPr>
            <a:lvl5pPr marL="2057400" indent="-228600">
              <a:lnSpc>
                <a:spcPct val="93000"/>
              </a:lnSpc>
              <a:spcBef>
                <a:spcPts val="500"/>
              </a:spcBef>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5pPr>
            <a:lvl6pPr marL="25146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6pPr>
            <a:lvl7pPr marL="29718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7pPr>
            <a:lvl8pPr marL="34290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8pPr>
            <a:lvl9pPr marL="3886200" indent="-228600" defTabSz="457200" eaLnBrk="0" fontAlgn="base" hangingPunct="0">
              <a:lnSpc>
                <a:spcPct val="93000"/>
              </a:lnSpc>
              <a:spcBef>
                <a:spcPts val="500"/>
              </a:spcBef>
              <a:spcAft>
                <a:spcPct val="0"/>
              </a:spcAft>
              <a:buClr>
                <a:srgbClr val="B97C01"/>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EAEAEA"/>
                </a:solidFill>
                <a:latin typeface="Arial" panose="020B0604020202020204" pitchFamily="34" charset="0"/>
                <a:cs typeface="DejaVu LGC Sans" charset="0"/>
              </a:defRPr>
            </a:lvl9pPr>
          </a:lstStyle>
          <a:p>
            <a:pPr eaLnBrk="1" hangingPunct="1">
              <a:lnSpc>
                <a:spcPct val="100000"/>
              </a:lnSpc>
              <a:spcBef>
                <a:spcPts val="1250"/>
              </a:spcBef>
              <a:buClr>
                <a:srgbClr val="FFFFFF"/>
              </a:buClr>
              <a:buSzPct val="100000"/>
              <a:buFont typeface="Book Antiqua" panose="02040602050305030304" pitchFamily="18" charset="0"/>
              <a:buChar char="•"/>
            </a:pPr>
            <a:r>
              <a:rPr lang="en-GB" altLang="en-US" sz="2000" b="1">
                <a:solidFill>
                  <a:schemeClr val="tx1"/>
                </a:solidFill>
                <a:latin typeface="Book Antiqua" panose="02040602050305030304" pitchFamily="18" charset="0"/>
              </a:rPr>
              <a:t>  Greater ability to adapt </a:t>
            </a:r>
          </a:p>
          <a:p>
            <a:pPr eaLnBrk="1" hangingPunct="1">
              <a:lnSpc>
                <a:spcPct val="100000"/>
              </a:lnSpc>
              <a:spcBef>
                <a:spcPts val="1250"/>
              </a:spcBef>
              <a:buClr>
                <a:srgbClr val="FFFFFF"/>
              </a:buClr>
              <a:buSzPct val="100000"/>
              <a:buFont typeface="Book Antiqua" panose="02040602050305030304" pitchFamily="18" charset="0"/>
              <a:buChar char="•"/>
            </a:pPr>
            <a:r>
              <a:rPr lang="en-GB" altLang="en-US" sz="2000" b="1">
                <a:solidFill>
                  <a:schemeClr val="tx1"/>
                </a:solidFill>
                <a:latin typeface="Book Antiqua" panose="02040602050305030304" pitchFamily="18" charset="0"/>
              </a:rPr>
              <a:t>  Encourages initial design with ongoing rearchitecture</a:t>
            </a:r>
          </a:p>
          <a:p>
            <a:pPr eaLnBrk="1" hangingPunct="1">
              <a:lnSpc>
                <a:spcPct val="100000"/>
              </a:lnSpc>
              <a:spcBef>
                <a:spcPts val="1250"/>
              </a:spcBef>
              <a:buClr>
                <a:srgbClr val="FFFFFF"/>
              </a:buClr>
              <a:buSzPct val="100000"/>
              <a:buFont typeface="Book Antiqua" panose="02040602050305030304" pitchFamily="18" charset="0"/>
              <a:buChar char="•"/>
            </a:pPr>
            <a:r>
              <a:rPr lang="en-GB" altLang="en-US" sz="2000" b="1">
                <a:solidFill>
                  <a:schemeClr val="tx1"/>
                </a:solidFill>
                <a:latin typeface="Book Antiqua" panose="02040602050305030304" pitchFamily="18" charset="0"/>
              </a:rPr>
              <a:t>  Early, frequent delivery of software</a:t>
            </a:r>
          </a:p>
          <a:p>
            <a:pPr eaLnBrk="1" hangingPunct="1">
              <a:lnSpc>
                <a:spcPct val="100000"/>
              </a:lnSpc>
              <a:spcBef>
                <a:spcPts val="1250"/>
              </a:spcBef>
              <a:buClr>
                <a:srgbClr val="FFFFFF"/>
              </a:buClr>
              <a:buSzPct val="100000"/>
              <a:buFont typeface="Book Antiqua" panose="02040602050305030304" pitchFamily="18" charset="0"/>
              <a:buChar char="•"/>
            </a:pPr>
            <a:r>
              <a:rPr lang="en-GB" altLang="en-US" sz="2000" b="1">
                <a:solidFill>
                  <a:schemeClr val="tx1"/>
                </a:solidFill>
                <a:latin typeface="Book Antiqua" panose="02040602050305030304" pitchFamily="18" charset="0"/>
              </a:rPr>
              <a:t>  High visibility into projects</a:t>
            </a:r>
          </a:p>
          <a:p>
            <a:pPr eaLnBrk="1" hangingPunct="1">
              <a:lnSpc>
                <a:spcPct val="100000"/>
              </a:lnSpc>
              <a:spcBef>
                <a:spcPts val="1250"/>
              </a:spcBef>
              <a:buClr>
                <a:srgbClr val="FFFFFF"/>
              </a:buClr>
              <a:buSzPct val="100000"/>
              <a:buFont typeface="Book Antiqua" panose="02040602050305030304" pitchFamily="18" charset="0"/>
              <a:buNone/>
            </a:pPr>
            <a:endParaRPr lang="en-GB" altLang="en-US" sz="2000" b="1">
              <a:solidFill>
                <a:schemeClr val="tx1"/>
              </a:solidFill>
              <a:latin typeface="Book Antiqua" panose="02040602050305030304" pitchFamily="18" charset="0"/>
            </a:endParaRPr>
          </a:p>
          <a:p>
            <a:pPr eaLnBrk="1" hangingPunct="1">
              <a:lnSpc>
                <a:spcPct val="100000"/>
              </a:lnSpc>
              <a:spcBef>
                <a:spcPts val="1250"/>
              </a:spcBef>
              <a:buClr>
                <a:srgbClr val="F22B0A"/>
              </a:buClr>
              <a:buSzPct val="100000"/>
              <a:buFont typeface="Book Antiqua" panose="02040602050305030304" pitchFamily="18" charset="0"/>
              <a:buChar char="•"/>
            </a:pPr>
            <a:r>
              <a:rPr lang="en-GB" altLang="en-US" sz="2000" b="1">
                <a:solidFill>
                  <a:schemeClr val="tx1"/>
                </a:solidFill>
                <a:latin typeface="Book Antiqua" panose="02040602050305030304" pitchFamily="18" charset="0"/>
              </a:rPr>
              <a:t>  Undisciplined due to lack of process followed</a:t>
            </a:r>
          </a:p>
          <a:p>
            <a:pPr eaLnBrk="1" hangingPunct="1">
              <a:lnSpc>
                <a:spcPct val="100000"/>
              </a:lnSpc>
              <a:spcBef>
                <a:spcPts val="1250"/>
              </a:spcBef>
              <a:buClr>
                <a:srgbClr val="F22B0A"/>
              </a:buClr>
              <a:buSzPct val="100000"/>
              <a:buFont typeface="Book Antiqua" panose="02040602050305030304" pitchFamily="18" charset="0"/>
              <a:buChar char="•"/>
            </a:pPr>
            <a:r>
              <a:rPr lang="en-GB" altLang="en-US" sz="2000" b="1">
                <a:solidFill>
                  <a:schemeClr val="tx1"/>
                </a:solidFill>
                <a:latin typeface="Book Antiqua" panose="02040602050305030304" pitchFamily="18" charset="0"/>
              </a:rPr>
              <a:t>  More responsibility passed to developers to do the right thing</a:t>
            </a:r>
          </a:p>
          <a:p>
            <a:pPr eaLnBrk="1" hangingPunct="1">
              <a:lnSpc>
                <a:spcPct val="100000"/>
              </a:lnSpc>
              <a:spcBef>
                <a:spcPts val="1250"/>
              </a:spcBef>
              <a:buClr>
                <a:srgbClr val="F22B0A"/>
              </a:buClr>
              <a:buSzPct val="100000"/>
              <a:buFont typeface="Book Antiqua" panose="02040602050305030304" pitchFamily="18" charset="0"/>
              <a:buChar char="•"/>
            </a:pPr>
            <a:r>
              <a:rPr lang="en-GB" altLang="en-US" sz="2000" b="1">
                <a:solidFill>
                  <a:schemeClr val="tx1"/>
                </a:solidFill>
                <a:latin typeface="Book Antiqua" panose="02040602050305030304" pitchFamily="18" charset="0"/>
              </a:rPr>
              <a:t>  Needs local customization</a:t>
            </a:r>
          </a:p>
          <a:p>
            <a:pPr eaLnBrk="1" hangingPunct="1">
              <a:lnSpc>
                <a:spcPct val="100000"/>
              </a:lnSpc>
              <a:spcBef>
                <a:spcPts val="1250"/>
              </a:spcBef>
              <a:buClr>
                <a:srgbClr val="F22B0A"/>
              </a:buClr>
              <a:buSzPct val="100000"/>
              <a:buFont typeface="Book Antiqua" panose="02040602050305030304" pitchFamily="18" charset="0"/>
              <a:buChar char="•"/>
            </a:pPr>
            <a:r>
              <a:rPr lang="en-GB" altLang="en-US" sz="2000" b="1">
                <a:solidFill>
                  <a:schemeClr val="tx1"/>
                </a:solidFill>
                <a:latin typeface="Book Antiqua" panose="02040602050305030304" pitchFamily="18" charset="0"/>
              </a:rPr>
              <a:t>  It’s a new approach.</a:t>
            </a:r>
          </a:p>
          <a:p>
            <a:pPr eaLnBrk="1" hangingPunct="1">
              <a:lnSpc>
                <a:spcPct val="100000"/>
              </a:lnSpc>
              <a:spcBef>
                <a:spcPts val="1250"/>
              </a:spcBef>
              <a:buClr>
                <a:srgbClr val="F22B0A"/>
              </a:buClr>
              <a:buSzPct val="100000"/>
              <a:buFont typeface="Book Antiqua" panose="02040602050305030304" pitchFamily="18" charset="0"/>
              <a:buNone/>
            </a:pPr>
            <a:endParaRPr lang="en-GB" altLang="en-US" sz="2000" b="1">
              <a:solidFill>
                <a:schemeClr val="tx1"/>
              </a:solidFill>
              <a:latin typeface="Book Antiqua" panose="0204060205030503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b="1" dirty="0"/>
              <a:t>References</a:t>
            </a:r>
          </a:p>
        </p:txBody>
      </p:sp>
      <p:sp>
        <p:nvSpPr>
          <p:cNvPr id="3" name="Content Placeholder 2"/>
          <p:cNvSpPr>
            <a:spLocks noGrp="1"/>
          </p:cNvSpPr>
          <p:nvPr>
            <p:ph idx="1"/>
          </p:nvPr>
        </p:nvSpPr>
        <p:spPr/>
        <p:txBody>
          <a:bodyPr/>
          <a:lstStyle/>
          <a:p>
            <a:endParaRPr lang="en-IN" dirty="0"/>
          </a:p>
          <a:p>
            <a:r>
              <a:rPr lang="en-IN" dirty="0" err="1"/>
              <a:t>Roger.S.Pressman</a:t>
            </a:r>
            <a:r>
              <a:rPr lang="en-IN" dirty="0"/>
              <a:t>, Software Engineering-A Practitioners approach, Seventh </a:t>
            </a:r>
            <a:r>
              <a:rPr lang="en-IN" dirty="0" err="1"/>
              <a:t>Edition,McGraw</a:t>
            </a:r>
            <a:r>
              <a:rPr lang="en-IN" dirty="0"/>
              <a:t>-Hill, 2007. </a:t>
            </a:r>
          </a:p>
          <a:p>
            <a:r>
              <a:rPr lang="en-IN" dirty="0"/>
              <a:t>Ian </a:t>
            </a:r>
            <a:r>
              <a:rPr lang="en-IN" dirty="0" err="1"/>
              <a:t>Sommerville</a:t>
            </a:r>
            <a:r>
              <a:rPr lang="en-IN" dirty="0"/>
              <a:t>, Software Engineering, Eight Edition, Person Education, 2007. </a:t>
            </a:r>
          </a:p>
          <a:p>
            <a:endParaRPr lang="en-IN" dirty="0"/>
          </a:p>
        </p:txBody>
      </p:sp>
    </p:spTree>
    <p:extLst>
      <p:ext uri="{BB962C8B-B14F-4D97-AF65-F5344CB8AC3E}">
        <p14:creationId xmlns:p14="http://schemas.microsoft.com/office/powerpoint/2010/main" val="158528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lstStyle/>
          <a:p>
            <a:r>
              <a:rPr lang="en-GB" sz="3200" b="1" dirty="0"/>
              <a:t>Difference between software engineering and system engineering</a:t>
            </a:r>
            <a:endParaRPr lang="en-GB" b="1" dirty="0"/>
          </a:p>
        </p:txBody>
      </p:sp>
      <p:sp>
        <p:nvSpPr>
          <p:cNvPr id="73733" name="Rectangle 5"/>
          <p:cNvSpPr>
            <a:spLocks noGrp="1" noChangeArrowheads="1"/>
          </p:cNvSpPr>
          <p:nvPr>
            <p:ph type="body" idx="1"/>
          </p:nvPr>
        </p:nvSpPr>
        <p:spPr/>
        <p:txBody>
          <a:bodyPr>
            <a:normAutofit lnSpcReduction="10000"/>
          </a:bodyPr>
          <a:lstStyle/>
          <a:p>
            <a:pPr algn="just">
              <a:lnSpc>
                <a:spcPct val="90000"/>
              </a:lnSpc>
            </a:pPr>
            <a:r>
              <a:rPr lang="en-GB" dirty="0"/>
              <a:t>System engineering is concerned with all aspects of computer-based systems development including hardware, software and process engineering. Software engineering is part of this process concerned with developing the software infrastructure, control, applications and databases in the system.</a:t>
            </a:r>
          </a:p>
          <a:p>
            <a:pPr algn="just">
              <a:lnSpc>
                <a:spcPct val="90000"/>
              </a:lnSpc>
            </a:pPr>
            <a:r>
              <a:rPr lang="en-GB" dirty="0"/>
              <a:t>System engineers are involved in system specification, architectural design, integration and deployment.</a:t>
            </a:r>
          </a:p>
        </p:txBody>
      </p:sp>
    </p:spTree>
    <p:extLst>
      <p:ext uri="{BB962C8B-B14F-4D97-AF65-F5344CB8AC3E}">
        <p14:creationId xmlns:p14="http://schemas.microsoft.com/office/powerpoint/2010/main" val="31354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4679</Words>
  <Application>Microsoft Office PowerPoint</Application>
  <PresentationFormat>On-screen Show (4:3)</PresentationFormat>
  <Paragraphs>751</Paragraphs>
  <Slides>83</Slides>
  <Notes>37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6" baseType="lpstr">
      <vt:lpstr>Arial</vt:lpstr>
      <vt:lpstr>Arial Narrow</vt:lpstr>
      <vt:lpstr>Book Antiqua</vt:lpstr>
      <vt:lpstr>Calibri</vt:lpstr>
      <vt:lpstr>Castellar</vt:lpstr>
      <vt:lpstr>Formata Regular</vt:lpstr>
      <vt:lpstr>Helvetica</vt:lpstr>
      <vt:lpstr>Tahoma</vt:lpstr>
      <vt:lpstr>Times New Roman</vt:lpstr>
      <vt:lpstr>Vladimir Script</vt:lpstr>
      <vt:lpstr>Wingdings</vt:lpstr>
      <vt:lpstr>Office Theme</vt:lpstr>
      <vt:lpstr>Document</vt:lpstr>
      <vt:lpstr>Software Engineering</vt:lpstr>
      <vt:lpstr>PowerPoint Presentation</vt:lpstr>
      <vt:lpstr>PowerPoint Presentation</vt:lpstr>
      <vt:lpstr>PowerPoint Presentation</vt:lpstr>
      <vt:lpstr>PowerPoint Presentation</vt:lpstr>
      <vt:lpstr>software</vt:lpstr>
      <vt:lpstr>software engineering</vt:lpstr>
      <vt:lpstr>Difference between software engineering and computer science</vt:lpstr>
      <vt:lpstr>Difference between software engineering and system engineering</vt:lpstr>
      <vt:lpstr>Software process</vt:lpstr>
      <vt:lpstr>Software process model</vt:lpstr>
      <vt:lpstr>Attributes of good software</vt:lpstr>
      <vt:lpstr>Key challenges facing software engineering</vt:lpstr>
      <vt:lpstr>Professional and ethical responsibility</vt:lpstr>
      <vt:lpstr>Issues of professional responsibility</vt:lpstr>
      <vt:lpstr>Issues of professional responsibility</vt:lpstr>
      <vt:lpstr>The software process</vt:lpstr>
      <vt:lpstr>Generic software process models</vt:lpstr>
      <vt:lpstr>Waterfall model</vt:lpstr>
      <vt:lpstr>Waterfall model</vt:lpstr>
      <vt:lpstr>Evolutionary development</vt:lpstr>
      <vt:lpstr>Evolutionary development</vt:lpstr>
      <vt:lpstr>PowerPoint Presentation</vt:lpstr>
      <vt:lpstr>Component-based software engineering</vt:lpstr>
      <vt:lpstr>Reuse-oriented development</vt:lpstr>
      <vt:lpstr>Process iteration</vt:lpstr>
      <vt:lpstr>Incremental delivery</vt:lpstr>
      <vt:lpstr>Incremental development (Proposed by D. L. Parnas in the year 1980)</vt:lpstr>
      <vt:lpstr>PowerPoint Presentation</vt:lpstr>
      <vt:lpstr>PowerPoint Presentation</vt:lpstr>
      <vt:lpstr>Spiral Model (Barry Boehm, 1988)</vt:lpstr>
      <vt:lpstr>PowerPoint Presentation</vt:lpstr>
      <vt:lpstr>PowerPoint Presentation</vt:lpstr>
      <vt:lpstr>Spiral model sectors</vt:lpstr>
      <vt:lpstr>PowerPoint Presentation</vt:lpstr>
      <vt:lpstr>The Rational Unified Process</vt:lpstr>
      <vt:lpstr>RUP phases</vt:lpstr>
      <vt:lpstr>The Unified Process (UP)</vt:lpstr>
      <vt:lpstr>RUP phase model</vt:lpstr>
      <vt:lpstr>RUP good practice</vt:lpstr>
      <vt:lpstr>Computer-aided software engineering</vt:lpstr>
      <vt:lpstr>What is CASE (Computer-Aided Software Engineering)</vt:lpstr>
      <vt:lpstr>CASE classification</vt:lpstr>
      <vt:lpstr>Functional tool classification</vt:lpstr>
      <vt:lpstr>Activity-based tool classification</vt:lpstr>
      <vt:lpstr>CASE integration</vt:lpstr>
      <vt:lpstr>Tools, workbenches, environments</vt:lpstr>
      <vt:lpstr>What are the costs of software engineering?</vt:lpstr>
      <vt:lpstr>Activity cost distribution</vt:lpstr>
      <vt:lpstr>Product development costs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Software Engineering</dc:title>
  <dc:creator>Naresh E</dc:creator>
  <cp:lastModifiedBy>Naresh E</cp:lastModifiedBy>
  <cp:revision>33</cp:revision>
  <dcterms:created xsi:type="dcterms:W3CDTF">2006-08-16T00:00:00Z</dcterms:created>
  <dcterms:modified xsi:type="dcterms:W3CDTF">2021-11-22T13:55:33Z</dcterms:modified>
</cp:coreProperties>
</file>