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87" r:id="rId23"/>
    <p:sldId id="289" r:id="rId24"/>
    <p:sldId id="288" r:id="rId25"/>
    <p:sldId id="290" r:id="rId26"/>
    <p:sldId id="291" r:id="rId27"/>
    <p:sldId id="292" r:id="rId28"/>
    <p:sldId id="293" r:id="rId29"/>
    <p:sldId id="29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53" d="100"/>
          <a:sy n="53" d="100"/>
        </p:scale>
        <p:origin x="15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78DB9-9CE4-4CAA-849B-BB3E96DA94B9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B3D-C90A-4A87-AC0E-7141C95BF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Imprecision – inaccuracy, not exactness</a:t>
            </a:r>
          </a:p>
          <a:p>
            <a:r>
              <a:rPr lang="en-GB" dirty="0"/>
              <a:t>Ambiguous - </a:t>
            </a:r>
            <a:r>
              <a:rPr lang="en-IN" dirty="0"/>
              <a:t>Having more than one possible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B3D-C90A-4A87-AC0E-7141C95BFB7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5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do you apply these metrics</a:t>
            </a:r>
            <a:r>
              <a:rPr lang="en-IN" baseline="0" dirty="0"/>
              <a:t> to your </a:t>
            </a:r>
            <a:r>
              <a:rPr lang="en-IN" baseline="0"/>
              <a:t>daily life</a:t>
            </a:r>
            <a:r>
              <a:rPr lang="en-IN" baseline="0" dirty="0"/>
              <a:t>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B3D-C90A-4A87-AC0E-7141C95BFB7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5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Precision - The quality of being reproducible in amount or performance; the quality of having high accuracy and consistency;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B3D-C90A-4A87-AC0E-7141C95BFB7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Jargon – e.g., Architecture,</a:t>
            </a:r>
            <a:r>
              <a:rPr lang="en-GB" baseline="0" dirty="0"/>
              <a:t> Module,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B3D-C90A-4A87-AC0E-7141C95BFB7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/>
          <a:lstStyle/>
          <a:p>
            <a:r>
              <a:rPr lang="en-IN" b="1" dirty="0"/>
              <a:t>Unit – 2</a:t>
            </a:r>
            <a:br>
              <a:rPr lang="en-IN" b="1" dirty="0"/>
            </a:br>
            <a:br>
              <a:rPr lang="en-IN" sz="2000" b="1" dirty="0"/>
            </a:br>
            <a:r>
              <a:rPr lang="en-IN" b="1" dirty="0"/>
              <a:t>Software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791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Naresh. E | Dept. of ISE | MSRIT | Bangalore.</a:t>
            </a:r>
          </a:p>
        </p:txBody>
      </p:sp>
    </p:spTree>
    <p:extLst>
      <p:ext uri="{BB962C8B-B14F-4D97-AF65-F5344CB8AC3E}">
        <p14:creationId xmlns:p14="http://schemas.microsoft.com/office/powerpoint/2010/main" val="400025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readers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125415" y="1219200"/>
            <a:ext cx="6963508" cy="487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1343890"/>
            <a:ext cx="5416062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782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GB" sz="3200"/>
              <a:t>Functional and non-functional requirements</a:t>
            </a:r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dirty="0"/>
              <a:t>Functional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Statements of services the system should provide, how the system should react to particular inputs and how the system should behave in particular situations.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Non-functional requirements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constraints on the services or functions offered by the system such as timing constraints, constraints on the development process, standards, etc.</a:t>
            </a:r>
          </a:p>
          <a:p>
            <a:pPr algn="just">
              <a:lnSpc>
                <a:spcPct val="90000"/>
              </a:lnSpc>
            </a:pPr>
            <a:r>
              <a:rPr lang="en-GB" sz="2400" dirty="0"/>
              <a:t>Domain requirements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/>
              <a:t>Requirements that come from the application domain of the system and that reflect characteristics of that domain.</a:t>
            </a:r>
          </a:p>
          <a:p>
            <a:pPr algn="just">
              <a:lnSpc>
                <a:spcPct val="9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965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Functional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/>
            <a:r>
              <a:rPr lang="en-GB" dirty="0"/>
              <a:t>Describe functionality or system services.</a:t>
            </a:r>
          </a:p>
          <a:p>
            <a:pPr algn="just"/>
            <a:r>
              <a:rPr lang="en-GB" dirty="0"/>
              <a:t>Depend on the type of software, expected users and the type of system where the software is used.</a:t>
            </a:r>
          </a:p>
          <a:p>
            <a:pPr algn="just"/>
            <a:r>
              <a:rPr lang="en-GB" u="sng" dirty="0"/>
              <a:t>Functional user requirements </a:t>
            </a:r>
            <a:r>
              <a:rPr lang="en-GB" dirty="0"/>
              <a:t>may be high-level statements of what the system should do but </a:t>
            </a:r>
            <a:r>
              <a:rPr lang="en-GB" u="sng" dirty="0"/>
              <a:t>functional system requirements</a:t>
            </a:r>
            <a:r>
              <a:rPr lang="en-GB" dirty="0"/>
              <a:t> should describe the system services in detail.</a:t>
            </a:r>
          </a:p>
        </p:txBody>
      </p:sp>
    </p:spTree>
    <p:extLst>
      <p:ext uri="{BB962C8B-B14F-4D97-AF65-F5344CB8AC3E}">
        <p14:creationId xmlns:p14="http://schemas.microsoft.com/office/powerpoint/2010/main" val="41453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LIBSYS system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library system that provides a single interface to a number of databases of articles in different libraries.</a:t>
            </a:r>
          </a:p>
          <a:p>
            <a:pPr algn="just"/>
            <a:r>
              <a:rPr lang="en-US" dirty="0"/>
              <a:t>Users can search for, download and print these articles for personal study.</a:t>
            </a:r>
          </a:p>
        </p:txBody>
      </p:sp>
    </p:spTree>
    <p:extLst>
      <p:ext uri="{BB962C8B-B14F-4D97-AF65-F5344CB8AC3E}">
        <p14:creationId xmlns:p14="http://schemas.microsoft.com/office/powerpoint/2010/main" val="414962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GB" sz="3600"/>
              <a:t>Examples of functional requirements</a:t>
            </a: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/>
              <a:t>The user shall be able to search either all of the initial set of databases or select a subset from it.</a:t>
            </a:r>
          </a:p>
          <a:p>
            <a:pPr algn="just">
              <a:spcAft>
                <a:spcPts val="600"/>
              </a:spcAft>
            </a:pPr>
            <a:r>
              <a:rPr lang="en-GB"/>
              <a:t>The system shall provide appropriate viewers for the user to read documents in the document store. </a:t>
            </a:r>
          </a:p>
          <a:p>
            <a:pPr algn="just"/>
            <a:r>
              <a:rPr lang="en-GB"/>
              <a:t>Every order shall be allocated a unique identifier (ORDER_ID) which the user shall be able to copy to the account’s permanent storage area.</a:t>
            </a:r>
          </a:p>
        </p:txBody>
      </p:sp>
    </p:spTree>
    <p:extLst>
      <p:ext uri="{BB962C8B-B14F-4D97-AF65-F5344CB8AC3E}">
        <p14:creationId xmlns:p14="http://schemas.microsoft.com/office/powerpoint/2010/main" val="142903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imprecision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Problems arise when requirements are not precisely stated.</a:t>
            </a:r>
          </a:p>
          <a:p>
            <a:r>
              <a:rPr lang="en-GB" dirty="0"/>
              <a:t>Ambiguous requirements may be interpreted in different ways by developers and users.</a:t>
            </a:r>
          </a:p>
          <a:p>
            <a:r>
              <a:rPr lang="en-GB" dirty="0"/>
              <a:t>Consider the term ‘appropriate viewers’</a:t>
            </a:r>
          </a:p>
          <a:p>
            <a:pPr lvl="1"/>
            <a:r>
              <a:rPr lang="en-GB" dirty="0"/>
              <a:t>User intention - special purpose viewer for each different document type;</a:t>
            </a:r>
          </a:p>
          <a:p>
            <a:pPr lvl="1"/>
            <a:r>
              <a:rPr lang="en-GB" dirty="0"/>
              <a:t>Developer interpretation - Provide a text viewer that shows the contents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310041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Requirements completeness and consistency</a:t>
            </a: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In principle, requirements should be both complete and consistent.</a:t>
            </a:r>
          </a:p>
          <a:p>
            <a:r>
              <a:rPr lang="en-GB" sz="2400"/>
              <a:t>Complete</a:t>
            </a:r>
          </a:p>
          <a:p>
            <a:pPr lvl="1"/>
            <a:r>
              <a:rPr lang="en-GB"/>
              <a:t>They should include descriptions of all facilities required.</a:t>
            </a:r>
          </a:p>
          <a:p>
            <a:r>
              <a:rPr lang="en-GB" sz="2400"/>
              <a:t>Consistent</a:t>
            </a:r>
          </a:p>
          <a:p>
            <a:pPr lvl="1"/>
            <a:r>
              <a:rPr lang="en-GB"/>
              <a:t>There should be no conflicts or contradictions in the descriptions of the system facilities.</a:t>
            </a:r>
          </a:p>
          <a:p>
            <a:r>
              <a:rPr lang="en-GB" sz="2400"/>
              <a:t>In practice, it is impossible to produce a complete and consistent requirements document.</a:t>
            </a:r>
          </a:p>
        </p:txBody>
      </p:sp>
    </p:spTree>
    <p:extLst>
      <p:ext uri="{BB962C8B-B14F-4D97-AF65-F5344CB8AC3E}">
        <p14:creationId xmlns:p14="http://schemas.microsoft.com/office/powerpoint/2010/main" val="291879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These define system properties and constraints e.g. reliability, response time and storage requirements. Constraints are I/O device capability, system representations, etc.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Process requirements may also be specified mandating a particular CASE system, programming language or development method.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Non-functional requirements may be more critical than functional requirements. If these are not met, the system is useless.</a:t>
            </a:r>
          </a:p>
        </p:txBody>
      </p:sp>
    </p:spTree>
    <p:extLst>
      <p:ext uri="{BB962C8B-B14F-4D97-AF65-F5344CB8AC3E}">
        <p14:creationId xmlns:p14="http://schemas.microsoft.com/office/powerpoint/2010/main" val="33358864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Product requirements</a:t>
            </a:r>
          </a:p>
          <a:p>
            <a:pPr lvl="1"/>
            <a:r>
              <a:rPr lang="en-GB" sz="2000"/>
              <a:t>Requirements which specify that the delivered product must behave in a particular way e.g. execution speed, reliability, etc.</a:t>
            </a:r>
          </a:p>
          <a:p>
            <a:r>
              <a:rPr lang="en-GB" sz="2400"/>
              <a:t>Organisational requirements</a:t>
            </a:r>
          </a:p>
          <a:p>
            <a:pPr lvl="1"/>
            <a:r>
              <a:rPr lang="en-GB" sz="2000"/>
              <a:t>Requirements which are a consequence of organisational policies and procedures e.g. process standards used, implementation requirements, etc.</a:t>
            </a:r>
          </a:p>
          <a:p>
            <a:r>
              <a:rPr lang="en-GB" sz="2400"/>
              <a:t>External requirements</a:t>
            </a:r>
          </a:p>
          <a:p>
            <a:pPr lvl="1"/>
            <a:r>
              <a:rPr lang="en-GB" sz="2000"/>
              <a:t>Requirements which arise from factors which are external to the system and its development process e.g. interoperability requirements, legislative requirements, etc.</a:t>
            </a:r>
          </a:p>
        </p:txBody>
      </p:sp>
    </p:spTree>
    <p:extLst>
      <p:ext uri="{BB962C8B-B14F-4D97-AF65-F5344CB8AC3E}">
        <p14:creationId xmlns:p14="http://schemas.microsoft.com/office/powerpoint/2010/main" val="1688406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Non-functional requirement types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53158" y="1447800"/>
            <a:ext cx="8579826" cy="495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600200"/>
            <a:ext cx="7737231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96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724" y="1981201"/>
            <a:ext cx="7804638" cy="917575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Software Requirements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28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Requirements measures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97523" y="1524000"/>
            <a:ext cx="7455877" cy="487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64667"/>
              </p:ext>
            </p:extLst>
          </p:nvPr>
        </p:nvGraphicFramePr>
        <p:xfrm>
          <a:off x="1524000" y="1600200"/>
          <a:ext cx="7452946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41848" imgH="3395472" progId="Word.Document.8">
                  <p:embed/>
                </p:oleObj>
              </mc:Choice>
              <mc:Fallback>
                <p:oleObj name="Document" r:id="rId3" imgW="5641848" imgH="3395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7452946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0158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interaction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Conflicts between different non-functional requirements are common in complex systems.</a:t>
            </a:r>
          </a:p>
          <a:p>
            <a:pPr>
              <a:lnSpc>
                <a:spcPct val="90000"/>
              </a:lnSpc>
            </a:pPr>
            <a:r>
              <a:rPr lang="en-GB" dirty="0"/>
              <a:t>Spacecraft system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To minimise weight, the number of separate chips in the system should be minimised.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To minimise power consumption, lower power chips should be used.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However, using low power chips may mean that more chips have to be used. Which is the most critical requirement?</a:t>
            </a:r>
          </a:p>
        </p:txBody>
      </p:sp>
    </p:spTree>
    <p:extLst>
      <p:ext uri="{BB962C8B-B14F-4D97-AF65-F5344CB8AC3E}">
        <p14:creationId xmlns:p14="http://schemas.microsoft.com/office/powerpoint/2010/main" val="23049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User requirements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dirty="0"/>
              <a:t>Should describe functional and non-functional requirements in such a way that they are understandable by system users who don’t have detailed technical knowledge.</a:t>
            </a:r>
          </a:p>
          <a:p>
            <a:pPr algn="just" eaLnBrk="1" hangingPunct="1"/>
            <a:r>
              <a:rPr lang="en-GB" dirty="0"/>
              <a:t>User requirements are defined using natural language, tables and diagrams as these can be understood by all users.</a:t>
            </a:r>
          </a:p>
        </p:txBody>
      </p:sp>
    </p:spTree>
    <p:extLst>
      <p:ext uri="{BB962C8B-B14F-4D97-AF65-F5344CB8AC3E}">
        <p14:creationId xmlns:p14="http://schemas.microsoft.com/office/powerpoint/2010/main" val="24797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b"/>
          <a:lstStyle/>
          <a:p>
            <a:pPr eaLnBrk="1" hangingPunct="1"/>
            <a:r>
              <a:rPr lang="en-GB" b="1" dirty="0"/>
              <a:t>LIBSYS requirement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03384" y="1905000"/>
            <a:ext cx="7737231" cy="29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just"/>
            <a:r>
              <a:rPr lang="en-GB" sz="2800" u="sng" dirty="0"/>
              <a:t>Example:</a:t>
            </a:r>
          </a:p>
          <a:p>
            <a:pPr algn="just"/>
            <a:r>
              <a:rPr lang="en-GB" sz="2800" dirty="0"/>
              <a:t>LIBSYS shall provide a financial accounting system that maintains records of all payments made by users of the system. System managers may configure this system so that regular users may receive discounted rates.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76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Problems with natural language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/>
              <a:t>Lack of clarity </a:t>
            </a:r>
          </a:p>
          <a:p>
            <a:pPr lvl="1" eaLnBrk="1" hangingPunct="1"/>
            <a:r>
              <a:rPr lang="en-GB"/>
              <a:t>Precision is difficult without making the document difficult to read.</a:t>
            </a:r>
          </a:p>
          <a:p>
            <a:pPr eaLnBrk="1" hangingPunct="1"/>
            <a:r>
              <a:rPr lang="en-GB"/>
              <a:t>Requirements confusion</a:t>
            </a:r>
          </a:p>
          <a:p>
            <a:pPr lvl="1" eaLnBrk="1" hangingPunct="1"/>
            <a:r>
              <a:rPr lang="en-GB"/>
              <a:t>Functional and non-functional requirements tend to be mixed-up.</a:t>
            </a:r>
          </a:p>
          <a:p>
            <a:pPr eaLnBrk="1" hangingPunct="1"/>
            <a:r>
              <a:rPr lang="en-GB"/>
              <a:t>Requirements amalgamation</a:t>
            </a:r>
          </a:p>
          <a:p>
            <a:pPr lvl="1" eaLnBrk="1" hangingPunct="1"/>
            <a:r>
              <a:rPr lang="en-GB"/>
              <a:t>Several different requirements may be expressed together.</a:t>
            </a:r>
          </a:p>
        </p:txBody>
      </p:sp>
    </p:spTree>
    <p:extLst>
      <p:ext uri="{BB962C8B-B14F-4D97-AF65-F5344CB8AC3E}">
        <p14:creationId xmlns:p14="http://schemas.microsoft.com/office/powerpoint/2010/main" val="129979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/>
              <a:t>Guidelines for writing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GB" dirty="0"/>
              <a:t>Invent a standard format and use it for all requirements.</a:t>
            </a:r>
          </a:p>
          <a:p>
            <a:pPr algn="just" eaLnBrk="1" hangingPunct="1"/>
            <a:r>
              <a:rPr lang="en-GB" dirty="0"/>
              <a:t>Use language in a consistent way. Use </a:t>
            </a:r>
            <a:r>
              <a:rPr lang="en-GB" u="sng" dirty="0"/>
              <a:t>shall</a:t>
            </a:r>
            <a:r>
              <a:rPr lang="en-GB" dirty="0"/>
              <a:t> for mandatory requirements, </a:t>
            </a:r>
            <a:r>
              <a:rPr lang="en-GB" u="sng" dirty="0"/>
              <a:t>should</a:t>
            </a:r>
            <a:r>
              <a:rPr lang="en-GB" dirty="0"/>
              <a:t> for desirable requirements.</a:t>
            </a:r>
          </a:p>
          <a:p>
            <a:pPr algn="just" eaLnBrk="1" hangingPunct="1"/>
            <a:r>
              <a:rPr lang="en-GB" dirty="0"/>
              <a:t>Use text highlighting to identify key parts of the requirement.</a:t>
            </a:r>
          </a:p>
          <a:p>
            <a:pPr algn="just" eaLnBrk="1" hangingPunct="1"/>
            <a:r>
              <a:rPr lang="en-GB" dirty="0"/>
              <a:t>Avoid the use of computer jargon, abbreviations, and acronyms .</a:t>
            </a:r>
          </a:p>
        </p:txBody>
      </p:sp>
    </p:spTree>
    <p:extLst>
      <p:ext uri="{BB962C8B-B14F-4D97-AF65-F5344CB8AC3E}">
        <p14:creationId xmlns:p14="http://schemas.microsoft.com/office/powerpoint/2010/main" val="153219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Alternatives to NL specification</a:t>
            </a:r>
          </a:p>
        </p:txBody>
      </p:sp>
      <p:graphicFrame>
        <p:nvGraphicFramePr>
          <p:cNvPr id="399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82104"/>
              </p:ext>
            </p:extLst>
          </p:nvPr>
        </p:nvGraphicFramePr>
        <p:xfrm>
          <a:off x="128954" y="1371600"/>
          <a:ext cx="8862646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36535" imgH="3366934" progId="Word.Document.8">
                  <p:embed/>
                </p:oleObj>
              </mc:Choice>
              <mc:Fallback>
                <p:oleObj name="Document" r:id="rId2" imgW="6536535" imgH="33669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54" y="1371600"/>
                        <a:ext cx="8862646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0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b"/>
          <a:lstStyle/>
          <a:p>
            <a:pPr eaLnBrk="1" hangingPunct="1"/>
            <a:r>
              <a:rPr lang="en-GB" b="1" dirty="0"/>
              <a:t>The requirements document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>
            <a:normAutofit lnSpcReduction="10000"/>
          </a:bodyPr>
          <a:lstStyle/>
          <a:p>
            <a:pPr algn="just" eaLnBrk="1" hangingPunct="1"/>
            <a:r>
              <a:rPr lang="en-GB" dirty="0"/>
              <a:t>The requirements document is the official statement of what is required of the system developers.</a:t>
            </a:r>
          </a:p>
          <a:p>
            <a:pPr algn="just" eaLnBrk="1" hangingPunct="1"/>
            <a:r>
              <a:rPr lang="en-GB" dirty="0"/>
              <a:t>Should include both a definition of user requirements and a specification of the system requirements.</a:t>
            </a:r>
          </a:p>
          <a:p>
            <a:pPr algn="just" eaLnBrk="1" hangingPunct="1"/>
            <a:r>
              <a:rPr lang="en-GB" dirty="0"/>
              <a:t>It is NOT a design document. As far as possible, it should set of WHAT the system should do rather than HOW it should do it</a:t>
            </a:r>
          </a:p>
        </p:txBody>
      </p:sp>
    </p:spTree>
    <p:extLst>
      <p:ext uri="{BB962C8B-B14F-4D97-AF65-F5344CB8AC3E}">
        <p14:creationId xmlns:p14="http://schemas.microsoft.com/office/powerpoint/2010/main" val="407382223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Users of a requirements document</a:t>
            </a:r>
          </a:p>
        </p:txBody>
      </p:sp>
      <p:pic>
        <p:nvPicPr>
          <p:cNvPr id="522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1069880"/>
            <a:ext cx="3739661" cy="517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1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Requirements document structure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096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Preface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Glossary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User requirements definition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System requirements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System models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System evolution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Appendices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6025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/>
            <a:r>
              <a:rPr lang="en-GB" dirty="0"/>
              <a:t>To introduce the concepts of user and system requirements</a:t>
            </a:r>
          </a:p>
          <a:p>
            <a:pPr algn="just"/>
            <a:r>
              <a:rPr lang="en-GB" dirty="0"/>
              <a:t>To describe functional and non-functional requirements</a:t>
            </a:r>
          </a:p>
          <a:p>
            <a:pPr algn="just"/>
            <a:r>
              <a:rPr lang="en-GB" dirty="0"/>
              <a:t>To explain how software requirements may be organised in a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239682428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 err="1"/>
              <a:t>Roger.S.Pressman</a:t>
            </a:r>
            <a:r>
              <a:rPr lang="en-IN" dirty="0"/>
              <a:t>, Software Engineering-A Practitioners approach, 7ed,McGraw-Hill, 2007. </a:t>
            </a:r>
          </a:p>
          <a:p>
            <a:pPr algn="just"/>
            <a:r>
              <a:rPr lang="en-IN" dirty="0"/>
              <a:t>Ian </a:t>
            </a:r>
            <a:r>
              <a:rPr lang="en-IN" dirty="0" err="1"/>
              <a:t>Sommerville</a:t>
            </a:r>
            <a:r>
              <a:rPr lang="en-IN" dirty="0"/>
              <a:t>, Software Engineering, Eight Edition, Person Education, 2007.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7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Requirements engineering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/>
            <a:r>
              <a:rPr lang="en-GB" dirty="0"/>
              <a:t>The process of establishing the services that the customer requires from a system and the constraints under which it operates and is developed.</a:t>
            </a:r>
          </a:p>
          <a:p>
            <a:pPr algn="just"/>
            <a:r>
              <a:rPr lang="en-GB" dirty="0"/>
              <a:t>The requirements themselves are the descriptions of the system services and constraints that are generated during the requirements engineering process.</a:t>
            </a:r>
          </a:p>
        </p:txBody>
      </p:sp>
    </p:spTree>
    <p:extLst>
      <p:ext uri="{BB962C8B-B14F-4D97-AF65-F5344CB8AC3E}">
        <p14:creationId xmlns:p14="http://schemas.microsoft.com/office/powerpoint/2010/main" val="951030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What is a requirement?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It may range from a high-level abstract statement of a service or of a system constraint to a detailed mathematical functional specification.</a:t>
            </a:r>
          </a:p>
          <a:p>
            <a:pPr>
              <a:lnSpc>
                <a:spcPct val="90000"/>
              </a:lnSpc>
            </a:pPr>
            <a:r>
              <a:rPr lang="en-GB" dirty="0"/>
              <a:t>This is inevitable as requirements may serve a dual function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the basis for a bid for a contract - therefore must be open to interpretation;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the basis for the contract itself - therefore must be defined in detail;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Both these statements may be called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466781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15400" cy="1104900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Types of requirement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GB" b="1" u="sng" dirty="0"/>
              <a:t>User requirements</a:t>
            </a:r>
          </a:p>
          <a:p>
            <a:pPr lvl="1" algn="just"/>
            <a:r>
              <a:rPr lang="en-GB" dirty="0"/>
              <a:t>Statements in natural language plus diagrams of the services the system provides and its operational constraints. Written for customers.</a:t>
            </a:r>
          </a:p>
          <a:p>
            <a:r>
              <a:rPr lang="en-GB" b="1" u="sng" dirty="0"/>
              <a:t>System requirements</a:t>
            </a:r>
          </a:p>
          <a:p>
            <a:pPr lvl="1" algn="just"/>
            <a:r>
              <a:rPr lang="en-GB" dirty="0"/>
              <a:t>A structured document setting out detailed descriptions of the system’s functions, services and operational constraints. Defines what should be implemented so may be part of a contract between client and contractor.</a:t>
            </a:r>
          </a:p>
        </p:txBody>
      </p:sp>
    </p:spTree>
    <p:extLst>
      <p:ext uri="{BB962C8B-B14F-4D97-AF65-F5344CB8AC3E}">
        <p14:creationId xmlns:p14="http://schemas.microsoft.com/office/powerpoint/2010/main" val="34627501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noFill/>
          <a:ln/>
        </p:spPr>
        <p:txBody>
          <a:bodyPr lIns="90487" tIns="44450" rIns="90487" bIns="44450" anchor="b"/>
          <a:lstStyle/>
          <a:p>
            <a:r>
              <a:rPr lang="en-GB" b="1" dirty="0"/>
              <a:t>Definitions and specifications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84738" y="1219200"/>
            <a:ext cx="73152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1" name="Group 9"/>
          <p:cNvGrpSpPr>
            <a:grpSpLocks noChangeAspect="1"/>
          </p:cNvGrpSpPr>
          <p:nvPr/>
        </p:nvGrpSpPr>
        <p:grpSpPr bwMode="auto">
          <a:xfrm>
            <a:off x="1524000" y="1295400"/>
            <a:ext cx="6324600" cy="4681538"/>
            <a:chOff x="1200" y="1008"/>
            <a:chExt cx="3984" cy="2949"/>
          </a:xfrm>
        </p:grpSpPr>
        <p:sp>
          <p:nvSpPr>
            <p:cNvPr id="8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00" y="1008"/>
              <a:ext cx="3984" cy="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1200" y="1008"/>
              <a:ext cx="3984" cy="2949"/>
            </a:xfrm>
            <a:prstGeom prst="rect">
              <a:avLst/>
            </a:prstGeom>
            <a:noFill/>
            <a:ln w="0">
              <a:solidFill>
                <a:srgbClr val="FFFF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1257" y="2142"/>
              <a:ext cx="3913" cy="1801"/>
            </a:xfrm>
            <a:prstGeom prst="rect">
              <a:avLst/>
            </a:prstGeom>
            <a:solidFill>
              <a:srgbClr val="00AFE9"/>
            </a:solidFill>
            <a:ln w="14">
              <a:solidFill>
                <a:srgbClr val="00AFE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1257" y="1277"/>
              <a:ext cx="3913" cy="454"/>
            </a:xfrm>
            <a:prstGeom prst="rect">
              <a:avLst/>
            </a:prstGeom>
            <a:solidFill>
              <a:srgbClr val="00AFE9"/>
            </a:solidFill>
            <a:ln w="14">
              <a:solidFill>
                <a:srgbClr val="00AFE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1228" y="2100"/>
              <a:ext cx="3913" cy="1800"/>
            </a:xfrm>
            <a:prstGeom prst="rect">
              <a:avLst/>
            </a:prstGeom>
            <a:solidFill>
              <a:srgbClr val="FFFFFF"/>
            </a:solidFill>
            <a:ln w="14">
              <a:solidFill>
                <a:srgbClr val="0083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1228" y="1235"/>
              <a:ext cx="3913" cy="454"/>
            </a:xfrm>
            <a:prstGeom prst="rect">
              <a:avLst/>
            </a:prstGeom>
            <a:solidFill>
              <a:srgbClr val="FFFFFF"/>
            </a:solidFill>
            <a:ln w="14">
              <a:solidFill>
                <a:srgbClr val="0083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1356" y="1320"/>
              <a:ext cx="22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 T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1540" y="1320"/>
              <a:ext cx="44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he softw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1966" y="1320"/>
              <a:ext cx="14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ar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2065" y="1320"/>
              <a:ext cx="22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 m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263" y="1320"/>
              <a:ext cx="2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ust 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547" y="1320"/>
              <a:ext cx="9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o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04" y="1320"/>
              <a:ext cx="7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vide a means of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3426" y="1320"/>
              <a:ext cx="11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 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3497" y="1320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3653" y="1320"/>
              <a:ext cx="6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esenting and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1356" y="1462"/>
              <a:ext cx="1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1484" y="1462"/>
              <a:ext cx="58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accessing 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2051" y="1462"/>
              <a:ext cx="72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xternal files cr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2745" y="1462"/>
              <a:ext cx="1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2873" y="1462"/>
              <a:ext cx="2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ted b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3128" y="1462"/>
              <a:ext cx="62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 other tools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3752" y="1462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1342" y="2214"/>
              <a:ext cx="121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1.1 The user should be 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2646" y="2214"/>
              <a:ext cx="9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o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2703" y="2214"/>
              <a:ext cx="192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vided with facilities to define the type of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1342" y="2355"/>
              <a:ext cx="21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1540" y="2355"/>
              <a:ext cx="6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external files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0" name="Rectangle 37"/>
            <p:cNvSpPr>
              <a:spLocks noChangeArrowheads="1"/>
            </p:cNvSpPr>
            <p:nvPr/>
          </p:nvSpPr>
          <p:spPr bwMode="auto">
            <a:xfrm>
              <a:off x="2164" y="2355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1" name="Rectangle 38"/>
            <p:cNvSpPr>
              <a:spLocks noChangeArrowheads="1"/>
            </p:cNvSpPr>
            <p:nvPr/>
          </p:nvSpPr>
          <p:spPr bwMode="auto">
            <a:xfrm>
              <a:off x="1342" y="2497"/>
              <a:ext cx="53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1.2 Each 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2" name="Rectangle 39"/>
            <p:cNvSpPr>
              <a:spLocks noChangeArrowheads="1"/>
            </p:cNvSpPr>
            <p:nvPr/>
          </p:nvSpPr>
          <p:spPr bwMode="auto">
            <a:xfrm>
              <a:off x="1866" y="2497"/>
              <a:ext cx="97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xternal file type ma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3" name="Rectangle 40"/>
            <p:cNvSpPr>
              <a:spLocks noChangeArrowheads="1"/>
            </p:cNvSpPr>
            <p:nvPr/>
          </p:nvSpPr>
          <p:spPr bwMode="auto">
            <a:xfrm>
              <a:off x="2830" y="2497"/>
              <a:ext cx="25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 ha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4" name="Rectangle 41"/>
            <p:cNvSpPr>
              <a:spLocks noChangeArrowheads="1"/>
            </p:cNvSpPr>
            <p:nvPr/>
          </p:nvSpPr>
          <p:spPr bwMode="auto">
            <a:xfrm>
              <a:off x="3029" y="2497"/>
              <a:ext cx="9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v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3086" y="2497"/>
              <a:ext cx="61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 an associa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6" name="Rectangle 43"/>
            <p:cNvSpPr>
              <a:spLocks noChangeArrowheads="1"/>
            </p:cNvSpPr>
            <p:nvPr/>
          </p:nvSpPr>
          <p:spPr bwMode="auto">
            <a:xfrm>
              <a:off x="3695" y="2497"/>
              <a:ext cx="49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ted tool w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7" name="Rectangle 44"/>
            <p:cNvSpPr>
              <a:spLocks noChangeArrowheads="1"/>
            </p:cNvSpPr>
            <p:nvPr/>
          </p:nvSpPr>
          <p:spPr bwMode="auto">
            <a:xfrm>
              <a:off x="4206" y="2497"/>
              <a:ext cx="4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hich ma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4617" y="2497"/>
              <a:ext cx="25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 be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19" name="Rectangle 46"/>
            <p:cNvSpPr>
              <a:spLocks noChangeArrowheads="1"/>
            </p:cNvSpPr>
            <p:nvPr/>
          </p:nvSpPr>
          <p:spPr bwMode="auto">
            <a:xfrm>
              <a:off x="1342" y="2639"/>
              <a:ext cx="21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0" name="Rectangle 47"/>
            <p:cNvSpPr>
              <a:spLocks noChangeArrowheads="1"/>
            </p:cNvSpPr>
            <p:nvPr/>
          </p:nvSpPr>
          <p:spPr bwMode="auto">
            <a:xfrm>
              <a:off x="1540" y="2639"/>
              <a:ext cx="85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applied to the file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2419" y="2639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342" y="2781"/>
              <a:ext cx="53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1.3 Each 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1866" y="2781"/>
              <a:ext cx="97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xternal file type ma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2830" y="2781"/>
              <a:ext cx="32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 be 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3114" y="2781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3284" y="2781"/>
              <a:ext cx="13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esented as a specific icon on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1342" y="2922"/>
              <a:ext cx="1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8" name="Rectangle 55"/>
            <p:cNvSpPr>
              <a:spLocks noChangeArrowheads="1"/>
            </p:cNvSpPr>
            <p:nvPr/>
          </p:nvSpPr>
          <p:spPr bwMode="auto">
            <a:xfrm>
              <a:off x="1512" y="2922"/>
              <a:ext cx="46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 the user’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1966" y="2922"/>
              <a:ext cx="38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s displa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0" name="Rectangle 57"/>
            <p:cNvSpPr>
              <a:spLocks noChangeArrowheads="1"/>
            </p:cNvSpPr>
            <p:nvPr/>
          </p:nvSpPr>
          <p:spPr bwMode="auto">
            <a:xfrm>
              <a:off x="2348" y="2922"/>
              <a:ext cx="11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2377" y="2922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2" name="Rectangle 59"/>
            <p:cNvSpPr>
              <a:spLocks noChangeArrowheads="1"/>
            </p:cNvSpPr>
            <p:nvPr/>
          </p:nvSpPr>
          <p:spPr bwMode="auto">
            <a:xfrm>
              <a:off x="1342" y="3064"/>
              <a:ext cx="2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1.4 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3" name="Rectangle 60"/>
            <p:cNvSpPr>
              <a:spLocks noChangeArrowheads="1"/>
            </p:cNvSpPr>
            <p:nvPr/>
          </p:nvSpPr>
          <p:spPr bwMode="auto">
            <a:xfrm>
              <a:off x="1583" y="3064"/>
              <a:ext cx="99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acilities should be 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4" name="Rectangle 61"/>
            <p:cNvSpPr>
              <a:spLocks noChangeArrowheads="1"/>
            </p:cNvSpPr>
            <p:nvPr/>
          </p:nvSpPr>
          <p:spPr bwMode="auto">
            <a:xfrm>
              <a:off x="2618" y="3064"/>
              <a:ext cx="9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o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5" name="Rectangle 62"/>
            <p:cNvSpPr>
              <a:spLocks noChangeArrowheads="1"/>
            </p:cNvSpPr>
            <p:nvPr/>
          </p:nvSpPr>
          <p:spPr bwMode="auto">
            <a:xfrm>
              <a:off x="2689" y="3064"/>
              <a:ext cx="3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vided 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6" name="Rectangle 63"/>
            <p:cNvSpPr>
              <a:spLocks noChangeArrowheads="1"/>
            </p:cNvSpPr>
            <p:nvPr/>
          </p:nvSpPr>
          <p:spPr bwMode="auto">
            <a:xfrm>
              <a:off x="3015" y="3064"/>
              <a:ext cx="61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or the icon 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7" name="Rectangle 64"/>
            <p:cNvSpPr>
              <a:spLocks noChangeArrowheads="1"/>
            </p:cNvSpPr>
            <p:nvPr/>
          </p:nvSpPr>
          <p:spPr bwMode="auto">
            <a:xfrm>
              <a:off x="3639" y="3064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8" name="Rectangle 65"/>
            <p:cNvSpPr>
              <a:spLocks noChangeArrowheads="1"/>
            </p:cNvSpPr>
            <p:nvPr/>
          </p:nvSpPr>
          <p:spPr bwMode="auto">
            <a:xfrm>
              <a:off x="3795" y="3064"/>
              <a:ext cx="56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esenting an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39" name="Rectangle 66"/>
            <p:cNvSpPr>
              <a:spLocks noChangeArrowheads="1"/>
            </p:cNvSpPr>
            <p:nvPr/>
          </p:nvSpPr>
          <p:spPr bwMode="auto">
            <a:xfrm>
              <a:off x="1342" y="3206"/>
              <a:ext cx="21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 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1540" y="3206"/>
              <a:ext cx="9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1" name="Rectangle 68"/>
            <p:cNvSpPr>
              <a:spLocks noChangeArrowheads="1"/>
            </p:cNvSpPr>
            <p:nvPr/>
          </p:nvSpPr>
          <p:spPr bwMode="auto">
            <a:xfrm>
              <a:off x="1597" y="3206"/>
              <a:ext cx="151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xternal file type to be defined b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2" name="Rectangle 69"/>
            <p:cNvSpPr>
              <a:spLocks noChangeArrowheads="1"/>
            </p:cNvSpPr>
            <p:nvPr/>
          </p:nvSpPr>
          <p:spPr bwMode="auto">
            <a:xfrm>
              <a:off x="3185" y="3206"/>
              <a:ext cx="51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y the user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3" name="Rectangle 70"/>
            <p:cNvSpPr>
              <a:spLocks noChangeArrowheads="1"/>
            </p:cNvSpPr>
            <p:nvPr/>
          </p:nvSpPr>
          <p:spPr bwMode="auto">
            <a:xfrm>
              <a:off x="3667" y="3206"/>
              <a:ext cx="7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4" name="Rectangle 71"/>
            <p:cNvSpPr>
              <a:spLocks noChangeArrowheads="1"/>
            </p:cNvSpPr>
            <p:nvPr/>
          </p:nvSpPr>
          <p:spPr bwMode="auto">
            <a:xfrm>
              <a:off x="1342" y="3348"/>
              <a:ext cx="15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1.5 When a user selects an icon 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5" name="Rectangle 72"/>
            <p:cNvSpPr>
              <a:spLocks noChangeArrowheads="1"/>
            </p:cNvSpPr>
            <p:nvPr/>
          </p:nvSpPr>
          <p:spPr bwMode="auto">
            <a:xfrm>
              <a:off x="3015" y="3348"/>
              <a:ext cx="19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epr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6" name="Rectangle 73"/>
            <p:cNvSpPr>
              <a:spLocks noChangeArrowheads="1"/>
            </p:cNvSpPr>
            <p:nvPr/>
          </p:nvSpPr>
          <p:spPr bwMode="auto">
            <a:xfrm>
              <a:off x="3185" y="3348"/>
              <a:ext cx="6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esenting an 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7" name="Rectangle 74"/>
            <p:cNvSpPr>
              <a:spLocks noChangeArrowheads="1"/>
            </p:cNvSpPr>
            <p:nvPr/>
          </p:nvSpPr>
          <p:spPr bwMode="auto">
            <a:xfrm>
              <a:off x="3865" y="3348"/>
              <a:ext cx="55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xternal file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4376" y="3348"/>
              <a:ext cx="24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, the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1342" y="3490"/>
              <a:ext cx="1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0" name="Rectangle 77"/>
            <p:cNvSpPr>
              <a:spLocks noChangeArrowheads="1"/>
            </p:cNvSpPr>
            <p:nvPr/>
          </p:nvSpPr>
          <p:spPr bwMode="auto">
            <a:xfrm>
              <a:off x="1512" y="3490"/>
              <a:ext cx="32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 effect of that selection is to apply the tool associated with the type of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1" name="Rectangle 78"/>
            <p:cNvSpPr>
              <a:spLocks noChangeArrowheads="1"/>
            </p:cNvSpPr>
            <p:nvPr/>
          </p:nvSpPr>
          <p:spPr bwMode="auto">
            <a:xfrm>
              <a:off x="1342" y="3631"/>
              <a:ext cx="18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Formata Regular" charset="0"/>
                </a:rPr>
                <a:t>1.2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1512" y="3631"/>
              <a:ext cx="285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Regular" charset="0"/>
                </a:rPr>
                <a:t> the external file to the file represented by the selected icon.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3" name="Rectangle 80"/>
            <p:cNvSpPr>
              <a:spLocks noChangeArrowheads="1"/>
            </p:cNvSpPr>
            <p:nvPr/>
          </p:nvSpPr>
          <p:spPr bwMode="auto">
            <a:xfrm>
              <a:off x="1228" y="1008"/>
              <a:ext cx="58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User requir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4" name="Rectangle 81"/>
            <p:cNvSpPr>
              <a:spLocks noChangeArrowheads="1"/>
            </p:cNvSpPr>
            <p:nvPr/>
          </p:nvSpPr>
          <p:spPr bwMode="auto">
            <a:xfrm>
              <a:off x="1768" y="1008"/>
              <a:ext cx="80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ement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 definition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5" name="Rectangle 82"/>
            <p:cNvSpPr>
              <a:spLocks noChangeArrowheads="1"/>
            </p:cNvSpPr>
            <p:nvPr/>
          </p:nvSpPr>
          <p:spPr bwMode="auto">
            <a:xfrm>
              <a:off x="1228" y="1873"/>
              <a:ext cx="24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Syst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6" name="Rectangle 83"/>
            <p:cNvSpPr>
              <a:spLocks noChangeArrowheads="1"/>
            </p:cNvSpPr>
            <p:nvPr/>
          </p:nvSpPr>
          <p:spPr bwMode="auto">
            <a:xfrm>
              <a:off x="1427" y="1873"/>
              <a:ext cx="51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em requir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157" name="Rectangle 84"/>
            <p:cNvSpPr>
              <a:spLocks noChangeArrowheads="1"/>
            </p:cNvSpPr>
            <p:nvPr/>
          </p:nvSpPr>
          <p:spPr bwMode="auto">
            <a:xfrm>
              <a:off x="1895" y="1873"/>
              <a:ext cx="100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ements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Formata Medium" charset="0"/>
                </a:rPr>
                <a:t> specification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2070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2"/>
            <a:ext cx="8229600" cy="808038"/>
          </a:xfrm>
        </p:spPr>
        <p:txBody>
          <a:bodyPr/>
          <a:lstStyle/>
          <a:p>
            <a:r>
              <a:rPr lang="en-IN" b="1" dirty="0"/>
              <a:t>Example - 1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066800"/>
            <a:ext cx="66770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47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/>
          <a:lstStyle/>
          <a:p>
            <a:r>
              <a:rPr lang="en-IN" b="1" dirty="0"/>
              <a:t>Example - 2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2" y="1295400"/>
            <a:ext cx="668099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22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1383</Words>
  <Application>Microsoft Office PowerPoint</Application>
  <PresentationFormat>On-screen Show (4:3)</PresentationFormat>
  <Paragraphs>193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Formata Medium</vt:lpstr>
      <vt:lpstr>Formata Regular</vt:lpstr>
      <vt:lpstr>Times</vt:lpstr>
      <vt:lpstr>Office Theme</vt:lpstr>
      <vt:lpstr>Document</vt:lpstr>
      <vt:lpstr>Unit – 2  Software Engineering</vt:lpstr>
      <vt:lpstr>Software Requirements</vt:lpstr>
      <vt:lpstr>Objectives</vt:lpstr>
      <vt:lpstr>Requirements engineering</vt:lpstr>
      <vt:lpstr>What is a requirement?</vt:lpstr>
      <vt:lpstr>Types of requirement</vt:lpstr>
      <vt:lpstr>Definitions and specifications</vt:lpstr>
      <vt:lpstr>Example - 1</vt:lpstr>
      <vt:lpstr>Example - 2</vt:lpstr>
      <vt:lpstr>Requirements readers</vt:lpstr>
      <vt:lpstr>Functional and non-functional requirements</vt:lpstr>
      <vt:lpstr>Functional requirements</vt:lpstr>
      <vt:lpstr>The LIBSYS system</vt:lpstr>
      <vt:lpstr>Examples of functional requirements</vt:lpstr>
      <vt:lpstr>Requirements imprecision</vt:lpstr>
      <vt:lpstr>Requirements completeness and consistency</vt:lpstr>
      <vt:lpstr>Non-functional requirements</vt:lpstr>
      <vt:lpstr>Non-functional classifications</vt:lpstr>
      <vt:lpstr>Non-functional requirement types</vt:lpstr>
      <vt:lpstr>Requirements measures</vt:lpstr>
      <vt:lpstr>Requirements interaction</vt:lpstr>
      <vt:lpstr>User requirements</vt:lpstr>
      <vt:lpstr>LIBSYS requirement</vt:lpstr>
      <vt:lpstr>Problems with natural language</vt:lpstr>
      <vt:lpstr>Guidelines for writing requirements</vt:lpstr>
      <vt:lpstr>Alternatives to NL specification</vt:lpstr>
      <vt:lpstr>The requirements document</vt:lpstr>
      <vt:lpstr>Users of a requirements document</vt:lpstr>
      <vt:lpstr>Requirements document structure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2  Software Engineering</dc:title>
  <dc:creator>Naresh E</dc:creator>
  <cp:lastModifiedBy>Naresh E</cp:lastModifiedBy>
  <cp:revision>27</cp:revision>
  <dcterms:created xsi:type="dcterms:W3CDTF">2006-08-16T00:00:00Z</dcterms:created>
  <dcterms:modified xsi:type="dcterms:W3CDTF">2021-08-23T05:42:02Z</dcterms:modified>
</cp:coreProperties>
</file>