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2"/>
  </p:notesMasterIdLst>
  <p:sldIdLst>
    <p:sldId id="259" r:id="rId2"/>
    <p:sldId id="260" r:id="rId3"/>
    <p:sldId id="278" r:id="rId4"/>
    <p:sldId id="279" r:id="rId5"/>
    <p:sldId id="280" r:id="rId6"/>
    <p:sldId id="281" r:id="rId7"/>
    <p:sldId id="282" r:id="rId8"/>
    <p:sldId id="283" r:id="rId9"/>
    <p:sldId id="284" r:id="rId10"/>
    <p:sldId id="285" r:id="rId11"/>
    <p:sldId id="286" r:id="rId12"/>
    <p:sldId id="287" r:id="rId13"/>
    <p:sldId id="288" r:id="rId14"/>
    <p:sldId id="289" r:id="rId15"/>
    <p:sldId id="290" r:id="rId16"/>
    <p:sldId id="291" r:id="rId17"/>
    <p:sldId id="292" r:id="rId18"/>
    <p:sldId id="293" r:id="rId19"/>
    <p:sldId id="294" r:id="rId20"/>
    <p:sldId id="295" r:id="rId21"/>
    <p:sldId id="296" r:id="rId22"/>
    <p:sldId id="297" r:id="rId23"/>
    <p:sldId id="298" r:id="rId24"/>
    <p:sldId id="299" r:id="rId25"/>
    <p:sldId id="300" r:id="rId26"/>
    <p:sldId id="301" r:id="rId27"/>
    <p:sldId id="302" r:id="rId28"/>
    <p:sldId id="303" r:id="rId29"/>
    <p:sldId id="304" r:id="rId30"/>
    <p:sldId id="305" r:id="rId31"/>
    <p:sldId id="306" r:id="rId32"/>
    <p:sldId id="307" r:id="rId33"/>
    <p:sldId id="308" r:id="rId34"/>
    <p:sldId id="309" r:id="rId35"/>
    <p:sldId id="310" r:id="rId36"/>
    <p:sldId id="311" r:id="rId37"/>
    <p:sldId id="312" r:id="rId38"/>
    <p:sldId id="313" r:id="rId39"/>
    <p:sldId id="314" r:id="rId40"/>
    <p:sldId id="315" r:id="rId41"/>
    <p:sldId id="316" r:id="rId42"/>
    <p:sldId id="317" r:id="rId43"/>
    <p:sldId id="318" r:id="rId44"/>
    <p:sldId id="319" r:id="rId45"/>
    <p:sldId id="320" r:id="rId46"/>
    <p:sldId id="321" r:id="rId47"/>
    <p:sldId id="322" r:id="rId48"/>
    <p:sldId id="323" r:id="rId49"/>
    <p:sldId id="324" r:id="rId50"/>
    <p:sldId id="277" r:id="rId5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1388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2F6C93-2408-4834-A0BA-F762867C7B50}" type="datetimeFigureOut">
              <a:rPr lang="en-IN" smtClean="0"/>
              <a:t>23-08-2021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583A40-E40F-4C1E-A601-3D68CA274C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6523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61527-206C-4C3F-B142-603B2E47DC1A}" type="datetime1">
              <a:rPr lang="en-US" smtClean="0"/>
              <a:t>8/23/2021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DB16B-C8D7-4438-B5B0-ABC86AC4AF10}" type="datetime1">
              <a:rPr lang="en-US" smtClean="0"/>
              <a:t>8/23/2021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2B6DF-457C-45C0-BCB1-DBBD33752542}" type="datetime1">
              <a:rPr lang="en-US" smtClean="0"/>
              <a:t>8/23/2021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15076-6C04-4CEF-A86B-DFFC89735365}" type="datetime1">
              <a:rPr lang="en-US" smtClean="0"/>
              <a:t>8/23/2021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A10C3-CA54-468E-893F-33E196459138}" type="datetime1">
              <a:rPr lang="en-US" smtClean="0"/>
              <a:t>8/23/2021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6EF58-BDB1-45A6-BDE5-AABB47180C54}" type="datetime1">
              <a:rPr lang="en-US" smtClean="0"/>
              <a:t>8/23/2021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D66B0-00DF-4013-BFF0-B4D8EDE84CBE}" type="datetime1">
              <a:rPr lang="en-US" smtClean="0"/>
              <a:t>8/23/2021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ADF6B-5FF5-442F-9F17-A9ED7DED24F6}" type="datetime1">
              <a:rPr lang="en-US" smtClean="0"/>
              <a:t>8/23/2021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7844B-C7FD-4ED7-8C6B-CFF04A8E703F}" type="datetime1">
              <a:rPr lang="en-US" smtClean="0"/>
              <a:t>8/23/2021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675B6-76B6-4C0E-8A79-F408503BDC73}" type="datetime1">
              <a:rPr lang="en-US" smtClean="0"/>
              <a:t>8/23/2021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BC6E1-DD1C-45E1-B8BC-B8172FC6E5AC}" type="datetime1">
              <a:rPr lang="en-US" smtClean="0"/>
              <a:t>8/23/2021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75DB35-4A9B-436D-9F4C-84DE33F95844}" type="datetime1">
              <a:rPr lang="en-US" smtClean="0"/>
              <a:t>8/23/2021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95401"/>
            <a:ext cx="7772400" cy="2305050"/>
          </a:xfrm>
        </p:spPr>
        <p:txBody>
          <a:bodyPr/>
          <a:lstStyle/>
          <a:p>
            <a:r>
              <a:rPr lang="en-IN" b="1" dirty="0"/>
              <a:t>Unit – 2</a:t>
            </a:r>
            <a:br>
              <a:rPr lang="en-IN" b="1" dirty="0"/>
            </a:br>
            <a:br>
              <a:rPr lang="en-IN" sz="2000" b="1" dirty="0"/>
            </a:br>
            <a:r>
              <a:rPr lang="en-IN" b="1" dirty="0"/>
              <a:t>Software Engineering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76400" y="5791200"/>
            <a:ext cx="579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Naresh. E | Dept. of ISE | MSRIT | Bangalore.</a:t>
            </a:r>
          </a:p>
        </p:txBody>
      </p:sp>
    </p:spTree>
    <p:extLst>
      <p:ext uri="{BB962C8B-B14F-4D97-AF65-F5344CB8AC3E}">
        <p14:creationId xmlns:p14="http://schemas.microsoft.com/office/powerpoint/2010/main" val="24039539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66700"/>
            <a:ext cx="8458200" cy="1104900"/>
          </a:xfrm>
          <a:noFill/>
          <a:ln/>
        </p:spPr>
        <p:txBody>
          <a:bodyPr lIns="90487" tIns="44450" rIns="90487" bIns="44450" anchor="b"/>
          <a:lstStyle/>
          <a:p>
            <a:r>
              <a:rPr lang="en-GB" b="1" dirty="0"/>
              <a:t>Problems of requirements analysis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0487" tIns="44450" rIns="90487" bIns="44450"/>
          <a:lstStyle/>
          <a:p>
            <a:r>
              <a:rPr lang="en-GB" sz="2400"/>
              <a:t>Stakeholders don’t know what they really want.</a:t>
            </a:r>
          </a:p>
          <a:p>
            <a:r>
              <a:rPr lang="en-GB" sz="2400"/>
              <a:t>Stakeholders express requirements in their own terms.</a:t>
            </a:r>
          </a:p>
          <a:p>
            <a:r>
              <a:rPr lang="en-GB" sz="2400"/>
              <a:t>Different stakeholders may have conflicting requirements.</a:t>
            </a:r>
          </a:p>
          <a:p>
            <a:r>
              <a:rPr lang="en-GB" sz="2400"/>
              <a:t>Organisational and political factors may influence the system requirements.</a:t>
            </a:r>
          </a:p>
          <a:p>
            <a:r>
              <a:rPr lang="en-GB" sz="2400"/>
              <a:t>The requirements change during the analysis process. New stakeholders may emerge and the business environment change.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83115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66700"/>
            <a:ext cx="8382000" cy="1104900"/>
          </a:xfrm>
          <a:noFill/>
          <a:ln/>
        </p:spPr>
        <p:txBody>
          <a:bodyPr lIns="90487" tIns="44450" rIns="90487" bIns="44450" anchor="b"/>
          <a:lstStyle/>
          <a:p>
            <a:r>
              <a:rPr lang="en-GB" b="1" dirty="0"/>
              <a:t>The requirements spiral</a:t>
            </a:r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381000" y="1600200"/>
            <a:ext cx="8458200" cy="46482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2">
            <a:lum bright="-20000" contras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600200"/>
            <a:ext cx="5257800" cy="455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065476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7" tIns="44450" rIns="90487" bIns="44450" anchor="b"/>
          <a:lstStyle/>
          <a:p>
            <a:r>
              <a:rPr lang="en-GB" b="1" dirty="0"/>
              <a:t>Process activities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0487" tIns="44450" rIns="90487" bIns="44450"/>
          <a:lstStyle/>
          <a:p>
            <a:pPr>
              <a:lnSpc>
                <a:spcPct val="90000"/>
              </a:lnSpc>
            </a:pPr>
            <a:r>
              <a:rPr lang="en-GB" sz="2400"/>
              <a:t>Requirements discovery</a:t>
            </a:r>
          </a:p>
          <a:p>
            <a:pPr lvl="1">
              <a:lnSpc>
                <a:spcPct val="90000"/>
              </a:lnSpc>
            </a:pPr>
            <a:r>
              <a:rPr lang="en-GB" sz="2000"/>
              <a:t>Interacting with stakeholders to discover their requirements. Domain requirements are also discovered at this stage.</a:t>
            </a:r>
          </a:p>
          <a:p>
            <a:pPr>
              <a:lnSpc>
                <a:spcPct val="90000"/>
              </a:lnSpc>
            </a:pPr>
            <a:r>
              <a:rPr lang="en-GB" sz="2400"/>
              <a:t>Requirements classification and organisation</a:t>
            </a:r>
          </a:p>
          <a:p>
            <a:pPr lvl="1">
              <a:lnSpc>
                <a:spcPct val="90000"/>
              </a:lnSpc>
            </a:pPr>
            <a:r>
              <a:rPr lang="en-GB" sz="2000"/>
              <a:t>Groups related requirements and organises them into coherent clusters.</a:t>
            </a:r>
          </a:p>
          <a:p>
            <a:pPr>
              <a:lnSpc>
                <a:spcPct val="90000"/>
              </a:lnSpc>
            </a:pPr>
            <a:r>
              <a:rPr lang="en-GB" sz="2400"/>
              <a:t>Prioritisation and negotiation</a:t>
            </a:r>
          </a:p>
          <a:p>
            <a:pPr lvl="1">
              <a:lnSpc>
                <a:spcPct val="90000"/>
              </a:lnSpc>
            </a:pPr>
            <a:r>
              <a:rPr lang="en-GB" sz="2000"/>
              <a:t>Prioritising requirements and resolving requirements conflicts.</a:t>
            </a:r>
          </a:p>
          <a:p>
            <a:pPr>
              <a:lnSpc>
                <a:spcPct val="90000"/>
              </a:lnSpc>
            </a:pPr>
            <a:r>
              <a:rPr lang="en-GB" sz="2400"/>
              <a:t>Requirements documentation</a:t>
            </a:r>
          </a:p>
          <a:p>
            <a:pPr lvl="1">
              <a:lnSpc>
                <a:spcPct val="90000"/>
              </a:lnSpc>
            </a:pPr>
            <a:r>
              <a:rPr lang="en-GB" sz="2000"/>
              <a:t>Requirements are documented and input into the next round of the spiral.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760434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b="1" dirty="0"/>
              <a:t>Requirements discovery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process of gathering information about the proposed and existing systems and distilling the user and system requirements from this information.</a:t>
            </a:r>
          </a:p>
          <a:p>
            <a:r>
              <a:rPr lang="en-US"/>
              <a:t>Sources of information include documentation, system stakeholders and the specifications of similar systems.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4427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7" tIns="44450" rIns="90487" bIns="44450" anchor="b"/>
          <a:lstStyle/>
          <a:p>
            <a:r>
              <a:rPr lang="en-GB" b="1" dirty="0"/>
              <a:t>ATM</a:t>
            </a:r>
            <a:r>
              <a:rPr lang="en-GB" dirty="0"/>
              <a:t> </a:t>
            </a:r>
            <a:r>
              <a:rPr lang="en-GB" b="1" dirty="0"/>
              <a:t>stakeholders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0487" tIns="44450" rIns="90487" bIns="44450"/>
          <a:lstStyle/>
          <a:p>
            <a:pPr>
              <a:lnSpc>
                <a:spcPct val="90000"/>
              </a:lnSpc>
            </a:pPr>
            <a:r>
              <a:rPr lang="en-GB" sz="2400"/>
              <a:t>Bank customers</a:t>
            </a:r>
          </a:p>
          <a:p>
            <a:pPr>
              <a:lnSpc>
                <a:spcPct val="90000"/>
              </a:lnSpc>
            </a:pPr>
            <a:r>
              <a:rPr lang="en-GB" sz="2400"/>
              <a:t>Representatives of other banks</a:t>
            </a:r>
          </a:p>
          <a:p>
            <a:pPr>
              <a:lnSpc>
                <a:spcPct val="90000"/>
              </a:lnSpc>
            </a:pPr>
            <a:r>
              <a:rPr lang="en-GB" sz="2400"/>
              <a:t>Bank managers</a:t>
            </a:r>
          </a:p>
          <a:p>
            <a:pPr>
              <a:lnSpc>
                <a:spcPct val="90000"/>
              </a:lnSpc>
            </a:pPr>
            <a:r>
              <a:rPr lang="en-GB" sz="2400"/>
              <a:t>Counter staff</a:t>
            </a:r>
          </a:p>
          <a:p>
            <a:pPr>
              <a:lnSpc>
                <a:spcPct val="90000"/>
              </a:lnSpc>
            </a:pPr>
            <a:r>
              <a:rPr lang="en-GB" sz="2400"/>
              <a:t>Database administrators </a:t>
            </a:r>
          </a:p>
          <a:p>
            <a:pPr>
              <a:lnSpc>
                <a:spcPct val="90000"/>
              </a:lnSpc>
            </a:pPr>
            <a:r>
              <a:rPr lang="en-GB" sz="2400"/>
              <a:t>Security managers</a:t>
            </a:r>
          </a:p>
          <a:p>
            <a:pPr>
              <a:lnSpc>
                <a:spcPct val="90000"/>
              </a:lnSpc>
            </a:pPr>
            <a:r>
              <a:rPr lang="en-GB" sz="2400"/>
              <a:t>Marketing department</a:t>
            </a:r>
          </a:p>
          <a:p>
            <a:pPr>
              <a:lnSpc>
                <a:spcPct val="90000"/>
              </a:lnSpc>
            </a:pPr>
            <a:r>
              <a:rPr lang="en-GB" sz="2400"/>
              <a:t>Hardware and software maintenance engineers</a:t>
            </a:r>
          </a:p>
          <a:p>
            <a:pPr>
              <a:lnSpc>
                <a:spcPct val="90000"/>
              </a:lnSpc>
            </a:pPr>
            <a:r>
              <a:rPr lang="en-GB" sz="2400"/>
              <a:t>Banking regulators</a:t>
            </a:r>
          </a:p>
          <a:p>
            <a:pPr>
              <a:lnSpc>
                <a:spcPct val="90000"/>
              </a:lnSpc>
            </a:pPr>
            <a:endParaRPr lang="en-GB" sz="240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781545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7" tIns="44450" rIns="90487" bIns="44450" anchor="b"/>
          <a:lstStyle/>
          <a:p>
            <a:r>
              <a:rPr lang="en-GB" b="1" dirty="0"/>
              <a:t>Viewpoints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0487" tIns="44450" rIns="90487" bIns="44450"/>
          <a:lstStyle/>
          <a:p>
            <a:r>
              <a:rPr lang="en-GB"/>
              <a:t>Viewpoints are a way of structuring the requirements to represent the perspectives of different stakeholders. Stakeholders may be classified under different viewpoints.</a:t>
            </a:r>
          </a:p>
          <a:p>
            <a:r>
              <a:rPr lang="en-GB"/>
              <a:t>This multi-perspective analysis is important as there is no single correct way to analyse system requirements.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517398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7" tIns="44450" rIns="90487" bIns="44450" anchor="b"/>
          <a:lstStyle/>
          <a:p>
            <a:r>
              <a:rPr lang="en-GB" b="1" dirty="0"/>
              <a:t>Types of viewpoint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0487" tIns="44450" rIns="90487" bIns="44450"/>
          <a:lstStyle/>
          <a:p>
            <a:pPr>
              <a:lnSpc>
                <a:spcPct val="90000"/>
              </a:lnSpc>
            </a:pPr>
            <a:r>
              <a:rPr lang="en-GB" sz="2400"/>
              <a:t>Interactor viewpoints</a:t>
            </a:r>
          </a:p>
          <a:p>
            <a:pPr lvl="1">
              <a:lnSpc>
                <a:spcPct val="90000"/>
              </a:lnSpc>
            </a:pPr>
            <a:r>
              <a:rPr lang="en-GB" sz="2000"/>
              <a:t>People or other systems that interact directly with the system. In an ATM, the customer’s and the account database are interactor VPs.</a:t>
            </a:r>
          </a:p>
          <a:p>
            <a:pPr>
              <a:lnSpc>
                <a:spcPct val="90000"/>
              </a:lnSpc>
            </a:pPr>
            <a:r>
              <a:rPr lang="en-GB" sz="2400"/>
              <a:t>Indirect viewpoints</a:t>
            </a:r>
          </a:p>
          <a:p>
            <a:pPr lvl="1">
              <a:lnSpc>
                <a:spcPct val="90000"/>
              </a:lnSpc>
            </a:pPr>
            <a:r>
              <a:rPr lang="en-GB" sz="2000"/>
              <a:t>Stakeholders who do not use the system themselves but who influence the requirements. In an ATM, management and security staff are indirect viewpoints.</a:t>
            </a:r>
          </a:p>
          <a:p>
            <a:pPr>
              <a:lnSpc>
                <a:spcPct val="90000"/>
              </a:lnSpc>
            </a:pPr>
            <a:r>
              <a:rPr lang="en-GB" sz="2400"/>
              <a:t>Domain viewpoints</a:t>
            </a:r>
          </a:p>
          <a:p>
            <a:pPr lvl="1">
              <a:lnSpc>
                <a:spcPct val="90000"/>
              </a:lnSpc>
            </a:pPr>
            <a:r>
              <a:rPr lang="en-GB" sz="2000"/>
              <a:t>Domain characteristics and constraints that influence the requirements. In an ATM, an example would be standards for inter-bank communications.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59808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Viewpoint identification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Identify viewpoints using</a:t>
            </a:r>
          </a:p>
          <a:p>
            <a:pPr lvl="1">
              <a:lnSpc>
                <a:spcPct val="90000"/>
              </a:lnSpc>
            </a:pPr>
            <a:r>
              <a:rPr lang="en-US"/>
              <a:t>Providers and receivers of system services;</a:t>
            </a:r>
          </a:p>
          <a:p>
            <a:pPr lvl="1">
              <a:lnSpc>
                <a:spcPct val="90000"/>
              </a:lnSpc>
            </a:pPr>
            <a:r>
              <a:rPr lang="en-US"/>
              <a:t>Systems that interact directly with the system being specified;</a:t>
            </a:r>
          </a:p>
          <a:p>
            <a:pPr lvl="1">
              <a:lnSpc>
                <a:spcPct val="90000"/>
              </a:lnSpc>
            </a:pPr>
            <a:r>
              <a:rPr lang="en-US"/>
              <a:t>Regulations and standards;</a:t>
            </a:r>
          </a:p>
          <a:p>
            <a:pPr lvl="1">
              <a:lnSpc>
                <a:spcPct val="90000"/>
              </a:lnSpc>
            </a:pPr>
            <a:r>
              <a:rPr lang="en-US"/>
              <a:t>Sources of business and non-functional requirements.</a:t>
            </a:r>
          </a:p>
          <a:p>
            <a:pPr lvl="1">
              <a:lnSpc>
                <a:spcPct val="90000"/>
              </a:lnSpc>
            </a:pPr>
            <a:r>
              <a:rPr lang="en-US"/>
              <a:t>Engineers who have to develop and maintain the system;</a:t>
            </a:r>
          </a:p>
          <a:p>
            <a:pPr lvl="1">
              <a:lnSpc>
                <a:spcPct val="90000"/>
              </a:lnSpc>
            </a:pPr>
            <a:r>
              <a:rPr lang="en-US"/>
              <a:t>Marketing and other business viewpoints.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8553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LIBSYS viewpoint hierarchy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3972" name="Rectangle 4"/>
          <p:cNvSpPr>
            <a:spLocks noChangeArrowheads="1"/>
          </p:cNvSpPr>
          <p:nvPr/>
        </p:nvSpPr>
        <p:spPr bwMode="auto">
          <a:xfrm>
            <a:off x="381000" y="1676400"/>
            <a:ext cx="8458200" cy="46482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pic>
        <p:nvPicPr>
          <p:cNvPr id="8397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905000"/>
            <a:ext cx="8077200" cy="3910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1832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Interviewing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In formal or informal interviewing, the RE team puts questions to stakeholders about the system that they use and the system to be developed.</a:t>
            </a:r>
          </a:p>
          <a:p>
            <a:pPr>
              <a:lnSpc>
                <a:spcPct val="90000"/>
              </a:lnSpc>
            </a:pPr>
            <a:r>
              <a:rPr lang="en-US"/>
              <a:t>There are two types of interview</a:t>
            </a:r>
          </a:p>
          <a:p>
            <a:pPr lvl="1">
              <a:lnSpc>
                <a:spcPct val="90000"/>
              </a:lnSpc>
            </a:pPr>
            <a:r>
              <a:rPr lang="en-US"/>
              <a:t>Closed interviews where a pre-defined set of questions are answered.</a:t>
            </a:r>
          </a:p>
          <a:p>
            <a:pPr lvl="1">
              <a:lnSpc>
                <a:spcPct val="90000"/>
              </a:lnSpc>
            </a:pPr>
            <a:r>
              <a:rPr lang="en-US"/>
              <a:t>Open interviews where there is no pre-defined agenda and a range of issues are explored with stakeholders.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950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13238" y="1828800"/>
            <a:ext cx="8273562" cy="917575"/>
          </a:xfrm>
          <a:noFill/>
          <a:ln/>
        </p:spPr>
        <p:txBody>
          <a:bodyPr lIns="90487" tIns="44450" rIns="90487" bIns="44450" anchor="b">
            <a:normAutofit fontScale="90000"/>
          </a:bodyPr>
          <a:lstStyle/>
          <a:p>
            <a:r>
              <a:rPr lang="en-GB" b="1" dirty="0"/>
              <a:t>Requirements Engineering Processes</a:t>
            </a:r>
          </a:p>
        </p:txBody>
      </p:sp>
      <p:sp>
        <p:nvSpPr>
          <p:cNvPr id="4101" name="Line 5"/>
          <p:cNvSpPr>
            <a:spLocks noChangeShapeType="1"/>
          </p:cNvSpPr>
          <p:nvPr/>
        </p:nvSpPr>
        <p:spPr bwMode="auto">
          <a:xfrm>
            <a:off x="0" y="3962400"/>
            <a:ext cx="9144000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327256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Interviews in practice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/>
              <a:t>Normally a mix of closed and open-ended interviewing.</a:t>
            </a:r>
          </a:p>
          <a:p>
            <a:pPr>
              <a:lnSpc>
                <a:spcPct val="90000"/>
              </a:lnSpc>
            </a:pPr>
            <a:r>
              <a:rPr lang="en-US" sz="2400"/>
              <a:t>Interviews are good for getting an overall understanding of what stakeholders do and how they might interact with the system.</a:t>
            </a:r>
          </a:p>
          <a:p>
            <a:pPr>
              <a:lnSpc>
                <a:spcPct val="90000"/>
              </a:lnSpc>
            </a:pPr>
            <a:r>
              <a:rPr lang="en-US" sz="2400"/>
              <a:t>Interviews are not good for understanding domain requirements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Requirements engineers cannot understand specific domain terminology;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Some domain knowledge is so familiar that people find it hard to articulate or think that it isn’t worth articulating.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5276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Effective interviewers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Interviewers should be open-minded, willing to listen to stakeholders and should not have pre-conceived ideas about the requirements.</a:t>
            </a:r>
          </a:p>
          <a:p>
            <a:r>
              <a:rPr lang="en-US"/>
              <a:t>They should prompt the interviewee with a question or a proposal and should not simply expect them to respond to a question such as ‘what do you want’.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0832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Scenarios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Scenarios are real-life examples of how a system can be used.</a:t>
            </a:r>
          </a:p>
          <a:p>
            <a:r>
              <a:rPr lang="en-US"/>
              <a:t>They should include</a:t>
            </a:r>
          </a:p>
          <a:p>
            <a:pPr lvl="1"/>
            <a:r>
              <a:rPr lang="en-US"/>
              <a:t>A description of the starting situation;</a:t>
            </a:r>
          </a:p>
          <a:p>
            <a:pPr lvl="1"/>
            <a:r>
              <a:rPr lang="en-US"/>
              <a:t>A description of the normal flow of events;</a:t>
            </a:r>
          </a:p>
          <a:p>
            <a:pPr lvl="1"/>
            <a:r>
              <a:rPr lang="en-US"/>
              <a:t>A description of what can go wrong;</a:t>
            </a:r>
          </a:p>
          <a:p>
            <a:pPr lvl="1"/>
            <a:r>
              <a:rPr lang="en-US"/>
              <a:t>Information about other concurrent activities;</a:t>
            </a:r>
          </a:p>
          <a:p>
            <a:pPr lvl="1"/>
            <a:r>
              <a:rPr lang="en-US"/>
              <a:t>A description of the state when the scenario finishes.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8042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LIBSYS scenario (1)</a:t>
            </a:r>
          </a:p>
        </p:txBody>
      </p:sp>
      <p:sp>
        <p:nvSpPr>
          <p:cNvPr id="92165" name="Rectangle 5"/>
          <p:cNvSpPr>
            <a:spLocks noChangeArrowheads="1"/>
          </p:cNvSpPr>
          <p:nvPr/>
        </p:nvSpPr>
        <p:spPr bwMode="auto">
          <a:xfrm>
            <a:off x="457200" y="1676400"/>
            <a:ext cx="8458200" cy="35052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92170" name="Object 10"/>
          <p:cNvGraphicFramePr>
            <a:graphicFrameLocks noChangeAspect="1"/>
          </p:cNvGraphicFramePr>
          <p:nvPr/>
        </p:nvGraphicFramePr>
        <p:xfrm>
          <a:off x="762000" y="2057400"/>
          <a:ext cx="8077200" cy="2700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5486400" imgH="1834896" progId="Word.Document.8">
                  <p:embed/>
                </p:oleObj>
              </mc:Choice>
              <mc:Fallback>
                <p:oleObj name="Document" r:id="rId2" imgW="5486400" imgH="183489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057400"/>
                        <a:ext cx="8077200" cy="2700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5895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LIBSYS scenario (2)</a:t>
            </a:r>
          </a:p>
        </p:txBody>
      </p:sp>
      <p:sp>
        <p:nvSpPr>
          <p:cNvPr id="93188" name="Rectangle 4"/>
          <p:cNvSpPr>
            <a:spLocks noChangeArrowheads="1"/>
          </p:cNvSpPr>
          <p:nvPr/>
        </p:nvSpPr>
        <p:spPr bwMode="auto">
          <a:xfrm>
            <a:off x="457200" y="1828800"/>
            <a:ext cx="8458200" cy="36576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93189" name="Object 5"/>
          <p:cNvGraphicFramePr>
            <a:graphicFrameLocks noChangeAspect="1"/>
          </p:cNvGraphicFramePr>
          <p:nvPr/>
        </p:nvGraphicFramePr>
        <p:xfrm>
          <a:off x="762000" y="2057400"/>
          <a:ext cx="7924800" cy="297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5486400" imgH="2063496" progId="Word.Document.8">
                  <p:embed/>
                </p:oleObj>
              </mc:Choice>
              <mc:Fallback>
                <p:oleObj name="Document" r:id="rId2" imgW="5486400" imgH="206349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057400"/>
                        <a:ext cx="7924800" cy="2979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5585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Use cases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GB"/>
              <a:t>Use-cases are a scenario based technique in the UML which identify the actors in an interaction and which describe the interaction itself.</a:t>
            </a:r>
          </a:p>
          <a:p>
            <a:r>
              <a:rPr lang="en-GB"/>
              <a:t>A set of use cases should describe all possible interactions with the system.</a:t>
            </a:r>
          </a:p>
          <a:p>
            <a:r>
              <a:rPr lang="en-GB"/>
              <a:t>Sequence diagrams may be used to add detail to use-cases by showing the sequence of event processing in the system.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6613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Article printing use-case</a:t>
            </a:r>
          </a:p>
        </p:txBody>
      </p:sp>
      <p:sp>
        <p:nvSpPr>
          <p:cNvPr id="84997" name="Rectangle 5"/>
          <p:cNvSpPr>
            <a:spLocks noChangeArrowheads="1"/>
          </p:cNvSpPr>
          <p:nvPr/>
        </p:nvSpPr>
        <p:spPr bwMode="auto">
          <a:xfrm>
            <a:off x="685800" y="2286000"/>
            <a:ext cx="7696200" cy="33528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pic>
        <p:nvPicPr>
          <p:cNvPr id="8499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3124200"/>
            <a:ext cx="6019800" cy="2089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274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LIBSYS use cases</a:t>
            </a:r>
          </a:p>
        </p:txBody>
      </p:sp>
      <p:sp>
        <p:nvSpPr>
          <p:cNvPr id="81924" name="Rectangle 4"/>
          <p:cNvSpPr>
            <a:spLocks noChangeArrowheads="1"/>
          </p:cNvSpPr>
          <p:nvPr/>
        </p:nvSpPr>
        <p:spPr bwMode="auto">
          <a:xfrm>
            <a:off x="1371600" y="1752600"/>
            <a:ext cx="6324600" cy="46482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pic>
        <p:nvPicPr>
          <p:cNvPr id="8192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1981200"/>
            <a:ext cx="3973513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9211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Article printing</a:t>
            </a:r>
          </a:p>
        </p:txBody>
      </p:sp>
      <p:sp>
        <p:nvSpPr>
          <p:cNvPr id="80900" name="Rectangle 4"/>
          <p:cNvSpPr>
            <a:spLocks noChangeArrowheads="1"/>
          </p:cNvSpPr>
          <p:nvPr/>
        </p:nvSpPr>
        <p:spPr bwMode="auto">
          <a:xfrm>
            <a:off x="381000" y="1676400"/>
            <a:ext cx="8458200" cy="46482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pic>
        <p:nvPicPr>
          <p:cNvPr id="8090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2133600"/>
            <a:ext cx="4724400" cy="368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6982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Print article sequence</a:t>
            </a:r>
          </a:p>
        </p:txBody>
      </p:sp>
      <p:sp>
        <p:nvSpPr>
          <p:cNvPr id="51205" name="Rectangle 1029"/>
          <p:cNvSpPr>
            <a:spLocks noChangeArrowheads="1"/>
          </p:cNvSpPr>
          <p:nvPr/>
        </p:nvSpPr>
        <p:spPr bwMode="auto">
          <a:xfrm>
            <a:off x="381000" y="1600200"/>
            <a:ext cx="8458200" cy="46482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pic>
        <p:nvPicPr>
          <p:cNvPr id="51206" name="Picture 103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676400"/>
            <a:ext cx="5715000" cy="445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463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7" tIns="44450" rIns="90487" bIns="44450" anchor="b"/>
          <a:lstStyle/>
          <a:p>
            <a:r>
              <a:rPr lang="en-GB" b="1" dirty="0"/>
              <a:t>Objectives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0487" tIns="44450" rIns="90487" bIns="44450"/>
          <a:lstStyle/>
          <a:p>
            <a:pPr algn="just">
              <a:lnSpc>
                <a:spcPct val="90000"/>
              </a:lnSpc>
            </a:pPr>
            <a:r>
              <a:rPr lang="en-GB" dirty="0"/>
              <a:t>To describe the principal requirements engineering activities and their relationships</a:t>
            </a:r>
          </a:p>
          <a:p>
            <a:pPr algn="just">
              <a:lnSpc>
                <a:spcPct val="90000"/>
              </a:lnSpc>
            </a:pPr>
            <a:r>
              <a:rPr lang="en-GB" dirty="0"/>
              <a:t>To introduce techniques for requirements elicitation and analysis</a:t>
            </a:r>
          </a:p>
          <a:p>
            <a:pPr algn="just">
              <a:lnSpc>
                <a:spcPct val="90000"/>
              </a:lnSpc>
            </a:pPr>
            <a:r>
              <a:rPr lang="en-GB" dirty="0"/>
              <a:t>To describe requirements validation and the role of requirements reviews</a:t>
            </a:r>
          </a:p>
          <a:p>
            <a:pPr algn="just">
              <a:lnSpc>
                <a:spcPct val="90000"/>
              </a:lnSpc>
            </a:pPr>
            <a:r>
              <a:rPr lang="en-GB" dirty="0"/>
              <a:t>To discuss the role of requirements management in support of other requirements engineering processes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701443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7" tIns="44450" rIns="90487" bIns="44450" anchor="b"/>
          <a:lstStyle/>
          <a:p>
            <a:r>
              <a:rPr lang="en-GB" b="1" dirty="0"/>
              <a:t>Social and organisational factors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0487" tIns="44450" rIns="90487" bIns="44450">
            <a:normAutofit lnSpcReduction="10000"/>
          </a:bodyPr>
          <a:lstStyle/>
          <a:p>
            <a:r>
              <a:rPr lang="en-GB"/>
              <a:t>Software systems are used in a social and organisational context. This can influence or even dominate the system requirements.</a:t>
            </a:r>
          </a:p>
          <a:p>
            <a:r>
              <a:rPr lang="en-GB"/>
              <a:t>Social and organisational factors are not a single viewpoint but are influences on all viewpoints.</a:t>
            </a:r>
          </a:p>
          <a:p>
            <a:r>
              <a:rPr lang="en-GB"/>
              <a:t>Good analysts must be sensitive to these factors but currently no systematic way to tackle their analysis.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822859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7" tIns="44450" rIns="90487" bIns="44450" anchor="b"/>
          <a:lstStyle/>
          <a:p>
            <a:r>
              <a:rPr lang="en-GB" b="1" dirty="0"/>
              <a:t>Ethnography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0487" tIns="44450" rIns="90487" bIns="44450"/>
          <a:lstStyle/>
          <a:p>
            <a:r>
              <a:rPr lang="en-GB" sz="2400"/>
              <a:t>A social scientists spends a considerable time observing and analysing how people actually work.</a:t>
            </a:r>
          </a:p>
          <a:p>
            <a:r>
              <a:rPr lang="en-GB" sz="2400"/>
              <a:t>People do not have to explain or articulate their work.</a:t>
            </a:r>
          </a:p>
          <a:p>
            <a:r>
              <a:rPr lang="en-GB" sz="2400"/>
              <a:t>Social and organisational factors of importance may be observed.</a:t>
            </a:r>
          </a:p>
          <a:p>
            <a:r>
              <a:rPr lang="en-GB" sz="2400"/>
              <a:t>Ethnographic studies have shown that work is usually richer and more complex than suggested by simple system models.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575951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7" tIns="44450" rIns="90487" bIns="44450" anchor="b"/>
          <a:lstStyle/>
          <a:p>
            <a:r>
              <a:rPr lang="en-GB" b="1" dirty="0"/>
              <a:t>Focused ethnography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0487" tIns="44450" rIns="90487" bIns="44450"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GB"/>
              <a:t>Developed in a project studying the air traffic control process</a:t>
            </a:r>
          </a:p>
          <a:p>
            <a:pPr>
              <a:lnSpc>
                <a:spcPct val="90000"/>
              </a:lnSpc>
            </a:pPr>
            <a:r>
              <a:rPr lang="en-GB"/>
              <a:t>Combines ethnography with prototyping</a:t>
            </a:r>
          </a:p>
          <a:p>
            <a:pPr>
              <a:lnSpc>
                <a:spcPct val="90000"/>
              </a:lnSpc>
            </a:pPr>
            <a:r>
              <a:rPr lang="en-GB"/>
              <a:t>Prototype development results in unanswered questions which focus the ethnographic analysis.</a:t>
            </a:r>
          </a:p>
          <a:p>
            <a:pPr>
              <a:lnSpc>
                <a:spcPct val="90000"/>
              </a:lnSpc>
            </a:pPr>
            <a:r>
              <a:rPr lang="en-GB"/>
              <a:t>The problem with ethnography is that it studies existing practices which may have some historical basis which is no longer relevant.</a:t>
            </a:r>
            <a:endParaRPr lang="en-GB" sz="240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841486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7" tIns="44450" rIns="90487" bIns="44450" anchor="b"/>
          <a:lstStyle/>
          <a:p>
            <a:r>
              <a:rPr lang="en-GB" b="1" dirty="0"/>
              <a:t>Ethnography and prototyping</a:t>
            </a:r>
          </a:p>
        </p:txBody>
      </p:sp>
      <p:sp>
        <p:nvSpPr>
          <p:cNvPr id="38916" name="Rectangle 4"/>
          <p:cNvSpPr>
            <a:spLocks noChangeArrowheads="1"/>
          </p:cNvSpPr>
          <p:nvPr/>
        </p:nvSpPr>
        <p:spPr bwMode="auto">
          <a:xfrm>
            <a:off x="304800" y="2133600"/>
            <a:ext cx="8458200" cy="33528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pic>
        <p:nvPicPr>
          <p:cNvPr id="3891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819400"/>
            <a:ext cx="7543800" cy="1976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787256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Scope of ethnography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Requirements that are derived from the way that people actually work rather than the way I which process definitions suggest that they ought to work.</a:t>
            </a:r>
          </a:p>
          <a:p>
            <a:r>
              <a:rPr lang="en-GB"/>
              <a:t>Requirements that are derived from cooperation and awareness of other people’s activities.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32781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7" tIns="44450" rIns="90487" bIns="44450" anchor="b"/>
          <a:lstStyle/>
          <a:p>
            <a:r>
              <a:rPr lang="en-GB" b="1" dirty="0"/>
              <a:t>Requirements validation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0487" tIns="44450" rIns="90487" bIns="44450"/>
          <a:lstStyle/>
          <a:p>
            <a:r>
              <a:rPr lang="en-GB"/>
              <a:t>Concerned with demonstrating that the requirements define the system that the customer really wants.</a:t>
            </a:r>
          </a:p>
          <a:p>
            <a:r>
              <a:rPr lang="en-GB"/>
              <a:t>Requirements error costs are high so validation is very important</a:t>
            </a:r>
          </a:p>
          <a:p>
            <a:pPr lvl="1"/>
            <a:r>
              <a:rPr lang="en-GB"/>
              <a:t>Fixing a requirements error after delivery may cost up to 100 times the cost of fixing an implementation error.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701127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7" tIns="44450" rIns="90487" bIns="44450" anchor="b"/>
          <a:lstStyle/>
          <a:p>
            <a:r>
              <a:rPr lang="en-GB" b="1" dirty="0"/>
              <a:t>Requirements checking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0487" tIns="44450" rIns="90487" bIns="44450"/>
          <a:lstStyle/>
          <a:p>
            <a:r>
              <a:rPr lang="en-GB" sz="2400">
                <a:solidFill>
                  <a:srgbClr val="FF0000"/>
                </a:solidFill>
              </a:rPr>
              <a:t>Validity</a:t>
            </a:r>
            <a:r>
              <a:rPr lang="en-GB" sz="2400"/>
              <a:t>. Does the system provide the functions which best support the customer’s needs?</a:t>
            </a:r>
          </a:p>
          <a:p>
            <a:r>
              <a:rPr lang="en-GB" sz="2400">
                <a:solidFill>
                  <a:srgbClr val="FF0000"/>
                </a:solidFill>
              </a:rPr>
              <a:t>Consistency</a:t>
            </a:r>
            <a:r>
              <a:rPr lang="en-GB" sz="2400"/>
              <a:t>. Are there any requirements conflicts?</a:t>
            </a:r>
          </a:p>
          <a:p>
            <a:r>
              <a:rPr lang="en-GB" sz="2400">
                <a:solidFill>
                  <a:srgbClr val="FF0000"/>
                </a:solidFill>
              </a:rPr>
              <a:t>Completeness</a:t>
            </a:r>
            <a:r>
              <a:rPr lang="en-GB" sz="2400"/>
              <a:t>. Are all functions required by the customer included?</a:t>
            </a:r>
          </a:p>
          <a:p>
            <a:r>
              <a:rPr lang="en-GB" sz="2400">
                <a:solidFill>
                  <a:srgbClr val="FF0000"/>
                </a:solidFill>
              </a:rPr>
              <a:t>Realism</a:t>
            </a:r>
            <a:r>
              <a:rPr lang="en-GB" sz="2400"/>
              <a:t>. Can the requirements be implemented given available budget and technology</a:t>
            </a:r>
          </a:p>
          <a:p>
            <a:r>
              <a:rPr lang="en-GB" sz="2400">
                <a:solidFill>
                  <a:srgbClr val="FF0000"/>
                </a:solidFill>
              </a:rPr>
              <a:t>Verifiability</a:t>
            </a:r>
            <a:r>
              <a:rPr lang="en-GB" sz="2400"/>
              <a:t>. Can the requirements be checked?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221966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66700"/>
            <a:ext cx="8305800" cy="1104900"/>
          </a:xfrm>
        </p:spPr>
        <p:txBody>
          <a:bodyPr>
            <a:normAutofit fontScale="90000"/>
          </a:bodyPr>
          <a:lstStyle/>
          <a:p>
            <a:r>
              <a:rPr lang="en-GB" b="1" dirty="0"/>
              <a:t>Requirements validation techniques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GB"/>
              <a:t>Requirements reviews</a:t>
            </a:r>
          </a:p>
          <a:p>
            <a:pPr lvl="1">
              <a:lnSpc>
                <a:spcPct val="90000"/>
              </a:lnSpc>
            </a:pPr>
            <a:r>
              <a:rPr lang="en-GB"/>
              <a:t>Systematic manual analysis of the requirements.</a:t>
            </a:r>
          </a:p>
          <a:p>
            <a:pPr>
              <a:lnSpc>
                <a:spcPct val="90000"/>
              </a:lnSpc>
            </a:pPr>
            <a:r>
              <a:rPr lang="en-GB"/>
              <a:t>Prototyping</a:t>
            </a:r>
          </a:p>
          <a:p>
            <a:pPr lvl="1">
              <a:lnSpc>
                <a:spcPct val="90000"/>
              </a:lnSpc>
            </a:pPr>
            <a:r>
              <a:rPr lang="en-GB"/>
              <a:t>Using an executable model of the system to check requirements. Covered in Chapter 17.</a:t>
            </a:r>
          </a:p>
          <a:p>
            <a:pPr>
              <a:lnSpc>
                <a:spcPct val="90000"/>
              </a:lnSpc>
            </a:pPr>
            <a:r>
              <a:rPr lang="en-GB"/>
              <a:t>Test-case generation</a:t>
            </a:r>
          </a:p>
          <a:p>
            <a:pPr lvl="1">
              <a:lnSpc>
                <a:spcPct val="90000"/>
              </a:lnSpc>
            </a:pPr>
            <a:r>
              <a:rPr lang="en-GB"/>
              <a:t>Developing tests for requirements to check testability.</a:t>
            </a:r>
          </a:p>
          <a:p>
            <a:pPr>
              <a:lnSpc>
                <a:spcPct val="90000"/>
              </a:lnSpc>
              <a:buFont typeface="Zapf Dingbats" charset="2"/>
              <a:buNone/>
            </a:pPr>
            <a:endParaRPr lang="en-GB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40826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7" tIns="44450" rIns="90487" bIns="44450" anchor="b"/>
          <a:lstStyle/>
          <a:p>
            <a:r>
              <a:rPr lang="en-GB" b="1" dirty="0"/>
              <a:t>Requirements reviews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0487" tIns="44450" rIns="90487" bIns="44450">
            <a:normAutofit lnSpcReduction="10000"/>
          </a:bodyPr>
          <a:lstStyle/>
          <a:p>
            <a:r>
              <a:rPr lang="en-GB"/>
              <a:t>Regular reviews should be held while the requirements definition is being formulated.</a:t>
            </a:r>
          </a:p>
          <a:p>
            <a:r>
              <a:rPr lang="en-GB"/>
              <a:t>Both client and contractor staff should be involved in reviews.</a:t>
            </a:r>
          </a:p>
          <a:p>
            <a:r>
              <a:rPr lang="en-GB"/>
              <a:t>Reviews may be formal (with completed documents) or informal. Good communications between developers, customers and users can resolve problems at an early stage.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582572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7" tIns="44450" rIns="90487" bIns="44450" anchor="b"/>
          <a:lstStyle/>
          <a:p>
            <a:r>
              <a:rPr lang="en-GB" b="1" dirty="0"/>
              <a:t>Review checks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0487" tIns="44450" rIns="90487" bIns="44450"/>
          <a:lstStyle/>
          <a:p>
            <a:pPr>
              <a:lnSpc>
                <a:spcPct val="90000"/>
              </a:lnSpc>
            </a:pPr>
            <a:r>
              <a:rPr lang="en-GB">
                <a:solidFill>
                  <a:srgbClr val="FF0000"/>
                </a:solidFill>
              </a:rPr>
              <a:t>Verifiability</a:t>
            </a:r>
            <a:r>
              <a:rPr lang="en-GB"/>
              <a:t>. Is the requirement realistically testable?</a:t>
            </a:r>
          </a:p>
          <a:p>
            <a:pPr>
              <a:lnSpc>
                <a:spcPct val="90000"/>
              </a:lnSpc>
            </a:pPr>
            <a:r>
              <a:rPr lang="en-GB">
                <a:solidFill>
                  <a:srgbClr val="FF0000"/>
                </a:solidFill>
              </a:rPr>
              <a:t>Comprehensibility</a:t>
            </a:r>
            <a:r>
              <a:rPr lang="en-GB"/>
              <a:t>. Is the requirement properly understood?</a:t>
            </a:r>
          </a:p>
          <a:p>
            <a:pPr>
              <a:lnSpc>
                <a:spcPct val="90000"/>
              </a:lnSpc>
            </a:pPr>
            <a:r>
              <a:rPr lang="en-GB">
                <a:solidFill>
                  <a:srgbClr val="FF0000"/>
                </a:solidFill>
              </a:rPr>
              <a:t>Traceability</a:t>
            </a:r>
            <a:r>
              <a:rPr lang="en-GB"/>
              <a:t>. Is the origin of the requirement clearly stated?</a:t>
            </a:r>
          </a:p>
          <a:p>
            <a:pPr>
              <a:lnSpc>
                <a:spcPct val="90000"/>
              </a:lnSpc>
            </a:pPr>
            <a:r>
              <a:rPr lang="en-GB">
                <a:solidFill>
                  <a:srgbClr val="FF0000"/>
                </a:solidFill>
              </a:rPr>
              <a:t>Adaptability</a:t>
            </a:r>
            <a:r>
              <a:rPr lang="en-GB"/>
              <a:t>. Can the requirement be changed without a large impact on other requirements?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53048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600" b="1" dirty="0"/>
              <a:t>Requirements engineering processes</a:t>
            </a:r>
            <a:endParaRPr lang="en-GB" b="1" dirty="0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algn="just">
              <a:lnSpc>
                <a:spcPct val="90000"/>
              </a:lnSpc>
            </a:pPr>
            <a:r>
              <a:rPr lang="en-GB" dirty="0"/>
              <a:t>The processes used for RE vary widely depending on the application domain, the people involved and the organisation developing the requirements.</a:t>
            </a:r>
          </a:p>
          <a:p>
            <a:pPr algn="just">
              <a:lnSpc>
                <a:spcPct val="90000"/>
              </a:lnSpc>
            </a:pPr>
            <a:r>
              <a:rPr lang="en-GB" dirty="0"/>
              <a:t>However, there are a number of generic activities common to all processes</a:t>
            </a:r>
          </a:p>
          <a:p>
            <a:pPr lvl="1">
              <a:lnSpc>
                <a:spcPct val="90000"/>
              </a:lnSpc>
            </a:pPr>
            <a:r>
              <a:rPr lang="en-GB" dirty="0"/>
              <a:t>Requirements elicitation;</a:t>
            </a:r>
          </a:p>
          <a:p>
            <a:pPr lvl="1">
              <a:lnSpc>
                <a:spcPct val="90000"/>
              </a:lnSpc>
            </a:pPr>
            <a:r>
              <a:rPr lang="en-GB" dirty="0"/>
              <a:t>Requirements analysis;</a:t>
            </a:r>
          </a:p>
          <a:p>
            <a:pPr lvl="1">
              <a:lnSpc>
                <a:spcPct val="90000"/>
              </a:lnSpc>
            </a:pPr>
            <a:r>
              <a:rPr lang="en-GB" dirty="0"/>
              <a:t>Requirements validation;</a:t>
            </a:r>
          </a:p>
          <a:p>
            <a:pPr lvl="1">
              <a:lnSpc>
                <a:spcPct val="90000"/>
              </a:lnSpc>
            </a:pPr>
            <a:r>
              <a:rPr lang="en-GB" dirty="0"/>
              <a:t>Requirements management.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90829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Requirements management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2400"/>
              <a:t>Requirements management is the process of managing changing requirements during the requirements engineering process and system development.</a:t>
            </a:r>
          </a:p>
          <a:p>
            <a:r>
              <a:rPr lang="en-GB" sz="2400"/>
              <a:t>Requirements are inevitably incomplete and inconsistent</a:t>
            </a:r>
          </a:p>
          <a:p>
            <a:pPr lvl="1"/>
            <a:r>
              <a:rPr lang="en-GB" sz="2000"/>
              <a:t>New requirements emerge during the process as business needs change and a better understanding of the system is developed;</a:t>
            </a:r>
          </a:p>
          <a:p>
            <a:pPr lvl="1"/>
            <a:r>
              <a:rPr lang="en-GB" sz="2000"/>
              <a:t>Different viewpoints have different requirements and these are often contradictory.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0579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Requirements change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The priority of requirements from different viewpoints changes during the development process.</a:t>
            </a:r>
          </a:p>
          <a:p>
            <a:r>
              <a:rPr lang="en-GB"/>
              <a:t>System customers may specify requirements from a business perspective that conflict with end-user requirements.</a:t>
            </a:r>
          </a:p>
          <a:p>
            <a:r>
              <a:rPr lang="en-GB"/>
              <a:t>The business and technical environment of the system changes during its development.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29600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7" tIns="44450" rIns="90487" bIns="44450" anchor="b"/>
          <a:lstStyle/>
          <a:p>
            <a:r>
              <a:rPr lang="en-GB" b="1" dirty="0"/>
              <a:t>Requirements evolution</a:t>
            </a:r>
          </a:p>
        </p:txBody>
      </p:sp>
      <p:sp>
        <p:nvSpPr>
          <p:cNvPr id="63492" name="Rectangle 4"/>
          <p:cNvSpPr>
            <a:spLocks noChangeArrowheads="1"/>
          </p:cNvSpPr>
          <p:nvPr/>
        </p:nvSpPr>
        <p:spPr bwMode="auto">
          <a:xfrm>
            <a:off x="533400" y="1752600"/>
            <a:ext cx="8077200" cy="42672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pic>
        <p:nvPicPr>
          <p:cNvPr id="6349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362200"/>
            <a:ext cx="6248400" cy="3138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099982"/>
      </p:ext>
    </p:extLst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66700"/>
            <a:ext cx="8153400" cy="1104900"/>
          </a:xfrm>
          <a:noFill/>
          <a:ln/>
        </p:spPr>
        <p:txBody>
          <a:bodyPr lIns="90487" tIns="44450" rIns="90487" bIns="44450" anchor="b">
            <a:normAutofit fontScale="90000"/>
          </a:bodyPr>
          <a:lstStyle/>
          <a:p>
            <a:r>
              <a:rPr lang="en-GB" b="1" dirty="0"/>
              <a:t>Enduring and volatile requirements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0487" tIns="44450" rIns="90487" bIns="44450">
            <a:normAutofit lnSpcReduction="10000"/>
          </a:bodyPr>
          <a:lstStyle/>
          <a:p>
            <a:r>
              <a:rPr lang="en-GB">
                <a:solidFill>
                  <a:srgbClr val="FF0000"/>
                </a:solidFill>
              </a:rPr>
              <a:t>Enduring requirements</a:t>
            </a:r>
            <a:r>
              <a:rPr lang="en-GB"/>
              <a:t>. Stable requirements derived from the core activity of the customer organisation. E.g. a hospital will always have doctors, nurses, etc. May be derived from domain models</a:t>
            </a:r>
          </a:p>
          <a:p>
            <a:r>
              <a:rPr lang="en-GB">
                <a:solidFill>
                  <a:srgbClr val="FF0000"/>
                </a:solidFill>
              </a:rPr>
              <a:t>Volatile requirements</a:t>
            </a:r>
            <a:r>
              <a:rPr lang="en-GB"/>
              <a:t>. Requirements which change during development or when the system is in use. In a hospital, requirements derived from health-care policy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747763"/>
      </p:ext>
    </p:extLst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Requirements classification</a:t>
            </a:r>
          </a:p>
        </p:txBody>
      </p:sp>
      <p:sp>
        <p:nvSpPr>
          <p:cNvPr id="53253" name="Rectangle 5"/>
          <p:cNvSpPr>
            <a:spLocks noChangeArrowheads="1"/>
          </p:cNvSpPr>
          <p:nvPr/>
        </p:nvSpPr>
        <p:spPr bwMode="auto">
          <a:xfrm>
            <a:off x="381000" y="1600200"/>
            <a:ext cx="8458200" cy="46482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53255" name="Object 7"/>
          <p:cNvGraphicFramePr>
            <a:graphicFrameLocks noChangeAspect="1"/>
          </p:cNvGraphicFramePr>
          <p:nvPr/>
        </p:nvGraphicFramePr>
        <p:xfrm>
          <a:off x="533400" y="2057400"/>
          <a:ext cx="8229600" cy="394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5596128" imgH="2685288" progId="Word.Document.8">
                  <p:embed/>
                </p:oleObj>
              </mc:Choice>
              <mc:Fallback>
                <p:oleObj name="Document" r:id="rId2" imgW="5596128" imgH="268528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2057400"/>
                        <a:ext cx="8229600" cy="394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40348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600" b="1" dirty="0"/>
              <a:t>Requirements management planning</a:t>
            </a:r>
            <a:endParaRPr lang="en-GB" b="1" dirty="0"/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GB" sz="2400"/>
              <a:t>During the requirements engineering process, you have to plan:</a:t>
            </a:r>
          </a:p>
          <a:p>
            <a:pPr lvl="1">
              <a:lnSpc>
                <a:spcPct val="90000"/>
              </a:lnSpc>
            </a:pPr>
            <a:r>
              <a:rPr lang="en-GB" sz="2000"/>
              <a:t>Requirements identification</a:t>
            </a:r>
          </a:p>
          <a:p>
            <a:pPr lvl="2">
              <a:lnSpc>
                <a:spcPct val="90000"/>
              </a:lnSpc>
            </a:pPr>
            <a:r>
              <a:rPr lang="en-GB" sz="1800"/>
              <a:t> How requirements are individually identified;</a:t>
            </a:r>
          </a:p>
          <a:p>
            <a:pPr lvl="1">
              <a:lnSpc>
                <a:spcPct val="90000"/>
              </a:lnSpc>
            </a:pPr>
            <a:r>
              <a:rPr lang="en-GB" sz="2000"/>
              <a:t>A change management process</a:t>
            </a:r>
          </a:p>
          <a:p>
            <a:pPr lvl="2">
              <a:lnSpc>
                <a:spcPct val="90000"/>
              </a:lnSpc>
            </a:pPr>
            <a:r>
              <a:rPr lang="en-GB" sz="1800"/>
              <a:t>The process followed when analysing a requirements change;</a:t>
            </a:r>
          </a:p>
          <a:p>
            <a:pPr lvl="1">
              <a:lnSpc>
                <a:spcPct val="90000"/>
              </a:lnSpc>
            </a:pPr>
            <a:r>
              <a:rPr lang="en-GB" sz="2000"/>
              <a:t>Traceability policies</a:t>
            </a:r>
          </a:p>
          <a:p>
            <a:pPr lvl="2">
              <a:lnSpc>
                <a:spcPct val="90000"/>
              </a:lnSpc>
            </a:pPr>
            <a:r>
              <a:rPr lang="en-GB" sz="1800"/>
              <a:t>The amount of information about requirements relationships that is maintained;</a:t>
            </a:r>
          </a:p>
          <a:p>
            <a:pPr lvl="1">
              <a:lnSpc>
                <a:spcPct val="90000"/>
              </a:lnSpc>
            </a:pPr>
            <a:r>
              <a:rPr lang="en-GB" sz="2000"/>
              <a:t>CASE tool support</a:t>
            </a:r>
          </a:p>
          <a:p>
            <a:pPr lvl="2">
              <a:lnSpc>
                <a:spcPct val="90000"/>
              </a:lnSpc>
            </a:pPr>
            <a:r>
              <a:rPr lang="en-GB" sz="1800"/>
              <a:t>The tool support required to help manage requirements change;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54789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Traceability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2400"/>
              <a:t>Traceability is concerned with the relationships between requirements, their sources and the system design</a:t>
            </a:r>
          </a:p>
          <a:p>
            <a:r>
              <a:rPr lang="en-GB" sz="2400"/>
              <a:t>Source traceability</a:t>
            </a:r>
          </a:p>
          <a:p>
            <a:pPr lvl="1"/>
            <a:r>
              <a:rPr lang="en-GB" sz="2000"/>
              <a:t>Links from requirements to stakeholders who proposed these requirements;</a:t>
            </a:r>
          </a:p>
          <a:p>
            <a:r>
              <a:rPr lang="en-GB" sz="2400"/>
              <a:t>Requirements traceability</a:t>
            </a:r>
          </a:p>
          <a:p>
            <a:pPr lvl="1"/>
            <a:r>
              <a:rPr lang="en-GB" sz="2000"/>
              <a:t>Links between dependent requirements;</a:t>
            </a:r>
          </a:p>
          <a:p>
            <a:r>
              <a:rPr lang="en-GB" sz="2400"/>
              <a:t>Design traceability</a:t>
            </a:r>
          </a:p>
          <a:p>
            <a:pPr lvl="1"/>
            <a:r>
              <a:rPr lang="en-GB" sz="2000"/>
              <a:t>Links from the requirements to the design;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51915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61" name="Rectangle 5"/>
          <p:cNvSpPr>
            <a:spLocks noChangeArrowheads="1"/>
          </p:cNvSpPr>
          <p:nvPr/>
        </p:nvSpPr>
        <p:spPr bwMode="auto">
          <a:xfrm>
            <a:off x="228600" y="1981200"/>
            <a:ext cx="8458200" cy="40386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A traceability matrix</a:t>
            </a:r>
          </a:p>
        </p:txBody>
      </p:sp>
      <p:graphicFrame>
        <p:nvGraphicFramePr>
          <p:cNvPr id="70662" name="Object 6"/>
          <p:cNvGraphicFramePr>
            <a:graphicFrameLocks noChangeAspect="1"/>
          </p:cNvGraphicFramePr>
          <p:nvPr/>
        </p:nvGraphicFramePr>
        <p:xfrm>
          <a:off x="-228600" y="2057400"/>
          <a:ext cx="9372600" cy="351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5486400" imgH="8229600" progId="Word.Document.8">
                  <p:embed/>
                </p:oleObj>
              </mc:Choice>
              <mc:Fallback>
                <p:oleObj name="Document" r:id="rId2" imgW="5486400" imgH="822960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75000"/>
                      <a:stretch>
                        <a:fillRect/>
                      </a:stretch>
                    </p:blipFill>
                    <p:spPr bwMode="auto">
                      <a:xfrm>
                        <a:off x="-228600" y="2057400"/>
                        <a:ext cx="9372600" cy="3514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13241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600" b="1" dirty="0"/>
              <a:t>Requirements change management</a:t>
            </a:r>
            <a:endParaRPr lang="en-GB" b="1" dirty="0"/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GB"/>
              <a:t>Should apply to all proposed changes to the requirements.</a:t>
            </a:r>
          </a:p>
          <a:p>
            <a:pPr>
              <a:lnSpc>
                <a:spcPct val="90000"/>
              </a:lnSpc>
            </a:pPr>
            <a:r>
              <a:rPr lang="en-GB"/>
              <a:t>Principal stages</a:t>
            </a:r>
          </a:p>
          <a:p>
            <a:pPr lvl="1">
              <a:lnSpc>
                <a:spcPct val="90000"/>
              </a:lnSpc>
            </a:pPr>
            <a:r>
              <a:rPr lang="en-GB"/>
              <a:t>Problem analysis. Discuss requirements problem and propose change;</a:t>
            </a:r>
          </a:p>
          <a:p>
            <a:pPr lvl="1">
              <a:lnSpc>
                <a:spcPct val="90000"/>
              </a:lnSpc>
            </a:pPr>
            <a:r>
              <a:rPr lang="en-GB"/>
              <a:t>Change analysis and costing. Assess effects of change on other requirements;</a:t>
            </a:r>
          </a:p>
          <a:p>
            <a:pPr lvl="1">
              <a:lnSpc>
                <a:spcPct val="90000"/>
              </a:lnSpc>
            </a:pPr>
            <a:r>
              <a:rPr lang="en-GB"/>
              <a:t>Change implementation. Modify requirements document and other documents to reflect change.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60158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Change management</a:t>
            </a:r>
          </a:p>
        </p:txBody>
      </p:sp>
      <p:sp>
        <p:nvSpPr>
          <p:cNvPr id="86020" name="Rectangle 4"/>
          <p:cNvSpPr>
            <a:spLocks noChangeArrowheads="1"/>
          </p:cNvSpPr>
          <p:nvPr/>
        </p:nvSpPr>
        <p:spPr bwMode="auto">
          <a:xfrm>
            <a:off x="304800" y="2362200"/>
            <a:ext cx="8458200" cy="21336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pic>
        <p:nvPicPr>
          <p:cNvPr id="8602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971800"/>
            <a:ext cx="7543800" cy="917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891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4" name="Rectangle 8"/>
          <p:cNvSpPr>
            <a:spLocks noChangeArrowheads="1"/>
          </p:cNvSpPr>
          <p:nvPr/>
        </p:nvSpPr>
        <p:spPr bwMode="auto">
          <a:xfrm>
            <a:off x="685800" y="1676400"/>
            <a:ext cx="7620000" cy="44958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b="1" dirty="0"/>
              <a:t>The requirements engineering process</a:t>
            </a:r>
            <a:endParaRPr lang="en-GB" b="1" dirty="0"/>
          </a:p>
        </p:txBody>
      </p:sp>
      <p:pic>
        <p:nvPicPr>
          <p:cNvPr id="45063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905000"/>
            <a:ext cx="7010400" cy="4122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16253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/>
          <a:lstStyle/>
          <a:p>
            <a:r>
              <a:rPr lang="en-IN" b="1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/>
          <a:lstStyle/>
          <a:p>
            <a:endParaRPr lang="en-IN" dirty="0"/>
          </a:p>
          <a:p>
            <a:pPr algn="just"/>
            <a:r>
              <a:rPr lang="en-IN" dirty="0" err="1"/>
              <a:t>Roger.S.Pressman</a:t>
            </a:r>
            <a:r>
              <a:rPr lang="en-IN" dirty="0"/>
              <a:t>, Software Engineering-A Practitioners approach, 7ed,McGraw-Hill, 2007. </a:t>
            </a:r>
          </a:p>
          <a:p>
            <a:pPr algn="just"/>
            <a:r>
              <a:rPr lang="en-IN" dirty="0"/>
              <a:t>Ian </a:t>
            </a:r>
            <a:r>
              <a:rPr lang="en-IN" dirty="0" err="1"/>
              <a:t>Sommerville</a:t>
            </a:r>
            <a:r>
              <a:rPr lang="en-IN" dirty="0"/>
              <a:t>, Software Engineering, Eight Edition, Person Education, 2007. 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795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b="1" dirty="0"/>
              <a:t>Requirements engineering</a:t>
            </a:r>
          </a:p>
        </p:txBody>
      </p:sp>
      <p:pic>
        <p:nvPicPr>
          <p:cNvPr id="82949" name="Picture 5"/>
          <p:cNvPicPr>
            <a:picLocks noChangeAspect="1" noChangeArrowheads="1"/>
          </p:cNvPicPr>
          <p:nvPr/>
        </p:nvPicPr>
        <p:blipFill>
          <a:blip r:embed="rId2">
            <a:lum bright="-20000" contras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219200"/>
            <a:ext cx="6516688" cy="4893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6989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Feasibility studies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A feasibility study decides whether or not the proposed system is worthwhile.</a:t>
            </a:r>
          </a:p>
          <a:p>
            <a:r>
              <a:rPr lang="en-GB"/>
              <a:t>A short focused study that checks</a:t>
            </a:r>
          </a:p>
          <a:p>
            <a:pPr lvl="1"/>
            <a:r>
              <a:rPr lang="en-GB"/>
              <a:t>If the system contributes to organisational objectives;</a:t>
            </a:r>
          </a:p>
          <a:p>
            <a:pPr lvl="1"/>
            <a:r>
              <a:rPr lang="en-GB"/>
              <a:t>If the system can be engineered using current technology and within budget;</a:t>
            </a:r>
          </a:p>
          <a:p>
            <a:pPr lvl="1"/>
            <a:r>
              <a:rPr lang="en-GB"/>
              <a:t>If the system can be integrated with other systems that are used.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6182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Feasibility study implementation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2400"/>
              <a:t>Based on information assessment (what is required), information collection and report writing.</a:t>
            </a:r>
          </a:p>
          <a:p>
            <a:r>
              <a:rPr lang="en-GB" sz="2400"/>
              <a:t>Questions for people in the organisation</a:t>
            </a:r>
          </a:p>
          <a:p>
            <a:pPr lvl="1"/>
            <a:r>
              <a:rPr lang="en-GB" sz="2000"/>
              <a:t>What if the system wasn’t implemented?</a:t>
            </a:r>
          </a:p>
          <a:p>
            <a:pPr lvl="1"/>
            <a:r>
              <a:rPr lang="en-GB" sz="2000"/>
              <a:t>What are current process problems?</a:t>
            </a:r>
          </a:p>
          <a:p>
            <a:pPr lvl="1"/>
            <a:r>
              <a:rPr lang="en-GB" sz="2000"/>
              <a:t>How will the proposed system help?</a:t>
            </a:r>
          </a:p>
          <a:p>
            <a:pPr lvl="1"/>
            <a:r>
              <a:rPr lang="en-GB" sz="2000"/>
              <a:t>What will be the integration problems?</a:t>
            </a:r>
          </a:p>
          <a:p>
            <a:pPr lvl="1"/>
            <a:r>
              <a:rPr lang="en-GB" sz="2000"/>
              <a:t>Is new technology needed? What skills?</a:t>
            </a:r>
          </a:p>
          <a:p>
            <a:pPr lvl="1"/>
            <a:r>
              <a:rPr lang="en-GB" sz="2000"/>
              <a:t>What facilities must be supported by the proposed system?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9858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7" tIns="44450" rIns="90487" bIns="44450" anchor="b"/>
          <a:lstStyle/>
          <a:p>
            <a:r>
              <a:rPr lang="en-GB" b="1" dirty="0"/>
              <a:t>Elicitation and analysis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0487" tIns="44450" rIns="90487" bIns="44450"/>
          <a:lstStyle/>
          <a:p>
            <a:r>
              <a:rPr lang="en-GB" sz="2400"/>
              <a:t>Sometimes called requirements elicitation or requirements discovery.</a:t>
            </a:r>
          </a:p>
          <a:p>
            <a:r>
              <a:rPr lang="en-GB" sz="2400"/>
              <a:t>Involves technical staff working with customers to find out about the application domain, the services that the system should provide and the system’s operational constraints.</a:t>
            </a:r>
          </a:p>
          <a:p>
            <a:r>
              <a:rPr lang="en-GB" sz="2400"/>
              <a:t>May involve end-users, managers, engineers involved in maintenance, domain experts, trade unions, etc. These are called </a:t>
            </a:r>
            <a:r>
              <a:rPr lang="en-GB" sz="2400" i="1"/>
              <a:t>stakeholders.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44123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1851</Words>
  <Application>Microsoft Office PowerPoint</Application>
  <PresentationFormat>On-screen Show (4:3)</PresentationFormat>
  <Paragraphs>253</Paragraphs>
  <Slides>50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5" baseType="lpstr">
      <vt:lpstr>Arial</vt:lpstr>
      <vt:lpstr>Calibri</vt:lpstr>
      <vt:lpstr>Zapf Dingbats</vt:lpstr>
      <vt:lpstr>Office Theme</vt:lpstr>
      <vt:lpstr>Document</vt:lpstr>
      <vt:lpstr>Unit – 2  Software Engineering</vt:lpstr>
      <vt:lpstr>Requirements Engineering Processes</vt:lpstr>
      <vt:lpstr>Objectives</vt:lpstr>
      <vt:lpstr>Requirements engineering processes</vt:lpstr>
      <vt:lpstr>The requirements engineering process</vt:lpstr>
      <vt:lpstr>Requirements engineering</vt:lpstr>
      <vt:lpstr>Feasibility studies</vt:lpstr>
      <vt:lpstr>Feasibility study implementation</vt:lpstr>
      <vt:lpstr>Elicitation and analysis</vt:lpstr>
      <vt:lpstr>Problems of requirements analysis</vt:lpstr>
      <vt:lpstr>The requirements spiral</vt:lpstr>
      <vt:lpstr>Process activities</vt:lpstr>
      <vt:lpstr>Requirements discovery</vt:lpstr>
      <vt:lpstr>ATM stakeholders</vt:lpstr>
      <vt:lpstr>Viewpoints</vt:lpstr>
      <vt:lpstr>Types of viewpoint</vt:lpstr>
      <vt:lpstr>Viewpoint identification</vt:lpstr>
      <vt:lpstr>LIBSYS viewpoint hierarchy</vt:lpstr>
      <vt:lpstr>Interviewing</vt:lpstr>
      <vt:lpstr>Interviews in practice</vt:lpstr>
      <vt:lpstr>Effective interviewers</vt:lpstr>
      <vt:lpstr>Scenarios</vt:lpstr>
      <vt:lpstr>LIBSYS scenario (1)</vt:lpstr>
      <vt:lpstr>LIBSYS scenario (2)</vt:lpstr>
      <vt:lpstr>Use cases</vt:lpstr>
      <vt:lpstr>Article printing use-case</vt:lpstr>
      <vt:lpstr>LIBSYS use cases</vt:lpstr>
      <vt:lpstr>Article printing</vt:lpstr>
      <vt:lpstr>Print article sequence</vt:lpstr>
      <vt:lpstr>Social and organisational factors</vt:lpstr>
      <vt:lpstr>Ethnography</vt:lpstr>
      <vt:lpstr>Focused ethnography</vt:lpstr>
      <vt:lpstr>Ethnography and prototyping</vt:lpstr>
      <vt:lpstr>Scope of ethnography</vt:lpstr>
      <vt:lpstr>Requirements validation</vt:lpstr>
      <vt:lpstr>Requirements checking</vt:lpstr>
      <vt:lpstr>Requirements validation techniques</vt:lpstr>
      <vt:lpstr>Requirements reviews</vt:lpstr>
      <vt:lpstr>Review checks</vt:lpstr>
      <vt:lpstr>Requirements management</vt:lpstr>
      <vt:lpstr>Requirements change</vt:lpstr>
      <vt:lpstr>Requirements evolution</vt:lpstr>
      <vt:lpstr>Enduring and volatile requirements</vt:lpstr>
      <vt:lpstr>Requirements classification</vt:lpstr>
      <vt:lpstr>Requirements management planning</vt:lpstr>
      <vt:lpstr>Traceability</vt:lpstr>
      <vt:lpstr>A traceability matrix</vt:lpstr>
      <vt:lpstr>Requirements change management</vt:lpstr>
      <vt:lpstr>Change management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– 2  Software Engineering</dc:title>
  <dc:creator>Naresh E</dc:creator>
  <cp:lastModifiedBy>Naresh E</cp:lastModifiedBy>
  <cp:revision>9</cp:revision>
  <dcterms:created xsi:type="dcterms:W3CDTF">2006-08-16T00:00:00Z</dcterms:created>
  <dcterms:modified xsi:type="dcterms:W3CDTF">2021-08-23T05:42:18Z</dcterms:modified>
</cp:coreProperties>
</file>