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66" r:id="rId5"/>
    <p:sldId id="257" r:id="rId6"/>
    <p:sldId id="267" r:id="rId7"/>
    <p:sldId id="258" r:id="rId8"/>
    <p:sldId id="259" r:id="rId9"/>
    <p:sldId id="268" r:id="rId10"/>
    <p:sldId id="269" r:id="rId11"/>
    <p:sldId id="272" r:id="rId12"/>
    <p:sldId id="270" r:id="rId13"/>
    <p:sldId id="273" r:id="rId14"/>
    <p:sldId id="274" r:id="rId15"/>
    <p:sldId id="271" r:id="rId16"/>
    <p:sldId id="260" r:id="rId17"/>
    <p:sldId id="261" r:id="rId18"/>
    <p:sldId id="262" r:id="rId19"/>
    <p:sldId id="263" r:id="rId20"/>
    <p:sldId id="275" r:id="rId21"/>
    <p:sldId id="277" r:id="rId22"/>
    <p:sldId id="278" r:id="rId23"/>
    <p:sldId id="279" r:id="rId24"/>
    <p:sldId id="282" r:id="rId25"/>
    <p:sldId id="280" r:id="rId26"/>
    <p:sldId id="281" r:id="rId27"/>
    <p:sldId id="27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11" Type="http://schemas.openxmlformats.org/officeDocument/2006/relationships/image" Target="../media/image31.wmf"/><Relationship Id="rId5" Type="http://schemas.openxmlformats.org/officeDocument/2006/relationships/image" Target="../media/image25.wmf"/><Relationship Id="rId10" Type="http://schemas.openxmlformats.org/officeDocument/2006/relationships/image" Target="../media/image30.wmf"/><Relationship Id="rId4" Type="http://schemas.openxmlformats.org/officeDocument/2006/relationships/image" Target="../media/image24.wmf"/><Relationship Id="rId9"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11" Type="http://schemas.openxmlformats.org/officeDocument/2006/relationships/image" Target="../media/image31.wmf"/><Relationship Id="rId5" Type="http://schemas.openxmlformats.org/officeDocument/2006/relationships/image" Target="../media/image25.wmf"/><Relationship Id="rId10" Type="http://schemas.openxmlformats.org/officeDocument/2006/relationships/image" Target="../media/image30.wmf"/><Relationship Id="rId4" Type="http://schemas.openxmlformats.org/officeDocument/2006/relationships/image" Target="../media/image24.wmf"/><Relationship Id="rId9"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ABC6965-5222-4285-9E24-2193B934190A}" type="datetimeFigureOut">
              <a:rPr lang="en-US" smtClean="0"/>
              <a:pPr/>
              <a:t>12/13/2021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7EF46C9-80E6-43C1-8596-7576B0FA6B2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BC6965-5222-4285-9E24-2193B934190A}" type="datetimeFigureOut">
              <a:rPr lang="en-US" smtClean="0"/>
              <a:pPr/>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46C9-80E6-43C1-8596-7576B0FA6B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BC6965-5222-4285-9E24-2193B934190A}" type="datetimeFigureOut">
              <a:rPr lang="en-US" smtClean="0"/>
              <a:pPr/>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46C9-80E6-43C1-8596-7576B0FA6B2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1625" y="1600200"/>
            <a:ext cx="4194175" cy="4498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194175" cy="2173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25888"/>
            <a:ext cx="4194175" cy="21732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a:lvl1pPr>
          </a:lstStyle>
          <a:p>
            <a:pPr>
              <a:defRPr/>
            </a:pPr>
            <a:fld id="{1D610DEC-152B-49D7-93F5-CFADFCAEACB2}" type="datetime1">
              <a:rPr lang="en-US"/>
              <a:pPr>
                <a:defRPr/>
              </a:pPr>
              <a:t>12/13/2021</a:t>
            </a:fld>
            <a:endParaRPr lang="en-US"/>
          </a:p>
        </p:txBody>
      </p:sp>
      <p:sp>
        <p:nvSpPr>
          <p:cNvPr id="7" name="Footer Placeholder 6"/>
          <p:cNvSpPr>
            <a:spLocks noGrp="1"/>
          </p:cNvSpPr>
          <p:nvPr>
            <p:ph type="ftr" sz="quarter" idx="11"/>
          </p:nvPr>
        </p:nvSpPr>
        <p:spPr/>
        <p:txBody>
          <a:bodyPr/>
          <a:lstStyle>
            <a:lvl1pPr>
              <a:defRPr/>
            </a:lvl1pPr>
          </a:lstStyle>
          <a:p>
            <a:pPr>
              <a:defRPr/>
            </a:pPr>
            <a:endParaRPr lang="en-US"/>
          </a:p>
        </p:txBody>
      </p:sp>
      <p:sp>
        <p:nvSpPr>
          <p:cNvPr id="8" name="Slide Number Placeholder 7"/>
          <p:cNvSpPr>
            <a:spLocks noGrp="1"/>
          </p:cNvSpPr>
          <p:nvPr>
            <p:ph type="sldNum" sz="quarter" idx="12"/>
          </p:nvPr>
        </p:nvSpPr>
        <p:spPr/>
        <p:txBody>
          <a:bodyPr/>
          <a:lstStyle>
            <a:lvl1pPr>
              <a:defRPr/>
            </a:lvl1pPr>
          </a:lstStyle>
          <a:p>
            <a:fld id="{B57DA926-F249-479F-8A4C-5934DD71A6C5}" type="slidenum">
              <a:rPr lang="en-US" altLang="en-US"/>
              <a:pPr/>
              <a:t>‹#›</a:t>
            </a:fld>
            <a:endParaRPr lang="en-US" altLang="en-US"/>
          </a:p>
        </p:txBody>
      </p:sp>
    </p:spTree>
    <p:extLst>
      <p:ext uri="{BB962C8B-B14F-4D97-AF65-F5344CB8AC3E}">
        <p14:creationId xmlns:p14="http://schemas.microsoft.com/office/powerpoint/2010/main" val="921820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BC6965-5222-4285-9E24-2193B934190A}" type="datetimeFigureOut">
              <a:rPr lang="en-US" smtClean="0"/>
              <a:pPr/>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46C9-80E6-43C1-8596-7576B0FA6B2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ABC6965-5222-4285-9E24-2193B934190A}" type="datetimeFigureOut">
              <a:rPr lang="en-US" smtClean="0"/>
              <a:pPr/>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F46C9-80E6-43C1-8596-7576B0FA6B2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ABC6965-5222-4285-9E24-2193B934190A}" type="datetimeFigureOut">
              <a:rPr lang="en-US" smtClean="0"/>
              <a:pPr/>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F46C9-80E6-43C1-8596-7576B0FA6B2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ABC6965-5222-4285-9E24-2193B934190A}" type="datetimeFigureOut">
              <a:rPr lang="en-US" smtClean="0"/>
              <a:pPr/>
              <a:t>12/13/2021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F46C9-80E6-43C1-8596-7576B0FA6B2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ABC6965-5222-4285-9E24-2193B934190A}" type="datetimeFigureOut">
              <a:rPr lang="en-US" smtClean="0"/>
              <a:pPr/>
              <a:t>12/13/2021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F46C9-80E6-43C1-8596-7576B0FA6B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C6965-5222-4285-9E24-2193B934190A}" type="datetimeFigureOut">
              <a:rPr lang="en-US" smtClean="0"/>
              <a:pPr/>
              <a:t>12/13/2021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F46C9-80E6-43C1-8596-7576B0FA6B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ABC6965-5222-4285-9E24-2193B934190A}" type="datetimeFigureOut">
              <a:rPr lang="en-US" smtClean="0"/>
              <a:pPr/>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F46C9-80E6-43C1-8596-7576B0FA6B2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ABC6965-5222-4285-9E24-2193B934190A}" type="datetimeFigureOut">
              <a:rPr lang="en-US" smtClean="0"/>
              <a:pPr/>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7EF46C9-80E6-43C1-8596-7576B0FA6B2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ABC6965-5222-4285-9E24-2193B934190A}" type="datetimeFigureOut">
              <a:rPr lang="en-US" smtClean="0"/>
              <a:pPr/>
              <a:t>12/13/2021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7EF46C9-80E6-43C1-8596-7576B0FA6B2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5.bin"/><Relationship Id="rId18" Type="http://schemas.openxmlformats.org/officeDocument/2006/relationships/image" Target="../media/image27.wmf"/><Relationship Id="rId26" Type="http://schemas.openxmlformats.org/officeDocument/2006/relationships/image" Target="../media/image31.wmf"/><Relationship Id="rId3" Type="http://schemas.openxmlformats.org/officeDocument/2006/relationships/image" Target="../media/image19.png"/><Relationship Id="rId21" Type="http://schemas.openxmlformats.org/officeDocument/2006/relationships/oleObject" Target="../embeddings/oleObject9.bin"/><Relationship Id="rId7" Type="http://schemas.openxmlformats.org/officeDocument/2006/relationships/oleObject" Target="../embeddings/oleObject2.bin"/><Relationship Id="rId12" Type="http://schemas.openxmlformats.org/officeDocument/2006/relationships/image" Target="../media/image24.wmf"/><Relationship Id="rId17" Type="http://schemas.openxmlformats.org/officeDocument/2006/relationships/oleObject" Target="../embeddings/oleObject7.bin"/><Relationship Id="rId25" Type="http://schemas.openxmlformats.org/officeDocument/2006/relationships/oleObject" Target="../embeddings/oleObject11.bin"/><Relationship Id="rId2" Type="http://schemas.openxmlformats.org/officeDocument/2006/relationships/slideLayout" Target="../slideLayouts/slideLayout12.xml"/><Relationship Id="rId16" Type="http://schemas.openxmlformats.org/officeDocument/2006/relationships/image" Target="../media/image26.wmf"/><Relationship Id="rId20" Type="http://schemas.openxmlformats.org/officeDocument/2006/relationships/image" Target="../media/image28.wmf"/><Relationship Id="rId1" Type="http://schemas.openxmlformats.org/officeDocument/2006/relationships/vmlDrawing" Target="../drawings/vmlDrawing1.vml"/><Relationship Id="rId6" Type="http://schemas.openxmlformats.org/officeDocument/2006/relationships/image" Target="../media/image21.wmf"/><Relationship Id="rId11" Type="http://schemas.openxmlformats.org/officeDocument/2006/relationships/oleObject" Target="../embeddings/oleObject4.bin"/><Relationship Id="rId24" Type="http://schemas.openxmlformats.org/officeDocument/2006/relationships/image" Target="../media/image30.wmf"/><Relationship Id="rId5" Type="http://schemas.openxmlformats.org/officeDocument/2006/relationships/oleObject" Target="../embeddings/oleObject1.bin"/><Relationship Id="rId15" Type="http://schemas.openxmlformats.org/officeDocument/2006/relationships/oleObject" Target="../embeddings/oleObject6.bin"/><Relationship Id="rId23" Type="http://schemas.openxmlformats.org/officeDocument/2006/relationships/oleObject" Target="../embeddings/oleObject10.bin"/><Relationship Id="rId10" Type="http://schemas.openxmlformats.org/officeDocument/2006/relationships/image" Target="../media/image23.wmf"/><Relationship Id="rId19" Type="http://schemas.openxmlformats.org/officeDocument/2006/relationships/oleObject" Target="../embeddings/oleObject8.bin"/><Relationship Id="rId4" Type="http://schemas.openxmlformats.org/officeDocument/2006/relationships/image" Target="../media/image20.png"/><Relationship Id="rId9" Type="http://schemas.openxmlformats.org/officeDocument/2006/relationships/oleObject" Target="../embeddings/oleObject3.bin"/><Relationship Id="rId14" Type="http://schemas.openxmlformats.org/officeDocument/2006/relationships/image" Target="../media/image25.wmf"/><Relationship Id="rId22" Type="http://schemas.openxmlformats.org/officeDocument/2006/relationships/image" Target="../media/image29.wmf"/></Relationships>
</file>

<file path=ppt/slides/_rels/slide23.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17.bin"/><Relationship Id="rId18" Type="http://schemas.openxmlformats.org/officeDocument/2006/relationships/image" Target="../media/image28.wmf"/><Relationship Id="rId3" Type="http://schemas.openxmlformats.org/officeDocument/2006/relationships/oleObject" Target="../embeddings/oleObject12.bin"/><Relationship Id="rId21" Type="http://schemas.openxmlformats.org/officeDocument/2006/relationships/oleObject" Target="../embeddings/oleObject21.bin"/><Relationship Id="rId7" Type="http://schemas.openxmlformats.org/officeDocument/2006/relationships/oleObject" Target="../embeddings/oleObject14.bin"/><Relationship Id="rId12" Type="http://schemas.openxmlformats.org/officeDocument/2006/relationships/image" Target="../media/image25.wmf"/><Relationship Id="rId17" Type="http://schemas.openxmlformats.org/officeDocument/2006/relationships/oleObject" Target="../embeddings/oleObject19.bin"/><Relationship Id="rId2" Type="http://schemas.openxmlformats.org/officeDocument/2006/relationships/slideLayout" Target="../slideLayouts/slideLayout12.xml"/><Relationship Id="rId16" Type="http://schemas.openxmlformats.org/officeDocument/2006/relationships/image" Target="../media/image27.wmf"/><Relationship Id="rId20" Type="http://schemas.openxmlformats.org/officeDocument/2006/relationships/image" Target="../media/image29.wmf"/><Relationship Id="rId1" Type="http://schemas.openxmlformats.org/officeDocument/2006/relationships/vmlDrawing" Target="../drawings/vmlDrawing2.vml"/><Relationship Id="rId6" Type="http://schemas.openxmlformats.org/officeDocument/2006/relationships/image" Target="../media/image22.wmf"/><Relationship Id="rId11" Type="http://schemas.openxmlformats.org/officeDocument/2006/relationships/oleObject" Target="../embeddings/oleObject16.bin"/><Relationship Id="rId24" Type="http://schemas.openxmlformats.org/officeDocument/2006/relationships/image" Target="../media/image31.wmf"/><Relationship Id="rId5" Type="http://schemas.openxmlformats.org/officeDocument/2006/relationships/oleObject" Target="../embeddings/oleObject13.bin"/><Relationship Id="rId15" Type="http://schemas.openxmlformats.org/officeDocument/2006/relationships/oleObject" Target="../embeddings/oleObject18.bin"/><Relationship Id="rId23" Type="http://schemas.openxmlformats.org/officeDocument/2006/relationships/oleObject" Target="../embeddings/oleObject22.bin"/><Relationship Id="rId10" Type="http://schemas.openxmlformats.org/officeDocument/2006/relationships/image" Target="../media/image24.wmf"/><Relationship Id="rId19" Type="http://schemas.openxmlformats.org/officeDocument/2006/relationships/oleObject" Target="../embeddings/oleObject20.bin"/><Relationship Id="rId4" Type="http://schemas.openxmlformats.org/officeDocument/2006/relationships/image" Target="../media/image21.wmf"/><Relationship Id="rId9" Type="http://schemas.openxmlformats.org/officeDocument/2006/relationships/oleObject" Target="../embeddings/oleObject15.bin"/><Relationship Id="rId14" Type="http://schemas.openxmlformats.org/officeDocument/2006/relationships/image" Target="../media/image26.wmf"/><Relationship Id="rId22" Type="http://schemas.openxmlformats.org/officeDocument/2006/relationships/image" Target="../media/image30.wmf"/></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4.png"/><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33.wmf"/><Relationship Id="rId5" Type="http://schemas.openxmlformats.org/officeDocument/2006/relationships/image" Target="../media/image21.wmf"/><Relationship Id="rId4" Type="http://schemas.openxmlformats.org/officeDocument/2006/relationships/oleObject" Target="../embeddings/oleObject23.bin"/></Relationships>
</file>

<file path=ppt/slides/_rels/slide25.x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5.bin"/><Relationship Id="rId5" Type="http://schemas.openxmlformats.org/officeDocument/2006/relationships/image" Target="../media/image21.wmf"/><Relationship Id="rId4" Type="http://schemas.openxmlformats.org/officeDocument/2006/relationships/oleObject" Target="../embeddings/oleObject24.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6.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81000"/>
            <a:ext cx="7772400" cy="1470025"/>
          </a:xfrm>
        </p:spPr>
        <p:txBody>
          <a:bodyPr/>
          <a:lstStyle/>
          <a:p>
            <a:r>
              <a:rPr lang="en-US" dirty="0" smtClean="0"/>
              <a:t>Histogram Processing</a:t>
            </a:r>
            <a:endParaRPr lang="en-US" dirty="0"/>
          </a:p>
        </p:txBody>
      </p:sp>
      <p:sp>
        <p:nvSpPr>
          <p:cNvPr id="4" name="TextBox 3"/>
          <p:cNvSpPr txBox="1"/>
          <p:nvPr/>
        </p:nvSpPr>
        <p:spPr>
          <a:xfrm>
            <a:off x="1295400" y="2895600"/>
            <a:ext cx="7162800" cy="3108543"/>
          </a:xfrm>
          <a:prstGeom prst="rect">
            <a:avLst/>
          </a:prstGeom>
          <a:noFill/>
        </p:spPr>
        <p:txBody>
          <a:bodyPr wrap="square" rtlCol="0">
            <a:spAutoFit/>
          </a:bodyPr>
          <a:lstStyle/>
          <a:p>
            <a:pPr>
              <a:buFont typeface="Arial" pitchFamily="34" charset="0"/>
              <a:buChar char="•"/>
            </a:pPr>
            <a:r>
              <a:rPr lang="en-US" sz="2800" dirty="0" smtClean="0"/>
              <a:t>Histogram?</a:t>
            </a:r>
          </a:p>
          <a:p>
            <a:pPr>
              <a:buFont typeface="Arial" pitchFamily="34" charset="0"/>
              <a:buChar char="•"/>
            </a:pPr>
            <a:endParaRPr lang="en-US" sz="2800" dirty="0" smtClean="0"/>
          </a:p>
          <a:p>
            <a:pPr>
              <a:buFont typeface="Arial" pitchFamily="34" charset="0"/>
              <a:buChar char="•"/>
            </a:pPr>
            <a:r>
              <a:rPr lang="en-US" sz="2800" dirty="0" smtClean="0"/>
              <a:t>Histogram Equalization</a:t>
            </a:r>
          </a:p>
          <a:p>
            <a:pPr>
              <a:buFont typeface="Arial" pitchFamily="34" charset="0"/>
              <a:buChar char="•"/>
            </a:pPr>
            <a:endParaRPr lang="en-US" sz="2800" dirty="0" smtClean="0"/>
          </a:p>
          <a:p>
            <a:pPr>
              <a:buFont typeface="Arial" pitchFamily="34" charset="0"/>
              <a:buChar char="•"/>
            </a:pPr>
            <a:r>
              <a:rPr lang="en-US" sz="2800" dirty="0" smtClean="0"/>
              <a:t>Histogram Specification</a:t>
            </a:r>
          </a:p>
          <a:p>
            <a:endParaRPr lang="en-US" sz="2800" dirty="0" smtClean="0"/>
          </a:p>
          <a:p>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b="1" dirty="0" smtClean="0">
                <a:solidFill>
                  <a:srgbClr val="FF6600"/>
                </a:solidFill>
              </a:rPr>
              <a:t>Example:</a:t>
            </a:r>
            <a:endParaRPr lang="en-IN" b="1" dirty="0">
              <a:solidFill>
                <a:srgbClr val="FF6600"/>
              </a:solidFill>
            </a:endParaRPr>
          </a:p>
        </p:txBody>
      </p:sp>
      <p:sp>
        <p:nvSpPr>
          <p:cNvPr id="3" name="Content Placeholder 2"/>
          <p:cNvSpPr>
            <a:spLocks noGrp="1"/>
          </p:cNvSpPr>
          <p:nvPr>
            <p:ph idx="1"/>
          </p:nvPr>
        </p:nvSpPr>
        <p:spPr>
          <a:xfrm>
            <a:off x="457200" y="1676400"/>
            <a:ext cx="8382000" cy="4389120"/>
          </a:xfrm>
        </p:spPr>
        <p:txBody>
          <a:bodyPr/>
          <a:lstStyle/>
          <a:p>
            <a:r>
              <a:rPr lang="en-US" altLang="en-US" sz="2000" dirty="0">
                <a:latin typeface="Arial" panose="020B0604020202020204" pitchFamily="34" charset="0"/>
                <a:cs typeface="Arial" panose="020B0604020202020204" pitchFamily="34" charset="0"/>
              </a:rPr>
              <a:t>Suppose that a 3-bit image (L=8) of size 64 × 64 pixels (MN = 4096) has the intensity distribution shown in following table. </a:t>
            </a:r>
            <a:r>
              <a:rPr lang="en-US" altLang="en-US" sz="2000" dirty="0" smtClean="0">
                <a:latin typeface="Arial" panose="020B0604020202020204" pitchFamily="34" charset="0"/>
                <a:cs typeface="Arial" panose="020B0604020202020204" pitchFamily="34" charset="0"/>
              </a:rPr>
              <a:t>Perform histogram equalization</a:t>
            </a:r>
            <a:endParaRPr lang="en-US" altLang="en-US" sz="2000" dirty="0">
              <a:latin typeface="Arial" panose="020B0604020202020204" pitchFamily="34" charset="0"/>
              <a:cs typeface="Arial" panose="020B0604020202020204" pitchFamily="34" charset="0"/>
            </a:endParaRPr>
          </a:p>
          <a:p>
            <a:pPr marL="0" indent="0">
              <a:buNone/>
            </a:pPr>
            <a:endParaRPr lang="en-IN" dirty="0"/>
          </a:p>
        </p:txBody>
      </p:sp>
      <p:pic>
        <p:nvPicPr>
          <p:cNvPr id="4" name="Picture 3"/>
          <p:cNvPicPr>
            <a:picLocks noChangeAspect="1"/>
          </p:cNvPicPr>
          <p:nvPr/>
        </p:nvPicPr>
        <p:blipFill>
          <a:blip r:embed="rId2"/>
          <a:stretch>
            <a:fillRect/>
          </a:stretch>
        </p:blipFill>
        <p:spPr>
          <a:xfrm>
            <a:off x="2362200" y="2795847"/>
            <a:ext cx="4982308" cy="3429000"/>
          </a:xfrm>
          <a:prstGeom prst="rect">
            <a:avLst/>
          </a:prstGeom>
        </p:spPr>
      </p:pic>
    </p:spTree>
    <p:extLst>
      <p:ext uri="{BB962C8B-B14F-4D97-AF65-F5344CB8AC3E}">
        <p14:creationId xmlns:p14="http://schemas.microsoft.com/office/powerpoint/2010/main" val="3181022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1999" y="1219200"/>
            <a:ext cx="7660467" cy="4724400"/>
          </a:xfrm>
          <a:prstGeom prst="rect">
            <a:avLst/>
          </a:prstGeom>
        </p:spPr>
      </p:pic>
    </p:spTree>
    <p:extLst>
      <p:ext uri="{BB962C8B-B14F-4D97-AF65-F5344CB8AC3E}">
        <p14:creationId xmlns:p14="http://schemas.microsoft.com/office/powerpoint/2010/main" val="870384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5800" y="1143000"/>
            <a:ext cx="7337559" cy="3276600"/>
          </a:xfrm>
          <a:prstGeom prst="rect">
            <a:avLst/>
          </a:prstGeom>
        </p:spPr>
      </p:pic>
    </p:spTree>
    <p:extLst>
      <p:ext uri="{BB962C8B-B14F-4D97-AF65-F5344CB8AC3E}">
        <p14:creationId xmlns:p14="http://schemas.microsoft.com/office/powerpoint/2010/main" val="2482474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9600" y="1143000"/>
            <a:ext cx="7951076" cy="5181600"/>
          </a:xfrm>
          <a:prstGeom prst="rect">
            <a:avLst/>
          </a:prstGeom>
        </p:spPr>
      </p:pic>
    </p:spTree>
    <p:extLst>
      <p:ext uri="{BB962C8B-B14F-4D97-AF65-F5344CB8AC3E}">
        <p14:creationId xmlns:p14="http://schemas.microsoft.com/office/powerpoint/2010/main" val="3325926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1219200"/>
            <a:ext cx="7620000" cy="5307724"/>
          </a:xfrm>
          <a:prstGeom prst="rect">
            <a:avLst/>
          </a:prstGeom>
        </p:spPr>
      </p:pic>
    </p:spTree>
    <p:extLst>
      <p:ext uri="{BB962C8B-B14F-4D97-AF65-F5344CB8AC3E}">
        <p14:creationId xmlns:p14="http://schemas.microsoft.com/office/powerpoint/2010/main" val="2222848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491" y="1299118"/>
            <a:ext cx="8229600" cy="4389120"/>
          </a:xfrm>
        </p:spPr>
        <p:txBody>
          <a:bodyPr/>
          <a:lstStyle/>
          <a:p>
            <a:endParaRPr lang="en-IN" dirty="0"/>
          </a:p>
        </p:txBody>
      </p:sp>
      <p:pic>
        <p:nvPicPr>
          <p:cNvPr id="4" name="Picture 2"/>
          <p:cNvPicPr>
            <a:picLocks noChangeAspect="1" noChangeArrowheads="1"/>
          </p:cNvPicPr>
          <p:nvPr/>
        </p:nvPicPr>
        <p:blipFill>
          <a:blip r:embed="rId2"/>
          <a:srcRect/>
          <a:stretch>
            <a:fillRect/>
          </a:stretch>
        </p:blipFill>
        <p:spPr bwMode="auto">
          <a:xfrm>
            <a:off x="457200" y="2585380"/>
            <a:ext cx="8229600" cy="3089003"/>
          </a:xfrm>
          <a:prstGeom prst="rect">
            <a:avLst/>
          </a:prstGeom>
          <a:noFill/>
          <a:ln w="9525">
            <a:noFill/>
            <a:miter lim="800000"/>
            <a:headEnd/>
            <a:tailEnd/>
          </a:ln>
          <a:effectLst/>
        </p:spPr>
      </p:pic>
    </p:spTree>
    <p:extLst>
      <p:ext uri="{BB962C8B-B14F-4D97-AF65-F5344CB8AC3E}">
        <p14:creationId xmlns:p14="http://schemas.microsoft.com/office/powerpoint/2010/main" val="4133851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 Specification</a:t>
            </a: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862012" y="1948656"/>
            <a:ext cx="6148388" cy="43624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srcRect/>
          <a:stretch>
            <a:fillRect/>
          </a:stretch>
        </p:blipFill>
        <p:spPr bwMode="auto">
          <a:xfrm>
            <a:off x="2194175" y="1935163"/>
            <a:ext cx="4755650" cy="4389437"/>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2286000" y="1043348"/>
            <a:ext cx="5562600" cy="5433651"/>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 specification(Ex)</a:t>
            </a: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2033664" y="1935163"/>
            <a:ext cx="5076672" cy="4389437"/>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7696200" y="2209800"/>
            <a:ext cx="1041400" cy="23463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055" y="381000"/>
            <a:ext cx="8229600" cy="1143000"/>
          </a:xfrm>
        </p:spPr>
        <p:txBody>
          <a:bodyPr/>
          <a:lstStyle/>
          <a:p>
            <a:r>
              <a:rPr lang="en-US" dirty="0" smtClean="0"/>
              <a:t>Histogram</a:t>
            </a:r>
            <a:endParaRPr lang="en-IN" dirty="0"/>
          </a:p>
        </p:txBody>
      </p:sp>
      <p:sp>
        <p:nvSpPr>
          <p:cNvPr id="3" name="Content Placeholder 2"/>
          <p:cNvSpPr>
            <a:spLocks noGrp="1"/>
          </p:cNvSpPr>
          <p:nvPr>
            <p:ph idx="1"/>
          </p:nvPr>
        </p:nvSpPr>
        <p:spPr>
          <a:xfrm>
            <a:off x="471055" y="1676400"/>
            <a:ext cx="8229600" cy="4693920"/>
          </a:xfrm>
        </p:spPr>
        <p:txBody>
          <a:bodyPr/>
          <a:lstStyle/>
          <a:p>
            <a:r>
              <a:rPr lang="en-US" sz="2400" dirty="0" smtClean="0"/>
              <a:t>Histogram of an image gives global description of their appearance</a:t>
            </a:r>
          </a:p>
          <a:p>
            <a:pPr marL="0" indent="0">
              <a:buNone/>
            </a:pPr>
            <a:endParaRPr lang="en-US" sz="2400" dirty="0" smtClean="0"/>
          </a:p>
          <a:p>
            <a:r>
              <a:rPr lang="en-US" sz="2400" i="1" dirty="0" smtClean="0">
                <a:solidFill>
                  <a:srgbClr val="92D050"/>
                </a:solidFill>
              </a:rPr>
              <a:t>It is a plot which shows how </a:t>
            </a:r>
            <a:r>
              <a:rPr lang="en-US" sz="2400" i="1" dirty="0">
                <a:solidFill>
                  <a:srgbClr val="92D050"/>
                </a:solidFill>
              </a:rPr>
              <a:t>many times (frequency) each intensity value </a:t>
            </a:r>
            <a:r>
              <a:rPr lang="en-US" sz="2400" i="1" dirty="0" smtClean="0">
                <a:solidFill>
                  <a:srgbClr val="92D050"/>
                </a:solidFill>
              </a:rPr>
              <a:t>occurs in an image</a:t>
            </a:r>
          </a:p>
          <a:p>
            <a:pPr marL="0" indent="0">
              <a:buNone/>
            </a:pPr>
            <a:endParaRPr lang="en-US" sz="2400" dirty="0" smtClean="0"/>
          </a:p>
          <a:p>
            <a:r>
              <a:rPr lang="en-US" altLang="en-US" sz="2400" dirty="0"/>
              <a:t>The histogram of a digital image with gray levels from 0 to L-1 is a discrete function </a:t>
            </a:r>
            <a:r>
              <a:rPr lang="en-US" altLang="en-US" sz="2400" b="1" dirty="0">
                <a:solidFill>
                  <a:srgbClr val="FF0000"/>
                </a:solidFill>
              </a:rPr>
              <a:t>h(</a:t>
            </a:r>
            <a:r>
              <a:rPr lang="en-US" altLang="en-US" sz="2400" b="1" dirty="0" err="1">
                <a:solidFill>
                  <a:srgbClr val="FF0000"/>
                </a:solidFill>
              </a:rPr>
              <a:t>r</a:t>
            </a:r>
            <a:r>
              <a:rPr lang="en-US" altLang="en-US" sz="2400" b="1" baseline="-25000" dirty="0" err="1">
                <a:solidFill>
                  <a:srgbClr val="FF0000"/>
                </a:solidFill>
              </a:rPr>
              <a:t>k</a:t>
            </a:r>
            <a:r>
              <a:rPr lang="en-US" altLang="en-US" sz="2400" b="1" dirty="0">
                <a:solidFill>
                  <a:srgbClr val="FF0000"/>
                </a:solidFill>
              </a:rPr>
              <a:t>)=</a:t>
            </a:r>
            <a:r>
              <a:rPr lang="en-US" altLang="en-US" sz="2400" b="1" dirty="0" err="1">
                <a:solidFill>
                  <a:srgbClr val="FF0000"/>
                </a:solidFill>
              </a:rPr>
              <a:t>n</a:t>
            </a:r>
            <a:r>
              <a:rPr lang="en-US" altLang="en-US" sz="2400" b="1" baseline="-25000" dirty="0" err="1">
                <a:solidFill>
                  <a:srgbClr val="FF0000"/>
                </a:solidFill>
              </a:rPr>
              <a:t>k</a:t>
            </a:r>
            <a:r>
              <a:rPr lang="en-US" altLang="en-US" sz="2400" dirty="0"/>
              <a:t>, where:</a:t>
            </a:r>
          </a:p>
          <a:p>
            <a:pPr marL="0" lvl="1" indent="0">
              <a:buClr>
                <a:schemeClr val="accent3"/>
              </a:buClr>
              <a:buSzPct val="95000"/>
              <a:buNone/>
            </a:pPr>
            <a:r>
              <a:rPr lang="en-US" dirty="0" smtClean="0"/>
              <a:t>	--</a:t>
            </a:r>
            <a:r>
              <a:rPr lang="en-US" altLang="en-US" dirty="0" err="1" smtClean="0"/>
              <a:t>r</a:t>
            </a:r>
            <a:r>
              <a:rPr lang="en-US" altLang="en-US" baseline="-25000" dirty="0" err="1" smtClean="0"/>
              <a:t>k</a:t>
            </a:r>
            <a:r>
              <a:rPr lang="en-US" altLang="en-US" dirty="0" smtClean="0"/>
              <a:t> </a:t>
            </a:r>
            <a:r>
              <a:rPr lang="en-US" altLang="en-US" dirty="0"/>
              <a:t>is the kth gray </a:t>
            </a:r>
            <a:r>
              <a:rPr lang="en-US" altLang="en-US" dirty="0" smtClean="0"/>
              <a:t>level</a:t>
            </a:r>
          </a:p>
          <a:p>
            <a:pPr marL="0" lvl="1" indent="0">
              <a:buClr>
                <a:schemeClr val="accent3"/>
              </a:buClr>
              <a:buSzPct val="95000"/>
              <a:buNone/>
            </a:pPr>
            <a:r>
              <a:rPr lang="en-US" altLang="en-US" dirty="0"/>
              <a:t>	</a:t>
            </a:r>
            <a:r>
              <a:rPr lang="en-US" altLang="en-US" dirty="0" smtClean="0"/>
              <a:t>--</a:t>
            </a:r>
            <a:r>
              <a:rPr lang="en-US" altLang="en-US" dirty="0" err="1" smtClean="0"/>
              <a:t>n</a:t>
            </a:r>
            <a:r>
              <a:rPr lang="en-US" altLang="en-US" baseline="-25000" dirty="0" err="1" smtClean="0"/>
              <a:t>k</a:t>
            </a:r>
            <a:r>
              <a:rPr lang="en-US" altLang="en-US" dirty="0" smtClean="0"/>
              <a:t> </a:t>
            </a:r>
            <a:r>
              <a:rPr lang="en-US" altLang="en-US" dirty="0"/>
              <a:t>is the # pixels in the image with that gray </a:t>
            </a:r>
            <a:r>
              <a:rPr lang="en-US" altLang="en-US" dirty="0" smtClean="0"/>
              <a:t>level</a:t>
            </a:r>
          </a:p>
          <a:p>
            <a:pPr marL="0" lvl="1" indent="0">
              <a:buClr>
                <a:schemeClr val="accent3"/>
              </a:buClr>
              <a:buSzPct val="95000"/>
              <a:buNone/>
            </a:pPr>
            <a:r>
              <a:rPr lang="en-US" altLang="en-US" dirty="0"/>
              <a:t>	</a:t>
            </a:r>
            <a:r>
              <a:rPr lang="en-US" altLang="en-US" dirty="0" smtClean="0"/>
              <a:t>--k </a:t>
            </a:r>
            <a:r>
              <a:rPr lang="en-US" altLang="en-US" dirty="0"/>
              <a:t>= 0, 1, 2, …, L-1</a:t>
            </a:r>
          </a:p>
          <a:p>
            <a:pPr marL="0" lvl="1" indent="0">
              <a:buClr>
                <a:schemeClr val="accent3"/>
              </a:buClr>
              <a:buSzPct val="95000"/>
              <a:buNone/>
            </a:pPr>
            <a:endParaRPr lang="en-US" altLang="en-US" dirty="0"/>
          </a:p>
          <a:p>
            <a:pPr marL="0" lvl="1" indent="0">
              <a:buClr>
                <a:schemeClr val="accent3"/>
              </a:buClr>
              <a:buSzPct val="95000"/>
              <a:buNone/>
            </a:pPr>
            <a:endParaRPr lang="en-US" altLang="en-US" dirty="0"/>
          </a:p>
          <a:p>
            <a:pPr marL="0" indent="0">
              <a:buNone/>
            </a:pPr>
            <a:endParaRPr lang="en-IN" dirty="0"/>
          </a:p>
        </p:txBody>
      </p:sp>
    </p:spTree>
    <p:extLst>
      <p:ext uri="{BB962C8B-B14F-4D97-AF65-F5344CB8AC3E}">
        <p14:creationId xmlns:p14="http://schemas.microsoft.com/office/powerpoint/2010/main" val="2399517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Procedure</a:t>
            </a:r>
            <a:endParaRPr lang="en-IN" dirty="0"/>
          </a:p>
        </p:txBody>
      </p:sp>
      <p:pic>
        <p:nvPicPr>
          <p:cNvPr id="5" name="Picture 4"/>
          <p:cNvPicPr>
            <a:picLocks noChangeAspect="1"/>
          </p:cNvPicPr>
          <p:nvPr/>
        </p:nvPicPr>
        <p:blipFill>
          <a:blip r:embed="rId2"/>
          <a:stretch>
            <a:fillRect/>
          </a:stretch>
        </p:blipFill>
        <p:spPr>
          <a:xfrm>
            <a:off x="533400" y="1881724"/>
            <a:ext cx="7780206" cy="4510088"/>
          </a:xfrm>
          <a:prstGeom prst="rect">
            <a:avLst/>
          </a:prstGeom>
        </p:spPr>
      </p:pic>
    </p:spTree>
    <p:extLst>
      <p:ext uri="{BB962C8B-B14F-4D97-AF65-F5344CB8AC3E}">
        <p14:creationId xmlns:p14="http://schemas.microsoft.com/office/powerpoint/2010/main" val="3181904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C0CD84B-85CF-476B-9690-B39F4EFE6A13}" type="datetime1">
              <a:rPr lang="en-US" altLang="en-US" smtClean="0">
                <a:latin typeface="Arial" panose="020B0604020202020204" pitchFamily="34" charset="0"/>
              </a:rPr>
              <a:pPr/>
              <a:t>12/13/2021</a:t>
            </a:fld>
            <a:endParaRPr lang="en-US" altLang="en-US" smtClean="0">
              <a:latin typeface="Arial" panose="020B0604020202020204" pitchFamily="34" charset="0"/>
            </a:endParaRPr>
          </a:p>
        </p:txBody>
      </p:sp>
      <p:sp>
        <p:nvSpPr>
          <p:cNvPr id="72707"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0C62F25-E2C9-46F7-9411-BA183C837629}" type="slidenum">
              <a:rPr lang="en-US" altLang="en-US">
                <a:latin typeface="Arial" panose="020B0604020202020204" pitchFamily="34" charset="0"/>
              </a:rPr>
              <a:pPr/>
              <a:t>21</a:t>
            </a:fld>
            <a:endParaRPr lang="en-US" altLang="en-US">
              <a:latin typeface="Arial" panose="020B0604020202020204" pitchFamily="34" charset="0"/>
            </a:endParaRPr>
          </a:p>
        </p:txBody>
      </p:sp>
      <p:sp>
        <p:nvSpPr>
          <p:cNvPr id="297986" name="Rectangle 2"/>
          <p:cNvSpPr>
            <a:spLocks noGrp="1" noRot="1" noChangeArrowheads="1"/>
          </p:cNvSpPr>
          <p:nvPr>
            <p:ph type="title"/>
          </p:nvPr>
        </p:nvSpPr>
        <p:spPr/>
        <p:txBody>
          <a:bodyPr/>
          <a:lstStyle/>
          <a:p>
            <a:pPr>
              <a:defRPr/>
            </a:pPr>
            <a:r>
              <a:rPr lang="en-US" sz="3200"/>
              <a:t>Example: Histogram Matching</a:t>
            </a:r>
          </a:p>
        </p:txBody>
      </p:sp>
      <p:sp>
        <p:nvSpPr>
          <p:cNvPr id="72709" name="Text Box 4"/>
          <p:cNvSpPr txBox="1">
            <a:spLocks noChangeArrowheads="1"/>
          </p:cNvSpPr>
          <p:nvPr/>
        </p:nvSpPr>
        <p:spPr bwMode="auto">
          <a:xfrm>
            <a:off x="457200" y="1379537"/>
            <a:ext cx="798671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a:t>Suppose that a 3-bit image (L=8) of size 64 × 64 pixels (MN = 4096) has the intensity distribution shown in the following table (on the left). Get the histogram transformation function and make the output image with the specified histogram, listed in the table on the right.</a:t>
            </a:r>
          </a:p>
        </p:txBody>
      </p:sp>
      <p:pic>
        <p:nvPicPr>
          <p:cNvPr id="7271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75" y="2720975"/>
            <a:ext cx="4548188" cy="324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698750"/>
            <a:ext cx="3775075"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2" name="Rectangle 7"/>
          <p:cNvSpPr>
            <a:spLocks noChangeArrowheads="1"/>
          </p:cNvSpPr>
          <p:nvPr/>
        </p:nvSpPr>
        <p:spPr bwMode="auto">
          <a:xfrm>
            <a:off x="8069263" y="2887663"/>
            <a:ext cx="727075" cy="523875"/>
          </a:xfrm>
          <a:prstGeom prst="rect">
            <a:avLst/>
          </a:prstGeom>
          <a:solidFill>
            <a:srgbClr val="F3F2F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72713" name="Rectangle 8"/>
          <p:cNvSpPr>
            <a:spLocks noChangeArrowheads="1"/>
          </p:cNvSpPr>
          <p:nvPr/>
        </p:nvSpPr>
        <p:spPr bwMode="auto">
          <a:xfrm>
            <a:off x="8085138" y="3556000"/>
            <a:ext cx="681037" cy="2147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Tree>
    <p:extLst>
      <p:ext uri="{BB962C8B-B14F-4D97-AF65-F5344CB8AC3E}">
        <p14:creationId xmlns:p14="http://schemas.microsoft.com/office/powerpoint/2010/main" val="23006793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5"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0565F7D-FE78-4B3A-A349-2DD89D74E30F}" type="datetime1">
              <a:rPr lang="en-US" altLang="en-US" smtClean="0">
                <a:latin typeface="Arial" panose="020B0604020202020204" pitchFamily="34" charset="0"/>
              </a:rPr>
              <a:pPr/>
              <a:t>12/13/2021</a:t>
            </a:fld>
            <a:endParaRPr lang="en-US" altLang="en-US" smtClean="0">
              <a:latin typeface="Arial" panose="020B0604020202020204" pitchFamily="34" charset="0"/>
            </a:endParaRPr>
          </a:p>
        </p:txBody>
      </p:sp>
      <p:sp>
        <p:nvSpPr>
          <p:cNvPr id="28686"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0843770-84B1-4101-A0BD-A09C1010433E}" type="slidenum">
              <a:rPr lang="en-US" altLang="en-US">
                <a:latin typeface="Arial" panose="020B0604020202020204" pitchFamily="34" charset="0"/>
              </a:rPr>
              <a:pPr/>
              <a:t>22</a:t>
            </a:fld>
            <a:endParaRPr lang="en-US" altLang="en-US">
              <a:latin typeface="Arial" panose="020B0604020202020204" pitchFamily="34" charset="0"/>
            </a:endParaRPr>
          </a:p>
        </p:txBody>
      </p:sp>
      <p:sp>
        <p:nvSpPr>
          <p:cNvPr id="299010" name="Rectangle 2"/>
          <p:cNvSpPr>
            <a:spLocks noGrp="1" noRot="1" noChangeArrowheads="1"/>
          </p:cNvSpPr>
          <p:nvPr>
            <p:ph type="title"/>
          </p:nvPr>
        </p:nvSpPr>
        <p:spPr/>
        <p:txBody>
          <a:bodyPr/>
          <a:lstStyle/>
          <a:p>
            <a:pPr>
              <a:defRPr/>
            </a:pPr>
            <a:r>
              <a:rPr lang="en-US" sz="3200"/>
              <a:t>Example: Histogram Matching</a:t>
            </a:r>
          </a:p>
        </p:txBody>
      </p:sp>
      <p:pic>
        <p:nvPicPr>
          <p:cNvPr id="2990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5032375"/>
            <a:ext cx="2560638"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9017" name="Rectangle 9"/>
          <p:cNvSpPr>
            <a:spLocks noRot="1" noChangeArrowheads="1"/>
          </p:cNvSpPr>
          <p:nvPr/>
        </p:nvSpPr>
        <p:spPr bwMode="auto">
          <a:xfrm>
            <a:off x="658813" y="1600200"/>
            <a:ext cx="7953375" cy="480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20000"/>
              </a:spcBef>
              <a:buClr>
                <a:schemeClr val="hlink"/>
              </a:buClr>
              <a:buSzPct val="80000"/>
              <a:buFont typeface="Arial" panose="020B0604020202020204" pitchFamily="34" charset="0"/>
              <a:buNone/>
            </a:pPr>
            <a:r>
              <a:rPr lang="en-US" altLang="en-US" sz="2000"/>
              <a:t>    Obtain the scaled histogram-equalized values,</a:t>
            </a:r>
          </a:p>
          <a:p>
            <a:pPr eaLnBrk="1" hangingPunct="1">
              <a:spcBef>
                <a:spcPct val="20000"/>
              </a:spcBef>
              <a:buClr>
                <a:schemeClr val="hlink"/>
              </a:buClr>
              <a:buSzPct val="80000"/>
              <a:buFont typeface="Arial" panose="020B0604020202020204" pitchFamily="34" charset="0"/>
              <a:buNone/>
            </a:pPr>
            <a:endParaRPr lang="en-US" altLang="en-US" sz="2000"/>
          </a:p>
          <a:p>
            <a:pPr eaLnBrk="1" hangingPunct="1">
              <a:spcBef>
                <a:spcPct val="20000"/>
              </a:spcBef>
              <a:buClr>
                <a:schemeClr val="hlink"/>
              </a:buClr>
              <a:buSzPct val="80000"/>
              <a:buFont typeface="Arial" panose="020B0604020202020204" pitchFamily="34" charset="0"/>
              <a:buChar char="►"/>
            </a:pPr>
            <a:endParaRPr lang="en-US" altLang="en-US" sz="2000"/>
          </a:p>
          <a:p>
            <a:pPr eaLnBrk="1" hangingPunct="1">
              <a:spcBef>
                <a:spcPct val="20000"/>
              </a:spcBef>
              <a:buClr>
                <a:schemeClr val="hlink"/>
              </a:buClr>
              <a:buSzPct val="80000"/>
              <a:buFont typeface="Arial" panose="020B0604020202020204" pitchFamily="34" charset="0"/>
              <a:buChar char="►"/>
            </a:pPr>
            <a:endParaRPr lang="en-US" altLang="en-US" sz="2000"/>
          </a:p>
          <a:p>
            <a:pPr eaLnBrk="1" hangingPunct="1">
              <a:spcBef>
                <a:spcPct val="20000"/>
              </a:spcBef>
              <a:buClr>
                <a:schemeClr val="hlink"/>
              </a:buClr>
              <a:buSzPct val="80000"/>
              <a:buFont typeface="Arial" panose="020B0604020202020204" pitchFamily="34" charset="0"/>
              <a:buNone/>
            </a:pPr>
            <a:r>
              <a:rPr lang="en-US" altLang="en-US" sz="2000"/>
              <a:t>    Compute all the values of the transformation function G,</a:t>
            </a:r>
          </a:p>
          <a:p>
            <a:pPr eaLnBrk="1" hangingPunct="1">
              <a:spcBef>
                <a:spcPct val="20000"/>
              </a:spcBef>
              <a:buClr>
                <a:schemeClr val="hlink"/>
              </a:buClr>
              <a:buSzPct val="80000"/>
              <a:buFont typeface="Arial" panose="020B0604020202020204" pitchFamily="34" charset="0"/>
              <a:buNone/>
            </a:pPr>
            <a:endParaRPr lang="en-US" altLang="en-US" sz="2000"/>
          </a:p>
        </p:txBody>
      </p:sp>
      <p:pic>
        <p:nvPicPr>
          <p:cNvPr id="2869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0825" y="4652963"/>
            <a:ext cx="252730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1" name="Rectangle 12"/>
          <p:cNvSpPr>
            <a:spLocks noChangeArrowheads="1"/>
          </p:cNvSpPr>
          <p:nvPr/>
        </p:nvSpPr>
        <p:spPr bwMode="auto">
          <a:xfrm>
            <a:off x="8509000" y="4759325"/>
            <a:ext cx="515938" cy="365125"/>
          </a:xfrm>
          <a:prstGeom prst="rect">
            <a:avLst/>
          </a:prstGeom>
          <a:solidFill>
            <a:srgbClr val="F3F2F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8692" name="Rectangle 13"/>
          <p:cNvSpPr>
            <a:spLocks noChangeArrowheads="1"/>
          </p:cNvSpPr>
          <p:nvPr/>
        </p:nvSpPr>
        <p:spPr bwMode="auto">
          <a:xfrm>
            <a:off x="8421688" y="5229225"/>
            <a:ext cx="588962" cy="14906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aphicFrame>
        <p:nvGraphicFramePr>
          <p:cNvPr id="299022" name="Object 2"/>
          <p:cNvGraphicFramePr>
            <a:graphicFrameLocks noChangeAspect="1"/>
          </p:cNvGraphicFramePr>
          <p:nvPr/>
        </p:nvGraphicFramePr>
        <p:xfrm>
          <a:off x="2101850" y="2135188"/>
          <a:ext cx="4022725" cy="922337"/>
        </p:xfrm>
        <a:graphic>
          <a:graphicData uri="http://schemas.openxmlformats.org/presentationml/2006/ole">
            <mc:AlternateContent xmlns:mc="http://schemas.openxmlformats.org/markup-compatibility/2006">
              <mc:Choice xmlns:v="urn:schemas-microsoft-com:vml" Requires="v">
                <p:oleObj spid="_x0000_s1081" name="Equation" r:id="rId5" imgW="1993680" imgH="457200" progId="Equation.DSMT4">
                  <p:embed/>
                </p:oleObj>
              </mc:Choice>
              <mc:Fallback>
                <p:oleObj name="Equation" r:id="rId5" imgW="1993680" imgH="457200" progId="Equation.DSMT4">
                  <p:embed/>
                  <p:pic>
                    <p:nvPicPr>
                      <p:cNvPr id="299022"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1850" y="2135188"/>
                        <a:ext cx="4022725" cy="922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9023" name="Object 3"/>
          <p:cNvGraphicFramePr>
            <a:graphicFrameLocks noChangeAspect="1"/>
          </p:cNvGraphicFramePr>
          <p:nvPr/>
        </p:nvGraphicFramePr>
        <p:xfrm>
          <a:off x="1182688" y="3424238"/>
          <a:ext cx="2717800" cy="749300"/>
        </p:xfrm>
        <a:graphic>
          <a:graphicData uri="http://schemas.openxmlformats.org/presentationml/2006/ole">
            <mc:AlternateContent xmlns:mc="http://schemas.openxmlformats.org/markup-compatibility/2006">
              <mc:Choice xmlns:v="urn:schemas-microsoft-com:vml" Requires="v">
                <p:oleObj spid="_x0000_s1082" name="Equation" r:id="rId7" imgW="1612800" imgH="444240" progId="Equation.DSMT4">
                  <p:embed/>
                </p:oleObj>
              </mc:Choice>
              <mc:Fallback>
                <p:oleObj name="Equation" r:id="rId7" imgW="1612800" imgH="444240" progId="Equation.DSMT4">
                  <p:embed/>
                  <p:pic>
                    <p:nvPicPr>
                      <p:cNvPr id="299023"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2688" y="3424238"/>
                        <a:ext cx="27178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9024" name="Object 4"/>
          <p:cNvGraphicFramePr>
            <a:graphicFrameLocks noChangeAspect="1"/>
          </p:cNvGraphicFramePr>
          <p:nvPr/>
        </p:nvGraphicFramePr>
        <p:xfrm>
          <a:off x="1130300" y="4318000"/>
          <a:ext cx="5075238" cy="1609725"/>
        </p:xfrm>
        <a:graphic>
          <a:graphicData uri="http://schemas.openxmlformats.org/presentationml/2006/ole">
            <mc:AlternateContent xmlns:mc="http://schemas.openxmlformats.org/markup-compatibility/2006">
              <mc:Choice xmlns:v="urn:schemas-microsoft-com:vml" Requires="v">
                <p:oleObj spid="_x0000_s1083" name="Equation" r:id="rId9" imgW="2882880" imgH="914400" progId="Equation.DSMT4">
                  <p:embed/>
                </p:oleObj>
              </mc:Choice>
              <mc:Fallback>
                <p:oleObj name="Equation" r:id="rId9" imgW="2882880" imgH="914400" progId="Equation.DSMT4">
                  <p:embed/>
                  <p:pic>
                    <p:nvPicPr>
                      <p:cNvPr id="299024"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0300" y="4318000"/>
                        <a:ext cx="5075238" cy="160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9025" name="Object 5"/>
          <p:cNvGraphicFramePr>
            <a:graphicFrameLocks noChangeAspect="1"/>
          </p:cNvGraphicFramePr>
          <p:nvPr/>
        </p:nvGraphicFramePr>
        <p:xfrm>
          <a:off x="3960813" y="3587750"/>
          <a:ext cx="619125" cy="360363"/>
        </p:xfrm>
        <a:graphic>
          <a:graphicData uri="http://schemas.openxmlformats.org/presentationml/2006/ole">
            <mc:AlternateContent xmlns:mc="http://schemas.openxmlformats.org/markup-compatibility/2006">
              <mc:Choice xmlns:v="urn:schemas-microsoft-com:vml" Requires="v">
                <p:oleObj spid="_x0000_s1084" name="Equation" r:id="rId11" imgW="304560" imgH="177480" progId="Equation.DSMT4">
                  <p:embed/>
                </p:oleObj>
              </mc:Choice>
              <mc:Fallback>
                <p:oleObj name="Equation" r:id="rId11" imgW="304560" imgH="177480" progId="Equation.DSMT4">
                  <p:embed/>
                  <p:pic>
                    <p:nvPicPr>
                      <p:cNvPr id="299025"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0813" y="3587750"/>
                        <a:ext cx="619125"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9026" name="Object 6"/>
          <p:cNvGraphicFramePr>
            <a:graphicFrameLocks noChangeAspect="1"/>
          </p:cNvGraphicFramePr>
          <p:nvPr/>
        </p:nvGraphicFramePr>
        <p:xfrm>
          <a:off x="2779713" y="4341813"/>
          <a:ext cx="576262" cy="336550"/>
        </p:xfrm>
        <a:graphic>
          <a:graphicData uri="http://schemas.openxmlformats.org/presentationml/2006/ole">
            <mc:AlternateContent xmlns:mc="http://schemas.openxmlformats.org/markup-compatibility/2006">
              <mc:Choice xmlns:v="urn:schemas-microsoft-com:vml" Requires="v">
                <p:oleObj spid="_x0000_s1085" name="Equation" r:id="rId13" imgW="304560" imgH="177480" progId="Equation.DSMT4">
                  <p:embed/>
                </p:oleObj>
              </mc:Choice>
              <mc:Fallback>
                <p:oleObj name="Equation" r:id="rId13" imgW="304560" imgH="177480" progId="Equation.DSMT4">
                  <p:embed/>
                  <p:pic>
                    <p:nvPicPr>
                      <p:cNvPr id="299026"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79713" y="4341813"/>
                        <a:ext cx="57626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9027" name="Object 7"/>
          <p:cNvGraphicFramePr>
            <a:graphicFrameLocks noChangeAspect="1"/>
          </p:cNvGraphicFramePr>
          <p:nvPr/>
        </p:nvGraphicFramePr>
        <p:xfrm>
          <a:off x="5575300" y="4287838"/>
          <a:ext cx="628650" cy="366712"/>
        </p:xfrm>
        <a:graphic>
          <a:graphicData uri="http://schemas.openxmlformats.org/presentationml/2006/ole">
            <mc:AlternateContent xmlns:mc="http://schemas.openxmlformats.org/markup-compatibility/2006">
              <mc:Choice xmlns:v="urn:schemas-microsoft-com:vml" Requires="v">
                <p:oleObj spid="_x0000_s1086" name="Equation" r:id="rId15" imgW="304560" imgH="177480" progId="Equation.DSMT4">
                  <p:embed/>
                </p:oleObj>
              </mc:Choice>
              <mc:Fallback>
                <p:oleObj name="Equation" r:id="rId15" imgW="304560" imgH="177480" progId="Equation.DSMT4">
                  <p:embed/>
                  <p:pic>
                    <p:nvPicPr>
                      <p:cNvPr id="299027"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75300" y="4287838"/>
                        <a:ext cx="6286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9028" name="Object 8"/>
          <p:cNvGraphicFramePr>
            <a:graphicFrameLocks noChangeAspect="1"/>
          </p:cNvGraphicFramePr>
          <p:nvPr/>
        </p:nvGraphicFramePr>
        <p:xfrm>
          <a:off x="2725738" y="4689475"/>
          <a:ext cx="569912" cy="361950"/>
        </p:xfrm>
        <a:graphic>
          <a:graphicData uri="http://schemas.openxmlformats.org/presentationml/2006/ole">
            <mc:AlternateContent xmlns:mc="http://schemas.openxmlformats.org/markup-compatibility/2006">
              <mc:Choice xmlns:v="urn:schemas-microsoft-com:vml" Requires="v">
                <p:oleObj spid="_x0000_s1087" name="Equation" r:id="rId17" imgW="279360" imgH="177480" progId="Equation.DSMT4">
                  <p:embed/>
                </p:oleObj>
              </mc:Choice>
              <mc:Fallback>
                <p:oleObj name="Equation" r:id="rId17" imgW="279360" imgH="177480" progId="Equation.DSMT4">
                  <p:embed/>
                  <p:pic>
                    <p:nvPicPr>
                      <p:cNvPr id="299028"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25738" y="4689475"/>
                        <a:ext cx="569912"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9029" name="Object 9"/>
          <p:cNvGraphicFramePr>
            <a:graphicFrameLocks noChangeAspect="1"/>
          </p:cNvGraphicFramePr>
          <p:nvPr/>
        </p:nvGraphicFramePr>
        <p:xfrm>
          <a:off x="5603875" y="4702175"/>
          <a:ext cx="601663" cy="350838"/>
        </p:xfrm>
        <a:graphic>
          <a:graphicData uri="http://schemas.openxmlformats.org/presentationml/2006/ole">
            <mc:AlternateContent xmlns:mc="http://schemas.openxmlformats.org/markup-compatibility/2006">
              <mc:Choice xmlns:v="urn:schemas-microsoft-com:vml" Requires="v">
                <p:oleObj spid="_x0000_s1088" name="Equation" r:id="rId19" imgW="304560" imgH="177480" progId="Equation.DSMT4">
                  <p:embed/>
                </p:oleObj>
              </mc:Choice>
              <mc:Fallback>
                <p:oleObj name="Equation" r:id="rId19" imgW="304560" imgH="177480" progId="Equation.DSMT4">
                  <p:embed/>
                  <p:pic>
                    <p:nvPicPr>
                      <p:cNvPr id="299029" name="Object 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03875" y="4702175"/>
                        <a:ext cx="601663"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9030" name="Object 10"/>
          <p:cNvGraphicFramePr>
            <a:graphicFrameLocks noChangeAspect="1"/>
          </p:cNvGraphicFramePr>
          <p:nvPr/>
        </p:nvGraphicFramePr>
        <p:xfrm>
          <a:off x="5646738" y="5102225"/>
          <a:ext cx="579437" cy="338138"/>
        </p:xfrm>
        <a:graphic>
          <a:graphicData uri="http://schemas.openxmlformats.org/presentationml/2006/ole">
            <mc:AlternateContent xmlns:mc="http://schemas.openxmlformats.org/markup-compatibility/2006">
              <mc:Choice xmlns:v="urn:schemas-microsoft-com:vml" Requires="v">
                <p:oleObj spid="_x0000_s1089" name="Equation" r:id="rId21" imgW="304560" imgH="177480" progId="Equation.DSMT4">
                  <p:embed/>
                </p:oleObj>
              </mc:Choice>
              <mc:Fallback>
                <p:oleObj name="Equation" r:id="rId21" imgW="304560" imgH="177480" progId="Equation.DSMT4">
                  <p:embed/>
                  <p:pic>
                    <p:nvPicPr>
                      <p:cNvPr id="299030" name="Object 1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46738" y="5102225"/>
                        <a:ext cx="579437"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9031" name="Object 11"/>
          <p:cNvGraphicFramePr>
            <a:graphicFrameLocks noChangeAspect="1"/>
          </p:cNvGraphicFramePr>
          <p:nvPr/>
        </p:nvGraphicFramePr>
        <p:xfrm>
          <a:off x="2738438" y="5087938"/>
          <a:ext cx="552450" cy="336550"/>
        </p:xfrm>
        <a:graphic>
          <a:graphicData uri="http://schemas.openxmlformats.org/presentationml/2006/ole">
            <mc:AlternateContent xmlns:mc="http://schemas.openxmlformats.org/markup-compatibility/2006">
              <mc:Choice xmlns:v="urn:schemas-microsoft-com:vml" Requires="v">
                <p:oleObj spid="_x0000_s1090" name="Equation" r:id="rId23" imgW="291960" imgH="177480" progId="Equation.DSMT4">
                  <p:embed/>
                </p:oleObj>
              </mc:Choice>
              <mc:Fallback>
                <p:oleObj name="Equation" r:id="rId23" imgW="291960" imgH="177480" progId="Equation.DSMT4">
                  <p:embed/>
                  <p:pic>
                    <p:nvPicPr>
                      <p:cNvPr id="299031" name="Object 1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38438" y="5087938"/>
                        <a:ext cx="5524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9032" name="Object 12"/>
          <p:cNvGraphicFramePr>
            <a:graphicFrameLocks noChangeAspect="1"/>
          </p:cNvGraphicFramePr>
          <p:nvPr/>
        </p:nvGraphicFramePr>
        <p:xfrm>
          <a:off x="2746375" y="5502275"/>
          <a:ext cx="604838" cy="352425"/>
        </p:xfrm>
        <a:graphic>
          <a:graphicData uri="http://schemas.openxmlformats.org/presentationml/2006/ole">
            <mc:AlternateContent xmlns:mc="http://schemas.openxmlformats.org/markup-compatibility/2006">
              <mc:Choice xmlns:v="urn:schemas-microsoft-com:vml" Requires="v">
                <p:oleObj spid="_x0000_s1091" name="Equation" r:id="rId25" imgW="304560" imgH="177480" progId="Equation.DSMT4">
                  <p:embed/>
                </p:oleObj>
              </mc:Choice>
              <mc:Fallback>
                <p:oleObj name="Equation" r:id="rId25" imgW="304560" imgH="177480" progId="Equation.DSMT4">
                  <p:embed/>
                  <p:pic>
                    <p:nvPicPr>
                      <p:cNvPr id="299032" name="Object 1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746375" y="5502275"/>
                        <a:ext cx="604838"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35792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99017">
                                            <p:txEl>
                                              <p:pRg st="0" end="0"/>
                                            </p:txEl>
                                          </p:spTgt>
                                        </p:tgtEl>
                                        <p:attrNameLst>
                                          <p:attrName>style.visibility</p:attrName>
                                        </p:attrNameLst>
                                      </p:cBhvr>
                                      <p:to>
                                        <p:strVal val="visible"/>
                                      </p:to>
                                    </p:set>
                                    <p:animEffect transition="in" filter="diamond(in)">
                                      <p:cBhvr>
                                        <p:cTn id="7" dur="2000"/>
                                        <p:tgtEl>
                                          <p:spTgt spid="2990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299022"/>
                                        </p:tgtEl>
                                        <p:attrNameLst>
                                          <p:attrName>style.visibility</p:attrName>
                                        </p:attrNameLst>
                                      </p:cBhvr>
                                      <p:to>
                                        <p:strVal val="visible"/>
                                      </p:to>
                                    </p:set>
                                    <p:animEffect transition="in" filter="circle(in)">
                                      <p:cBhvr>
                                        <p:cTn id="12" dur="2000"/>
                                        <p:tgtEl>
                                          <p:spTgt spid="2990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299017">
                                            <p:txEl>
                                              <p:pRg st="4" end="4"/>
                                            </p:txEl>
                                          </p:spTgt>
                                        </p:tgtEl>
                                        <p:attrNameLst>
                                          <p:attrName>style.visibility</p:attrName>
                                        </p:attrNameLst>
                                      </p:cBhvr>
                                      <p:to>
                                        <p:strVal val="visible"/>
                                      </p:to>
                                    </p:set>
                                    <p:animEffect transition="in" filter="circle(in)">
                                      <p:cBhvr>
                                        <p:cTn id="17" dur="2000"/>
                                        <p:tgtEl>
                                          <p:spTgt spid="29901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9023"/>
                                        </p:tgtEl>
                                        <p:attrNameLst>
                                          <p:attrName>style.visibility</p:attrName>
                                        </p:attrNameLst>
                                      </p:cBhvr>
                                      <p:to>
                                        <p:strVal val="visible"/>
                                      </p:to>
                                    </p:set>
                                    <p:animEffect transition="in" filter="blinds(horizontal)">
                                      <p:cBhvr>
                                        <p:cTn id="22" dur="500"/>
                                        <p:tgtEl>
                                          <p:spTgt spid="299023"/>
                                        </p:tgtEl>
                                      </p:cBhvr>
                                    </p:animEffect>
                                  </p:childTnLst>
                                </p:cTn>
                              </p:par>
                            </p:childTnLst>
                          </p:cTn>
                        </p:par>
                        <p:par>
                          <p:cTn id="23" fill="hold" nodeType="afterGroup">
                            <p:stCondLst>
                              <p:cond delay="500"/>
                            </p:stCondLst>
                            <p:childTnLst>
                              <p:par>
                                <p:cTn id="24" presetID="3" presetClass="exit" presetSubtype="10" fill="hold" nodeType="afterEffect">
                                  <p:stCondLst>
                                    <p:cond delay="0"/>
                                  </p:stCondLst>
                                  <p:childTnLst>
                                    <p:animEffect transition="out" filter="blinds(horizontal)">
                                      <p:cBhvr>
                                        <p:cTn id="25" dur="500"/>
                                        <p:tgtEl>
                                          <p:spTgt spid="299013"/>
                                        </p:tgtEl>
                                      </p:cBhvr>
                                    </p:animEffect>
                                    <p:set>
                                      <p:cBhvr>
                                        <p:cTn id="26" dur="1" fill="hold">
                                          <p:stCondLst>
                                            <p:cond delay="499"/>
                                          </p:stCondLst>
                                        </p:cTn>
                                        <p:tgtEl>
                                          <p:spTgt spid="299013"/>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8" presetClass="entr" presetSubtype="16" fill="hold" nodeType="clickEffect">
                                  <p:stCondLst>
                                    <p:cond delay="0"/>
                                  </p:stCondLst>
                                  <p:childTnLst>
                                    <p:set>
                                      <p:cBhvr>
                                        <p:cTn id="30" dur="1" fill="hold">
                                          <p:stCondLst>
                                            <p:cond delay="0"/>
                                          </p:stCondLst>
                                        </p:cTn>
                                        <p:tgtEl>
                                          <p:spTgt spid="299024"/>
                                        </p:tgtEl>
                                        <p:attrNameLst>
                                          <p:attrName>style.visibility</p:attrName>
                                        </p:attrNameLst>
                                      </p:cBhvr>
                                      <p:to>
                                        <p:strVal val="visible"/>
                                      </p:to>
                                    </p:set>
                                    <p:animEffect transition="in" filter="diamond(in)">
                                      <p:cBhvr>
                                        <p:cTn id="31" dur="2000"/>
                                        <p:tgtEl>
                                          <p:spTgt spid="29902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299025"/>
                                        </p:tgtEl>
                                        <p:attrNameLst>
                                          <p:attrName>style.visibility</p:attrName>
                                        </p:attrNameLst>
                                      </p:cBhvr>
                                      <p:to>
                                        <p:strVal val="visible"/>
                                      </p:to>
                                    </p:set>
                                    <p:animEffect transition="in" filter="blinds(horizontal)">
                                      <p:cBhvr>
                                        <p:cTn id="36" dur="500"/>
                                        <p:tgtEl>
                                          <p:spTgt spid="299025"/>
                                        </p:tgtEl>
                                      </p:cBhvr>
                                    </p:animEffect>
                                  </p:childTnLst>
                                </p:cTn>
                              </p:par>
                            </p:childTnLst>
                          </p:cTn>
                        </p:par>
                        <p:par>
                          <p:cTn id="37" fill="hold" nodeType="afterGroup">
                            <p:stCondLst>
                              <p:cond delay="500"/>
                            </p:stCondLst>
                            <p:childTnLst>
                              <p:par>
                                <p:cTn id="38" presetID="3" presetClass="entr" presetSubtype="10" fill="hold" nodeType="afterEffect">
                                  <p:stCondLst>
                                    <p:cond delay="0"/>
                                  </p:stCondLst>
                                  <p:childTnLst>
                                    <p:set>
                                      <p:cBhvr>
                                        <p:cTn id="39" dur="1" fill="hold">
                                          <p:stCondLst>
                                            <p:cond delay="0"/>
                                          </p:stCondLst>
                                        </p:cTn>
                                        <p:tgtEl>
                                          <p:spTgt spid="299026"/>
                                        </p:tgtEl>
                                        <p:attrNameLst>
                                          <p:attrName>style.visibility</p:attrName>
                                        </p:attrNameLst>
                                      </p:cBhvr>
                                      <p:to>
                                        <p:strVal val="visible"/>
                                      </p:to>
                                    </p:set>
                                    <p:animEffect transition="in" filter="blinds(horizontal)">
                                      <p:cBhvr>
                                        <p:cTn id="40" dur="500"/>
                                        <p:tgtEl>
                                          <p:spTgt spid="299026"/>
                                        </p:tgtEl>
                                      </p:cBhvr>
                                    </p:animEffect>
                                  </p:childTnLst>
                                </p:cTn>
                              </p:par>
                            </p:childTnLst>
                          </p:cTn>
                        </p:par>
                        <p:par>
                          <p:cTn id="41" fill="hold" nodeType="afterGroup">
                            <p:stCondLst>
                              <p:cond delay="1000"/>
                            </p:stCondLst>
                            <p:childTnLst>
                              <p:par>
                                <p:cTn id="42" presetID="3" presetClass="entr" presetSubtype="10" fill="hold" nodeType="afterEffect">
                                  <p:stCondLst>
                                    <p:cond delay="0"/>
                                  </p:stCondLst>
                                  <p:childTnLst>
                                    <p:set>
                                      <p:cBhvr>
                                        <p:cTn id="43" dur="1" fill="hold">
                                          <p:stCondLst>
                                            <p:cond delay="0"/>
                                          </p:stCondLst>
                                        </p:cTn>
                                        <p:tgtEl>
                                          <p:spTgt spid="299028"/>
                                        </p:tgtEl>
                                        <p:attrNameLst>
                                          <p:attrName>style.visibility</p:attrName>
                                        </p:attrNameLst>
                                      </p:cBhvr>
                                      <p:to>
                                        <p:strVal val="visible"/>
                                      </p:to>
                                    </p:set>
                                    <p:animEffect transition="in" filter="blinds(horizontal)">
                                      <p:cBhvr>
                                        <p:cTn id="44" dur="500"/>
                                        <p:tgtEl>
                                          <p:spTgt spid="299028"/>
                                        </p:tgtEl>
                                      </p:cBhvr>
                                    </p:animEffect>
                                  </p:childTnLst>
                                </p:cTn>
                              </p:par>
                            </p:childTnLst>
                          </p:cTn>
                        </p:par>
                        <p:par>
                          <p:cTn id="45" fill="hold" nodeType="afterGroup">
                            <p:stCondLst>
                              <p:cond delay="1500"/>
                            </p:stCondLst>
                            <p:childTnLst>
                              <p:par>
                                <p:cTn id="46" presetID="3" presetClass="entr" presetSubtype="10" fill="hold" nodeType="afterEffect">
                                  <p:stCondLst>
                                    <p:cond delay="0"/>
                                  </p:stCondLst>
                                  <p:childTnLst>
                                    <p:set>
                                      <p:cBhvr>
                                        <p:cTn id="47" dur="1" fill="hold">
                                          <p:stCondLst>
                                            <p:cond delay="0"/>
                                          </p:stCondLst>
                                        </p:cTn>
                                        <p:tgtEl>
                                          <p:spTgt spid="299031"/>
                                        </p:tgtEl>
                                        <p:attrNameLst>
                                          <p:attrName>style.visibility</p:attrName>
                                        </p:attrNameLst>
                                      </p:cBhvr>
                                      <p:to>
                                        <p:strVal val="visible"/>
                                      </p:to>
                                    </p:set>
                                    <p:animEffect transition="in" filter="blinds(horizontal)">
                                      <p:cBhvr>
                                        <p:cTn id="48" dur="500"/>
                                        <p:tgtEl>
                                          <p:spTgt spid="299031"/>
                                        </p:tgtEl>
                                      </p:cBhvr>
                                    </p:animEffect>
                                  </p:childTnLst>
                                </p:cTn>
                              </p:par>
                            </p:childTnLst>
                          </p:cTn>
                        </p:par>
                        <p:par>
                          <p:cTn id="49" fill="hold" nodeType="afterGroup">
                            <p:stCondLst>
                              <p:cond delay="2000"/>
                            </p:stCondLst>
                            <p:childTnLst>
                              <p:par>
                                <p:cTn id="50" presetID="3" presetClass="entr" presetSubtype="10" fill="hold" nodeType="afterEffect">
                                  <p:stCondLst>
                                    <p:cond delay="0"/>
                                  </p:stCondLst>
                                  <p:childTnLst>
                                    <p:set>
                                      <p:cBhvr>
                                        <p:cTn id="51" dur="1" fill="hold">
                                          <p:stCondLst>
                                            <p:cond delay="0"/>
                                          </p:stCondLst>
                                        </p:cTn>
                                        <p:tgtEl>
                                          <p:spTgt spid="299032"/>
                                        </p:tgtEl>
                                        <p:attrNameLst>
                                          <p:attrName>style.visibility</p:attrName>
                                        </p:attrNameLst>
                                      </p:cBhvr>
                                      <p:to>
                                        <p:strVal val="visible"/>
                                      </p:to>
                                    </p:set>
                                    <p:animEffect transition="in" filter="blinds(horizontal)">
                                      <p:cBhvr>
                                        <p:cTn id="52" dur="500"/>
                                        <p:tgtEl>
                                          <p:spTgt spid="299032"/>
                                        </p:tgtEl>
                                      </p:cBhvr>
                                    </p:animEffect>
                                  </p:childTnLst>
                                </p:cTn>
                              </p:par>
                            </p:childTnLst>
                          </p:cTn>
                        </p:par>
                        <p:par>
                          <p:cTn id="53" fill="hold" nodeType="afterGroup">
                            <p:stCondLst>
                              <p:cond delay="2500"/>
                            </p:stCondLst>
                            <p:childTnLst>
                              <p:par>
                                <p:cTn id="54" presetID="3" presetClass="entr" presetSubtype="10" fill="hold" nodeType="afterEffect">
                                  <p:stCondLst>
                                    <p:cond delay="0"/>
                                  </p:stCondLst>
                                  <p:childTnLst>
                                    <p:set>
                                      <p:cBhvr>
                                        <p:cTn id="55" dur="1" fill="hold">
                                          <p:stCondLst>
                                            <p:cond delay="0"/>
                                          </p:stCondLst>
                                        </p:cTn>
                                        <p:tgtEl>
                                          <p:spTgt spid="299027"/>
                                        </p:tgtEl>
                                        <p:attrNameLst>
                                          <p:attrName>style.visibility</p:attrName>
                                        </p:attrNameLst>
                                      </p:cBhvr>
                                      <p:to>
                                        <p:strVal val="visible"/>
                                      </p:to>
                                    </p:set>
                                    <p:animEffect transition="in" filter="blinds(horizontal)">
                                      <p:cBhvr>
                                        <p:cTn id="56" dur="500"/>
                                        <p:tgtEl>
                                          <p:spTgt spid="299027"/>
                                        </p:tgtEl>
                                      </p:cBhvr>
                                    </p:animEffect>
                                  </p:childTnLst>
                                </p:cTn>
                              </p:par>
                            </p:childTnLst>
                          </p:cTn>
                        </p:par>
                        <p:par>
                          <p:cTn id="57" fill="hold" nodeType="afterGroup">
                            <p:stCondLst>
                              <p:cond delay="3000"/>
                            </p:stCondLst>
                            <p:childTnLst>
                              <p:par>
                                <p:cTn id="58" presetID="3" presetClass="entr" presetSubtype="10" fill="hold" nodeType="afterEffect">
                                  <p:stCondLst>
                                    <p:cond delay="0"/>
                                  </p:stCondLst>
                                  <p:childTnLst>
                                    <p:set>
                                      <p:cBhvr>
                                        <p:cTn id="59" dur="1" fill="hold">
                                          <p:stCondLst>
                                            <p:cond delay="0"/>
                                          </p:stCondLst>
                                        </p:cTn>
                                        <p:tgtEl>
                                          <p:spTgt spid="299029"/>
                                        </p:tgtEl>
                                        <p:attrNameLst>
                                          <p:attrName>style.visibility</p:attrName>
                                        </p:attrNameLst>
                                      </p:cBhvr>
                                      <p:to>
                                        <p:strVal val="visible"/>
                                      </p:to>
                                    </p:set>
                                    <p:animEffect transition="in" filter="blinds(horizontal)">
                                      <p:cBhvr>
                                        <p:cTn id="60" dur="500"/>
                                        <p:tgtEl>
                                          <p:spTgt spid="299029"/>
                                        </p:tgtEl>
                                      </p:cBhvr>
                                    </p:animEffect>
                                  </p:childTnLst>
                                </p:cTn>
                              </p:par>
                            </p:childTnLst>
                          </p:cTn>
                        </p:par>
                        <p:par>
                          <p:cTn id="61" fill="hold" nodeType="afterGroup">
                            <p:stCondLst>
                              <p:cond delay="3500"/>
                            </p:stCondLst>
                            <p:childTnLst>
                              <p:par>
                                <p:cTn id="62" presetID="3" presetClass="entr" presetSubtype="10" fill="hold" nodeType="afterEffect">
                                  <p:stCondLst>
                                    <p:cond delay="0"/>
                                  </p:stCondLst>
                                  <p:childTnLst>
                                    <p:set>
                                      <p:cBhvr>
                                        <p:cTn id="63" dur="1" fill="hold">
                                          <p:stCondLst>
                                            <p:cond delay="0"/>
                                          </p:stCondLst>
                                        </p:cTn>
                                        <p:tgtEl>
                                          <p:spTgt spid="299030"/>
                                        </p:tgtEl>
                                        <p:attrNameLst>
                                          <p:attrName>style.visibility</p:attrName>
                                        </p:attrNameLst>
                                      </p:cBhvr>
                                      <p:to>
                                        <p:strVal val="visible"/>
                                      </p:to>
                                    </p:set>
                                    <p:animEffect transition="in" filter="blinds(horizontal)">
                                      <p:cBhvr>
                                        <p:cTn id="64" dur="500"/>
                                        <p:tgtEl>
                                          <p:spTgt spid="299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9"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45CB612-0D32-43D9-B24E-37F7DC154CFF}" type="datetime1">
              <a:rPr lang="en-US" altLang="en-US" smtClean="0">
                <a:latin typeface="Arial" panose="020B0604020202020204" pitchFamily="34" charset="0"/>
              </a:rPr>
              <a:pPr/>
              <a:t>12/13/2021</a:t>
            </a:fld>
            <a:endParaRPr lang="en-US" altLang="en-US" smtClean="0">
              <a:latin typeface="Arial" panose="020B0604020202020204" pitchFamily="34" charset="0"/>
            </a:endParaRPr>
          </a:p>
        </p:txBody>
      </p:sp>
      <p:sp>
        <p:nvSpPr>
          <p:cNvPr id="29710"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19ABBA7-F027-4465-936C-4712EFCB1326}" type="slidenum">
              <a:rPr lang="en-US" altLang="en-US">
                <a:latin typeface="Arial" panose="020B0604020202020204" pitchFamily="34" charset="0"/>
              </a:rPr>
              <a:pPr/>
              <a:t>23</a:t>
            </a:fld>
            <a:endParaRPr lang="en-US" altLang="en-US">
              <a:latin typeface="Arial" panose="020B0604020202020204" pitchFamily="34" charset="0"/>
            </a:endParaRPr>
          </a:p>
        </p:txBody>
      </p:sp>
      <p:sp>
        <p:nvSpPr>
          <p:cNvPr id="301058" name="Rectangle 2"/>
          <p:cNvSpPr>
            <a:spLocks noGrp="1" noRot="1" noChangeArrowheads="1"/>
          </p:cNvSpPr>
          <p:nvPr>
            <p:ph type="title"/>
          </p:nvPr>
        </p:nvSpPr>
        <p:spPr/>
        <p:txBody>
          <a:bodyPr/>
          <a:lstStyle/>
          <a:p>
            <a:pPr>
              <a:defRPr/>
            </a:pPr>
            <a:r>
              <a:rPr lang="en-US" sz="3200"/>
              <a:t>Example: Histogram Matching</a:t>
            </a:r>
          </a:p>
        </p:txBody>
      </p:sp>
      <p:sp>
        <p:nvSpPr>
          <p:cNvPr id="29712" name="Rectangle 5"/>
          <p:cNvSpPr>
            <a:spLocks noRot="1" noChangeArrowheads="1"/>
          </p:cNvSpPr>
          <p:nvPr/>
        </p:nvSpPr>
        <p:spPr bwMode="auto">
          <a:xfrm>
            <a:off x="658813" y="1600200"/>
            <a:ext cx="7953375" cy="480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20000"/>
              </a:spcBef>
              <a:buClr>
                <a:schemeClr val="hlink"/>
              </a:buClr>
              <a:buSzPct val="80000"/>
              <a:buFont typeface="Arial" panose="020B0604020202020204" pitchFamily="34" charset="0"/>
              <a:buNone/>
            </a:pPr>
            <a:r>
              <a:rPr lang="en-US" altLang="en-US" sz="2000"/>
              <a:t>    Obtain the scaled histogram-equalized values,</a:t>
            </a:r>
          </a:p>
          <a:p>
            <a:pPr eaLnBrk="1" hangingPunct="1">
              <a:spcBef>
                <a:spcPct val="20000"/>
              </a:spcBef>
              <a:buClr>
                <a:schemeClr val="hlink"/>
              </a:buClr>
              <a:buSzPct val="80000"/>
              <a:buFont typeface="Arial" panose="020B0604020202020204" pitchFamily="34" charset="0"/>
              <a:buNone/>
            </a:pPr>
            <a:endParaRPr lang="en-US" altLang="en-US" sz="2000"/>
          </a:p>
          <a:p>
            <a:pPr eaLnBrk="1" hangingPunct="1">
              <a:spcBef>
                <a:spcPct val="20000"/>
              </a:spcBef>
              <a:buClr>
                <a:schemeClr val="hlink"/>
              </a:buClr>
              <a:buSzPct val="80000"/>
              <a:buFont typeface="Arial" panose="020B0604020202020204" pitchFamily="34" charset="0"/>
              <a:buChar char="►"/>
            </a:pPr>
            <a:endParaRPr lang="en-US" altLang="en-US" sz="2000"/>
          </a:p>
          <a:p>
            <a:pPr eaLnBrk="1" hangingPunct="1">
              <a:spcBef>
                <a:spcPct val="20000"/>
              </a:spcBef>
              <a:buClr>
                <a:schemeClr val="hlink"/>
              </a:buClr>
              <a:buSzPct val="80000"/>
              <a:buFont typeface="Arial" panose="020B0604020202020204" pitchFamily="34" charset="0"/>
              <a:buChar char="►"/>
            </a:pPr>
            <a:endParaRPr lang="en-US" altLang="en-US" sz="2000"/>
          </a:p>
          <a:p>
            <a:pPr eaLnBrk="1" hangingPunct="1">
              <a:spcBef>
                <a:spcPct val="20000"/>
              </a:spcBef>
              <a:buClr>
                <a:schemeClr val="hlink"/>
              </a:buClr>
              <a:buSzPct val="80000"/>
              <a:buFont typeface="Arial" panose="020B0604020202020204" pitchFamily="34" charset="0"/>
              <a:buNone/>
            </a:pPr>
            <a:r>
              <a:rPr lang="en-US" altLang="en-US" sz="2000"/>
              <a:t>    Compute all the values of the transformation function G,</a:t>
            </a:r>
          </a:p>
          <a:p>
            <a:pPr eaLnBrk="1" hangingPunct="1">
              <a:spcBef>
                <a:spcPct val="20000"/>
              </a:spcBef>
              <a:buClr>
                <a:schemeClr val="hlink"/>
              </a:buClr>
              <a:buSzPct val="80000"/>
              <a:buFont typeface="Arial" panose="020B0604020202020204" pitchFamily="34" charset="0"/>
              <a:buNone/>
            </a:pPr>
            <a:endParaRPr lang="en-US" altLang="en-US" sz="2000"/>
          </a:p>
        </p:txBody>
      </p:sp>
      <p:sp>
        <p:nvSpPr>
          <p:cNvPr id="29713" name="Rectangle 7"/>
          <p:cNvSpPr>
            <a:spLocks noChangeArrowheads="1"/>
          </p:cNvSpPr>
          <p:nvPr/>
        </p:nvSpPr>
        <p:spPr bwMode="auto">
          <a:xfrm>
            <a:off x="8509000" y="4759325"/>
            <a:ext cx="515938" cy="365125"/>
          </a:xfrm>
          <a:prstGeom prst="rect">
            <a:avLst/>
          </a:prstGeom>
          <a:solidFill>
            <a:srgbClr val="F3F2F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aphicFrame>
        <p:nvGraphicFramePr>
          <p:cNvPr id="29698" name="Object 2"/>
          <p:cNvGraphicFramePr>
            <a:graphicFrameLocks noChangeAspect="1"/>
          </p:cNvGraphicFramePr>
          <p:nvPr/>
        </p:nvGraphicFramePr>
        <p:xfrm>
          <a:off x="2101850" y="2135188"/>
          <a:ext cx="4022725" cy="922337"/>
        </p:xfrm>
        <a:graphic>
          <a:graphicData uri="http://schemas.openxmlformats.org/presentationml/2006/ole">
            <mc:AlternateContent xmlns:mc="http://schemas.openxmlformats.org/markup-compatibility/2006">
              <mc:Choice xmlns:v="urn:schemas-microsoft-com:vml" Requires="v">
                <p:oleObj spid="_x0000_s2105" name="Equation" r:id="rId3" imgW="1993680" imgH="457200" progId="Equation.DSMT4">
                  <p:embed/>
                </p:oleObj>
              </mc:Choice>
              <mc:Fallback>
                <p:oleObj name="Equation" r:id="rId3" imgW="1993680" imgH="457200" progId="Equation.DSMT4">
                  <p:embed/>
                  <p:pic>
                    <p:nvPicPr>
                      <p:cNvPr id="296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1850" y="2135188"/>
                        <a:ext cx="4022725" cy="922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699" name="Object 3"/>
          <p:cNvGraphicFramePr>
            <a:graphicFrameLocks noChangeAspect="1"/>
          </p:cNvGraphicFramePr>
          <p:nvPr/>
        </p:nvGraphicFramePr>
        <p:xfrm>
          <a:off x="1182688" y="3424238"/>
          <a:ext cx="2717800" cy="749300"/>
        </p:xfrm>
        <a:graphic>
          <a:graphicData uri="http://schemas.openxmlformats.org/presentationml/2006/ole">
            <mc:AlternateContent xmlns:mc="http://schemas.openxmlformats.org/markup-compatibility/2006">
              <mc:Choice xmlns:v="urn:schemas-microsoft-com:vml" Requires="v">
                <p:oleObj spid="_x0000_s2106" name="Equation" r:id="rId5" imgW="1612800" imgH="444240" progId="Equation.DSMT4">
                  <p:embed/>
                </p:oleObj>
              </mc:Choice>
              <mc:Fallback>
                <p:oleObj name="Equation" r:id="rId5" imgW="1612800" imgH="444240" progId="Equation.DSMT4">
                  <p:embed/>
                  <p:pic>
                    <p:nvPicPr>
                      <p:cNvPr id="2969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2688" y="3424238"/>
                        <a:ext cx="27178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0" name="Object 4"/>
          <p:cNvGraphicFramePr>
            <a:graphicFrameLocks noChangeAspect="1"/>
          </p:cNvGraphicFramePr>
          <p:nvPr/>
        </p:nvGraphicFramePr>
        <p:xfrm>
          <a:off x="1130300" y="4318000"/>
          <a:ext cx="5075238" cy="1609725"/>
        </p:xfrm>
        <a:graphic>
          <a:graphicData uri="http://schemas.openxmlformats.org/presentationml/2006/ole">
            <mc:AlternateContent xmlns:mc="http://schemas.openxmlformats.org/markup-compatibility/2006">
              <mc:Choice xmlns:v="urn:schemas-microsoft-com:vml" Requires="v">
                <p:oleObj spid="_x0000_s2107" name="Equation" r:id="rId7" imgW="2882880" imgH="914400" progId="Equation.DSMT4">
                  <p:embed/>
                </p:oleObj>
              </mc:Choice>
              <mc:Fallback>
                <p:oleObj name="Equation" r:id="rId7" imgW="2882880" imgH="914400" progId="Equation.DSMT4">
                  <p:embed/>
                  <p:pic>
                    <p:nvPicPr>
                      <p:cNvPr id="2970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0300" y="4318000"/>
                        <a:ext cx="5075238" cy="160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1" name="Object 5"/>
          <p:cNvGraphicFramePr>
            <a:graphicFrameLocks noChangeAspect="1"/>
          </p:cNvGraphicFramePr>
          <p:nvPr/>
        </p:nvGraphicFramePr>
        <p:xfrm>
          <a:off x="3960813" y="3587750"/>
          <a:ext cx="619125" cy="360363"/>
        </p:xfrm>
        <a:graphic>
          <a:graphicData uri="http://schemas.openxmlformats.org/presentationml/2006/ole">
            <mc:AlternateContent xmlns:mc="http://schemas.openxmlformats.org/markup-compatibility/2006">
              <mc:Choice xmlns:v="urn:schemas-microsoft-com:vml" Requires="v">
                <p:oleObj spid="_x0000_s2108" name="Equation" r:id="rId9" imgW="304560" imgH="177480" progId="Equation.DSMT4">
                  <p:embed/>
                </p:oleObj>
              </mc:Choice>
              <mc:Fallback>
                <p:oleObj name="Equation" r:id="rId9" imgW="304560" imgH="177480" progId="Equation.DSMT4">
                  <p:embed/>
                  <p:pic>
                    <p:nvPicPr>
                      <p:cNvPr id="29701"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0813" y="3587750"/>
                        <a:ext cx="619125"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6"/>
          <p:cNvGraphicFramePr>
            <a:graphicFrameLocks noChangeAspect="1"/>
          </p:cNvGraphicFramePr>
          <p:nvPr/>
        </p:nvGraphicFramePr>
        <p:xfrm>
          <a:off x="2779713" y="4341813"/>
          <a:ext cx="576262" cy="336550"/>
        </p:xfrm>
        <a:graphic>
          <a:graphicData uri="http://schemas.openxmlformats.org/presentationml/2006/ole">
            <mc:AlternateContent xmlns:mc="http://schemas.openxmlformats.org/markup-compatibility/2006">
              <mc:Choice xmlns:v="urn:schemas-microsoft-com:vml" Requires="v">
                <p:oleObj spid="_x0000_s2109" name="Equation" r:id="rId11" imgW="304560" imgH="177480" progId="Equation.DSMT4">
                  <p:embed/>
                </p:oleObj>
              </mc:Choice>
              <mc:Fallback>
                <p:oleObj name="Equation" r:id="rId11" imgW="304560" imgH="177480" progId="Equation.DSMT4">
                  <p:embed/>
                  <p:pic>
                    <p:nvPicPr>
                      <p:cNvPr id="29702"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9713" y="4341813"/>
                        <a:ext cx="57626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3" name="Object 7"/>
          <p:cNvGraphicFramePr>
            <a:graphicFrameLocks noChangeAspect="1"/>
          </p:cNvGraphicFramePr>
          <p:nvPr/>
        </p:nvGraphicFramePr>
        <p:xfrm>
          <a:off x="5575300" y="4287838"/>
          <a:ext cx="628650" cy="366712"/>
        </p:xfrm>
        <a:graphic>
          <a:graphicData uri="http://schemas.openxmlformats.org/presentationml/2006/ole">
            <mc:AlternateContent xmlns:mc="http://schemas.openxmlformats.org/markup-compatibility/2006">
              <mc:Choice xmlns:v="urn:schemas-microsoft-com:vml" Requires="v">
                <p:oleObj spid="_x0000_s2110" name="Equation" r:id="rId13" imgW="304560" imgH="177480" progId="Equation.DSMT4">
                  <p:embed/>
                </p:oleObj>
              </mc:Choice>
              <mc:Fallback>
                <p:oleObj name="Equation" r:id="rId13" imgW="304560" imgH="177480" progId="Equation.DSMT4">
                  <p:embed/>
                  <p:pic>
                    <p:nvPicPr>
                      <p:cNvPr id="29703"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75300" y="4287838"/>
                        <a:ext cx="6286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4" name="Object 8"/>
          <p:cNvGraphicFramePr>
            <a:graphicFrameLocks noChangeAspect="1"/>
          </p:cNvGraphicFramePr>
          <p:nvPr/>
        </p:nvGraphicFramePr>
        <p:xfrm>
          <a:off x="2725738" y="4689475"/>
          <a:ext cx="569912" cy="361950"/>
        </p:xfrm>
        <a:graphic>
          <a:graphicData uri="http://schemas.openxmlformats.org/presentationml/2006/ole">
            <mc:AlternateContent xmlns:mc="http://schemas.openxmlformats.org/markup-compatibility/2006">
              <mc:Choice xmlns:v="urn:schemas-microsoft-com:vml" Requires="v">
                <p:oleObj spid="_x0000_s2111" name="Equation" r:id="rId15" imgW="279360" imgH="177480" progId="Equation.DSMT4">
                  <p:embed/>
                </p:oleObj>
              </mc:Choice>
              <mc:Fallback>
                <p:oleObj name="Equation" r:id="rId15" imgW="279360" imgH="177480" progId="Equation.DSMT4">
                  <p:embed/>
                  <p:pic>
                    <p:nvPicPr>
                      <p:cNvPr id="29704"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25738" y="4689475"/>
                        <a:ext cx="569912"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5" name="Object 9"/>
          <p:cNvGraphicFramePr>
            <a:graphicFrameLocks noChangeAspect="1"/>
          </p:cNvGraphicFramePr>
          <p:nvPr/>
        </p:nvGraphicFramePr>
        <p:xfrm>
          <a:off x="5603875" y="4702175"/>
          <a:ext cx="601663" cy="350838"/>
        </p:xfrm>
        <a:graphic>
          <a:graphicData uri="http://schemas.openxmlformats.org/presentationml/2006/ole">
            <mc:AlternateContent xmlns:mc="http://schemas.openxmlformats.org/markup-compatibility/2006">
              <mc:Choice xmlns:v="urn:schemas-microsoft-com:vml" Requires="v">
                <p:oleObj spid="_x0000_s2112" name="Equation" r:id="rId17" imgW="304560" imgH="177480" progId="Equation.DSMT4">
                  <p:embed/>
                </p:oleObj>
              </mc:Choice>
              <mc:Fallback>
                <p:oleObj name="Equation" r:id="rId17" imgW="304560" imgH="177480" progId="Equation.DSMT4">
                  <p:embed/>
                  <p:pic>
                    <p:nvPicPr>
                      <p:cNvPr id="29705"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03875" y="4702175"/>
                        <a:ext cx="601663"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6" name="Object 10"/>
          <p:cNvGraphicFramePr>
            <a:graphicFrameLocks noChangeAspect="1"/>
          </p:cNvGraphicFramePr>
          <p:nvPr/>
        </p:nvGraphicFramePr>
        <p:xfrm>
          <a:off x="5646738" y="5102225"/>
          <a:ext cx="579437" cy="338138"/>
        </p:xfrm>
        <a:graphic>
          <a:graphicData uri="http://schemas.openxmlformats.org/presentationml/2006/ole">
            <mc:AlternateContent xmlns:mc="http://schemas.openxmlformats.org/markup-compatibility/2006">
              <mc:Choice xmlns:v="urn:schemas-microsoft-com:vml" Requires="v">
                <p:oleObj spid="_x0000_s2113" name="Equation" r:id="rId19" imgW="304560" imgH="177480" progId="Equation.DSMT4">
                  <p:embed/>
                </p:oleObj>
              </mc:Choice>
              <mc:Fallback>
                <p:oleObj name="Equation" r:id="rId19" imgW="304560" imgH="177480" progId="Equation.DSMT4">
                  <p:embed/>
                  <p:pic>
                    <p:nvPicPr>
                      <p:cNvPr id="29706"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46738" y="5102225"/>
                        <a:ext cx="579437"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7" name="Object 11"/>
          <p:cNvGraphicFramePr>
            <a:graphicFrameLocks noChangeAspect="1"/>
          </p:cNvGraphicFramePr>
          <p:nvPr/>
        </p:nvGraphicFramePr>
        <p:xfrm>
          <a:off x="2738438" y="5087938"/>
          <a:ext cx="552450" cy="336550"/>
        </p:xfrm>
        <a:graphic>
          <a:graphicData uri="http://schemas.openxmlformats.org/presentationml/2006/ole">
            <mc:AlternateContent xmlns:mc="http://schemas.openxmlformats.org/markup-compatibility/2006">
              <mc:Choice xmlns:v="urn:schemas-microsoft-com:vml" Requires="v">
                <p:oleObj spid="_x0000_s2114" name="Equation" r:id="rId21" imgW="291960" imgH="177480" progId="Equation.DSMT4">
                  <p:embed/>
                </p:oleObj>
              </mc:Choice>
              <mc:Fallback>
                <p:oleObj name="Equation" r:id="rId21" imgW="291960" imgH="177480" progId="Equation.DSMT4">
                  <p:embed/>
                  <p:pic>
                    <p:nvPicPr>
                      <p:cNvPr id="29707"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38438" y="5087938"/>
                        <a:ext cx="5524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8" name="Object 12"/>
          <p:cNvGraphicFramePr>
            <a:graphicFrameLocks noChangeAspect="1"/>
          </p:cNvGraphicFramePr>
          <p:nvPr/>
        </p:nvGraphicFramePr>
        <p:xfrm>
          <a:off x="2746375" y="5502275"/>
          <a:ext cx="604838" cy="352425"/>
        </p:xfrm>
        <a:graphic>
          <a:graphicData uri="http://schemas.openxmlformats.org/presentationml/2006/ole">
            <mc:AlternateContent xmlns:mc="http://schemas.openxmlformats.org/markup-compatibility/2006">
              <mc:Choice xmlns:v="urn:schemas-microsoft-com:vml" Requires="v">
                <p:oleObj spid="_x0000_s2115" name="Equation" r:id="rId23" imgW="304560" imgH="177480" progId="Equation.DSMT4">
                  <p:embed/>
                </p:oleObj>
              </mc:Choice>
              <mc:Fallback>
                <p:oleObj name="Equation" r:id="rId23" imgW="304560" imgH="177480" progId="Equation.DSMT4">
                  <p:embed/>
                  <p:pic>
                    <p:nvPicPr>
                      <p:cNvPr id="29708"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46375" y="5502275"/>
                        <a:ext cx="604838"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1076" name="Text Box 20"/>
          <p:cNvSpPr txBox="1">
            <a:spLocks noChangeArrowheads="1"/>
          </p:cNvSpPr>
          <p:nvPr/>
        </p:nvSpPr>
        <p:spPr bwMode="auto">
          <a:xfrm>
            <a:off x="3463925" y="4673600"/>
            <a:ext cx="512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rgbClr val="000066"/>
                </a:solidFill>
              </a:rPr>
              <a:t>s</a:t>
            </a:r>
            <a:r>
              <a:rPr lang="en-US" altLang="en-US" sz="2000" b="1" baseline="-25000">
                <a:solidFill>
                  <a:srgbClr val="000066"/>
                </a:solidFill>
              </a:rPr>
              <a:t>0</a:t>
            </a:r>
          </a:p>
        </p:txBody>
      </p:sp>
      <p:sp>
        <p:nvSpPr>
          <p:cNvPr id="301077" name="Text Box 21"/>
          <p:cNvSpPr txBox="1">
            <a:spLocks noChangeArrowheads="1"/>
          </p:cNvSpPr>
          <p:nvPr/>
        </p:nvSpPr>
        <p:spPr bwMode="auto">
          <a:xfrm>
            <a:off x="3444875" y="5040313"/>
            <a:ext cx="512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rgbClr val="000066"/>
                </a:solidFill>
              </a:rPr>
              <a:t>s</a:t>
            </a:r>
            <a:r>
              <a:rPr lang="en-US" altLang="en-US" sz="2000" b="1" baseline="-25000">
                <a:solidFill>
                  <a:srgbClr val="000066"/>
                </a:solidFill>
              </a:rPr>
              <a:t>2</a:t>
            </a:r>
          </a:p>
        </p:txBody>
      </p:sp>
      <p:sp>
        <p:nvSpPr>
          <p:cNvPr id="301078" name="Text Box 22"/>
          <p:cNvSpPr txBox="1">
            <a:spLocks noChangeArrowheads="1"/>
          </p:cNvSpPr>
          <p:nvPr/>
        </p:nvSpPr>
        <p:spPr bwMode="auto">
          <a:xfrm>
            <a:off x="6302375" y="5068888"/>
            <a:ext cx="512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rgbClr val="000066"/>
                </a:solidFill>
              </a:rPr>
              <a:t>s</a:t>
            </a:r>
            <a:r>
              <a:rPr lang="en-US" altLang="en-US" sz="2000" b="1" baseline="-25000">
                <a:solidFill>
                  <a:srgbClr val="000066"/>
                </a:solidFill>
              </a:rPr>
              <a:t>3</a:t>
            </a:r>
          </a:p>
        </p:txBody>
      </p:sp>
      <p:sp>
        <p:nvSpPr>
          <p:cNvPr id="301079" name="Text Box 23"/>
          <p:cNvSpPr txBox="1">
            <a:spLocks noChangeArrowheads="1"/>
          </p:cNvSpPr>
          <p:nvPr/>
        </p:nvSpPr>
        <p:spPr bwMode="auto">
          <a:xfrm>
            <a:off x="4073525" y="5440363"/>
            <a:ext cx="512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rgbClr val="000066"/>
                </a:solidFill>
              </a:rPr>
              <a:t>s</a:t>
            </a:r>
            <a:r>
              <a:rPr lang="en-US" altLang="en-US" sz="2000" b="1" baseline="-25000">
                <a:solidFill>
                  <a:srgbClr val="000066"/>
                </a:solidFill>
              </a:rPr>
              <a:t>5</a:t>
            </a:r>
          </a:p>
        </p:txBody>
      </p:sp>
      <p:sp>
        <p:nvSpPr>
          <p:cNvPr id="301080" name="Text Box 24"/>
          <p:cNvSpPr txBox="1">
            <a:spLocks noChangeArrowheads="1"/>
          </p:cNvSpPr>
          <p:nvPr/>
        </p:nvSpPr>
        <p:spPr bwMode="auto">
          <a:xfrm>
            <a:off x="4502150" y="5440363"/>
            <a:ext cx="512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rgbClr val="000066"/>
                </a:solidFill>
              </a:rPr>
              <a:t>s</a:t>
            </a:r>
            <a:r>
              <a:rPr lang="en-US" altLang="en-US" sz="2000" b="1" baseline="-25000">
                <a:solidFill>
                  <a:srgbClr val="000066"/>
                </a:solidFill>
              </a:rPr>
              <a:t>6</a:t>
            </a:r>
          </a:p>
        </p:txBody>
      </p:sp>
      <p:sp>
        <p:nvSpPr>
          <p:cNvPr id="301081" name="Text Box 25"/>
          <p:cNvSpPr txBox="1">
            <a:spLocks noChangeArrowheads="1"/>
          </p:cNvSpPr>
          <p:nvPr/>
        </p:nvSpPr>
        <p:spPr bwMode="auto">
          <a:xfrm>
            <a:off x="4973638" y="5440363"/>
            <a:ext cx="512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rgbClr val="000066"/>
                </a:solidFill>
              </a:rPr>
              <a:t>s</a:t>
            </a:r>
            <a:r>
              <a:rPr lang="en-US" altLang="en-US" sz="2000" b="1" baseline="-25000">
                <a:solidFill>
                  <a:srgbClr val="000066"/>
                </a:solidFill>
              </a:rPr>
              <a:t>7</a:t>
            </a:r>
          </a:p>
        </p:txBody>
      </p:sp>
      <p:sp>
        <p:nvSpPr>
          <p:cNvPr id="301082" name="Text Box 26"/>
          <p:cNvSpPr txBox="1">
            <a:spLocks noChangeArrowheads="1"/>
          </p:cNvSpPr>
          <p:nvPr/>
        </p:nvSpPr>
        <p:spPr bwMode="auto">
          <a:xfrm>
            <a:off x="6288088" y="4640263"/>
            <a:ext cx="512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rgbClr val="000066"/>
                </a:solidFill>
              </a:rPr>
              <a:t>s</a:t>
            </a:r>
            <a:r>
              <a:rPr lang="en-US" altLang="en-US" sz="2000" b="1" baseline="-25000">
                <a:solidFill>
                  <a:srgbClr val="000066"/>
                </a:solidFill>
              </a:rPr>
              <a:t>1</a:t>
            </a:r>
          </a:p>
        </p:txBody>
      </p:sp>
      <p:sp>
        <p:nvSpPr>
          <p:cNvPr id="301083" name="Text Box 27"/>
          <p:cNvSpPr txBox="1">
            <a:spLocks noChangeArrowheads="1"/>
          </p:cNvSpPr>
          <p:nvPr/>
        </p:nvSpPr>
        <p:spPr bwMode="auto">
          <a:xfrm>
            <a:off x="3644900" y="5468938"/>
            <a:ext cx="512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rgbClr val="000066"/>
                </a:solidFill>
              </a:rPr>
              <a:t>s</a:t>
            </a:r>
            <a:r>
              <a:rPr lang="en-US" altLang="en-US" sz="2000" b="1" baseline="-25000">
                <a:solidFill>
                  <a:srgbClr val="000066"/>
                </a:solidFill>
              </a:rPr>
              <a:t>4</a:t>
            </a:r>
          </a:p>
        </p:txBody>
      </p:sp>
    </p:spTree>
    <p:extLst>
      <p:ext uri="{BB962C8B-B14F-4D97-AF65-F5344CB8AC3E}">
        <p14:creationId xmlns:p14="http://schemas.microsoft.com/office/powerpoint/2010/main" val="29820927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01076"/>
                                        </p:tgtEl>
                                        <p:attrNameLst>
                                          <p:attrName>style.visibility</p:attrName>
                                        </p:attrNameLst>
                                      </p:cBhvr>
                                      <p:to>
                                        <p:strVal val="visible"/>
                                      </p:to>
                                    </p:set>
                                    <p:animEffect transition="in" filter="diamond(in)">
                                      <p:cBhvr>
                                        <p:cTn id="7" dur="2000"/>
                                        <p:tgtEl>
                                          <p:spTgt spid="3010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01077"/>
                                        </p:tgtEl>
                                        <p:attrNameLst>
                                          <p:attrName>style.visibility</p:attrName>
                                        </p:attrNameLst>
                                      </p:cBhvr>
                                      <p:to>
                                        <p:strVal val="visible"/>
                                      </p:to>
                                    </p:set>
                                    <p:animEffect transition="in" filter="diamond(in)">
                                      <p:cBhvr>
                                        <p:cTn id="12" dur="2000"/>
                                        <p:tgtEl>
                                          <p:spTgt spid="3010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01078"/>
                                        </p:tgtEl>
                                        <p:attrNameLst>
                                          <p:attrName>style.visibility</p:attrName>
                                        </p:attrNameLst>
                                      </p:cBhvr>
                                      <p:to>
                                        <p:strVal val="visible"/>
                                      </p:to>
                                    </p:set>
                                    <p:animEffect transition="in" filter="diamond(in)">
                                      <p:cBhvr>
                                        <p:cTn id="17" dur="2000"/>
                                        <p:tgtEl>
                                          <p:spTgt spid="3010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01083"/>
                                        </p:tgtEl>
                                        <p:attrNameLst>
                                          <p:attrName>style.visibility</p:attrName>
                                        </p:attrNameLst>
                                      </p:cBhvr>
                                      <p:to>
                                        <p:strVal val="visible"/>
                                      </p:to>
                                    </p:set>
                                    <p:animEffect transition="in" filter="diamond(in)">
                                      <p:cBhvr>
                                        <p:cTn id="22" dur="2000"/>
                                        <p:tgtEl>
                                          <p:spTgt spid="3010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01079"/>
                                        </p:tgtEl>
                                        <p:attrNameLst>
                                          <p:attrName>style.visibility</p:attrName>
                                        </p:attrNameLst>
                                      </p:cBhvr>
                                      <p:to>
                                        <p:strVal val="visible"/>
                                      </p:to>
                                    </p:set>
                                    <p:animEffect transition="in" filter="diamond(in)">
                                      <p:cBhvr>
                                        <p:cTn id="27" dur="2000"/>
                                        <p:tgtEl>
                                          <p:spTgt spid="3010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301080"/>
                                        </p:tgtEl>
                                        <p:attrNameLst>
                                          <p:attrName>style.visibility</p:attrName>
                                        </p:attrNameLst>
                                      </p:cBhvr>
                                      <p:to>
                                        <p:strVal val="visible"/>
                                      </p:to>
                                    </p:set>
                                    <p:animEffect transition="in" filter="diamond(in)">
                                      <p:cBhvr>
                                        <p:cTn id="32" dur="2000"/>
                                        <p:tgtEl>
                                          <p:spTgt spid="30108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301081"/>
                                        </p:tgtEl>
                                        <p:attrNameLst>
                                          <p:attrName>style.visibility</p:attrName>
                                        </p:attrNameLst>
                                      </p:cBhvr>
                                      <p:to>
                                        <p:strVal val="visible"/>
                                      </p:to>
                                    </p:set>
                                    <p:animEffect transition="in" filter="diamond(in)">
                                      <p:cBhvr>
                                        <p:cTn id="37" dur="2000"/>
                                        <p:tgtEl>
                                          <p:spTgt spid="30108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301082"/>
                                        </p:tgtEl>
                                        <p:attrNameLst>
                                          <p:attrName>style.visibility</p:attrName>
                                        </p:attrNameLst>
                                      </p:cBhvr>
                                      <p:to>
                                        <p:strVal val="visible"/>
                                      </p:to>
                                    </p:set>
                                    <p:animEffect transition="in" filter="diamond(in)">
                                      <p:cBhvr>
                                        <p:cTn id="42" dur="2000"/>
                                        <p:tgtEl>
                                          <p:spTgt spid="301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76" grpId="0"/>
      <p:bldP spid="301077" grpId="0"/>
      <p:bldP spid="301078" grpId="0"/>
      <p:bldP spid="301079" grpId="0"/>
      <p:bldP spid="301080" grpId="0"/>
      <p:bldP spid="301081" grpId="0"/>
      <p:bldP spid="301082" grpId="0"/>
      <p:bldP spid="30108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6927" y="1676400"/>
            <a:ext cx="2776538" cy="3641089"/>
          </a:xfrm>
          <a:prstGeom prst="rect">
            <a:avLst/>
          </a:prstGeom>
        </p:spPr>
      </p:pic>
      <p:graphicFrame>
        <p:nvGraphicFramePr>
          <p:cNvPr id="8" name="Object 2"/>
          <p:cNvGraphicFramePr>
            <a:graphicFrameLocks noGrp="1" noChangeAspect="1"/>
          </p:cNvGraphicFramePr>
          <p:nvPr>
            <p:ph idx="1"/>
            <p:extLst>
              <p:ext uri="{D42A27DB-BD31-4B8C-83A1-F6EECF244321}">
                <p14:modId xmlns:p14="http://schemas.microsoft.com/office/powerpoint/2010/main" val="2528083114"/>
              </p:ext>
            </p:extLst>
          </p:nvPr>
        </p:nvGraphicFramePr>
        <p:xfrm>
          <a:off x="2667000" y="696912"/>
          <a:ext cx="4271963" cy="979488"/>
        </p:xfrm>
        <a:graphic>
          <a:graphicData uri="http://schemas.openxmlformats.org/presentationml/2006/ole">
            <mc:AlternateContent xmlns:mc="http://schemas.openxmlformats.org/markup-compatibility/2006">
              <mc:Choice xmlns:v="urn:schemas-microsoft-com:vml" Requires="v">
                <p:oleObj spid="_x0000_s5125" name="Equation" r:id="rId4" imgW="1993680" imgH="457200" progId="Equation.DSMT4">
                  <p:embed/>
                </p:oleObj>
              </mc:Choice>
              <mc:Fallback>
                <p:oleObj name="Equation" r:id="rId4" imgW="1993680" imgH="457200" progId="Equation.DSMT4">
                  <p:embed/>
                  <p:pic>
                    <p:nvPicPr>
                      <p:cNvPr id="3072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696912"/>
                        <a:ext cx="4271963"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2144394"/>
            <a:ext cx="22860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Arrow Connector 10"/>
          <p:cNvCxnSpPr/>
          <p:nvPr/>
        </p:nvCxnSpPr>
        <p:spPr>
          <a:xfrm>
            <a:off x="2667000" y="3488688"/>
            <a:ext cx="685800" cy="8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7"/>
          <a:stretch>
            <a:fillRect/>
          </a:stretch>
        </p:blipFill>
        <p:spPr>
          <a:xfrm>
            <a:off x="6308559" y="1600201"/>
            <a:ext cx="2739054" cy="3717288"/>
          </a:xfrm>
          <a:prstGeom prst="rect">
            <a:avLst/>
          </a:prstGeom>
        </p:spPr>
      </p:pic>
    </p:spTree>
    <p:extLst>
      <p:ext uri="{BB962C8B-B14F-4D97-AF65-F5344CB8AC3E}">
        <p14:creationId xmlns:p14="http://schemas.microsoft.com/office/powerpoint/2010/main" val="2770855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1FC9F7B-73B3-4054-89E0-F94446989504}" type="datetime1">
              <a:rPr lang="en-US" altLang="en-US" smtClean="0">
                <a:latin typeface="Arial" panose="020B0604020202020204" pitchFamily="34" charset="0"/>
              </a:rPr>
              <a:pPr/>
              <a:t>12/13/2021</a:t>
            </a:fld>
            <a:endParaRPr lang="en-US" altLang="en-US" smtClean="0">
              <a:latin typeface="Arial" panose="020B0604020202020204" pitchFamily="34" charset="0"/>
            </a:endParaRPr>
          </a:p>
        </p:txBody>
      </p:sp>
      <p:sp>
        <p:nvSpPr>
          <p:cNvPr id="3072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CE7A645-4EF4-41E4-808F-9325DFFB6C21}" type="slidenum">
              <a:rPr lang="en-US" altLang="en-US">
                <a:latin typeface="Arial" panose="020B0604020202020204" pitchFamily="34" charset="0"/>
              </a:rPr>
              <a:pPr/>
              <a:t>25</a:t>
            </a:fld>
            <a:endParaRPr lang="en-US" altLang="en-US">
              <a:latin typeface="Arial" panose="020B0604020202020204" pitchFamily="34" charset="0"/>
            </a:endParaRPr>
          </a:p>
        </p:txBody>
      </p:sp>
      <p:sp>
        <p:nvSpPr>
          <p:cNvPr id="302082" name="Rectangle 2"/>
          <p:cNvSpPr>
            <a:spLocks noGrp="1" noRot="1" noChangeArrowheads="1"/>
          </p:cNvSpPr>
          <p:nvPr>
            <p:ph type="title"/>
          </p:nvPr>
        </p:nvSpPr>
        <p:spPr/>
        <p:txBody>
          <a:bodyPr/>
          <a:lstStyle/>
          <a:p>
            <a:pPr>
              <a:defRPr/>
            </a:pPr>
            <a:r>
              <a:rPr lang="en-US" sz="3200"/>
              <a:t>Example: Histogram Matching</a:t>
            </a:r>
          </a:p>
        </p:txBody>
      </p:sp>
      <p:sp>
        <p:nvSpPr>
          <p:cNvPr id="30727" name="Rectangle 5"/>
          <p:cNvSpPr>
            <a:spLocks noChangeArrowheads="1"/>
          </p:cNvSpPr>
          <p:nvPr/>
        </p:nvSpPr>
        <p:spPr bwMode="auto">
          <a:xfrm>
            <a:off x="8509000" y="4759325"/>
            <a:ext cx="515938" cy="365125"/>
          </a:xfrm>
          <a:prstGeom prst="rect">
            <a:avLst/>
          </a:prstGeom>
          <a:solidFill>
            <a:srgbClr val="F3F2F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pic>
        <p:nvPicPr>
          <p:cNvPr id="30728"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75" y="3025775"/>
            <a:ext cx="290195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22" name="Object 2"/>
          <p:cNvGraphicFramePr>
            <a:graphicFrameLocks noGrp="1" noChangeAspect="1"/>
          </p:cNvGraphicFramePr>
          <p:nvPr>
            <p:ph idx="1"/>
            <p:extLst>
              <p:ext uri="{D42A27DB-BD31-4B8C-83A1-F6EECF244321}">
                <p14:modId xmlns:p14="http://schemas.microsoft.com/office/powerpoint/2010/main" val="1404988720"/>
              </p:ext>
            </p:extLst>
          </p:nvPr>
        </p:nvGraphicFramePr>
        <p:xfrm>
          <a:off x="2178916" y="1918978"/>
          <a:ext cx="4271963" cy="979488"/>
        </p:xfrm>
        <a:graphic>
          <a:graphicData uri="http://schemas.openxmlformats.org/presentationml/2006/ole">
            <mc:AlternateContent xmlns:mc="http://schemas.openxmlformats.org/markup-compatibility/2006">
              <mc:Choice xmlns:v="urn:schemas-microsoft-com:vml" Requires="v">
                <p:oleObj spid="_x0000_s3084" name="Equation" r:id="rId4" imgW="1993680" imgH="457200" progId="Equation.DSMT4">
                  <p:embed/>
                </p:oleObj>
              </mc:Choice>
              <mc:Fallback>
                <p:oleObj name="Equation" r:id="rId4" imgW="1993680" imgH="457200" progId="Equation.DSMT4">
                  <p:embed/>
                  <p:pic>
                    <p:nvPicPr>
                      <p:cNvPr id="3072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8916" y="1918978"/>
                        <a:ext cx="4271963"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2109" name="Object 3"/>
          <p:cNvGraphicFramePr>
            <a:graphicFrameLocks noChangeAspect="1"/>
          </p:cNvGraphicFramePr>
          <p:nvPr/>
        </p:nvGraphicFramePr>
        <p:xfrm>
          <a:off x="1947863" y="3265488"/>
          <a:ext cx="249237" cy="3603625"/>
        </p:xfrm>
        <a:graphic>
          <a:graphicData uri="http://schemas.openxmlformats.org/presentationml/2006/ole">
            <mc:AlternateContent xmlns:mc="http://schemas.openxmlformats.org/markup-compatibility/2006">
              <mc:Choice xmlns:v="urn:schemas-microsoft-com:vml" Requires="v">
                <p:oleObj spid="_x0000_s3085" name="Equation" r:id="rId6" imgW="139680" imgH="2019240" progId="Equation.DSMT4">
                  <p:embed/>
                </p:oleObj>
              </mc:Choice>
              <mc:Fallback>
                <p:oleObj name="Equation" r:id="rId6" imgW="139680" imgH="2019240" progId="Equation.DSMT4">
                  <p:embed/>
                  <p:pic>
                    <p:nvPicPr>
                      <p:cNvPr id="30210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47863" y="3265488"/>
                        <a:ext cx="249237" cy="360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2112" name="Line 32"/>
          <p:cNvSpPr>
            <a:spLocks noChangeShapeType="1"/>
          </p:cNvSpPr>
          <p:nvPr/>
        </p:nvSpPr>
        <p:spPr bwMode="auto">
          <a:xfrm>
            <a:off x="2278063" y="3903663"/>
            <a:ext cx="1190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02113" name="Line 33"/>
          <p:cNvSpPr>
            <a:spLocks noChangeShapeType="1"/>
          </p:cNvSpPr>
          <p:nvPr/>
        </p:nvSpPr>
        <p:spPr bwMode="auto">
          <a:xfrm>
            <a:off x="2244725" y="4284663"/>
            <a:ext cx="1190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02114" name="Line 34"/>
          <p:cNvSpPr>
            <a:spLocks noChangeShapeType="1"/>
          </p:cNvSpPr>
          <p:nvPr/>
        </p:nvSpPr>
        <p:spPr bwMode="auto">
          <a:xfrm>
            <a:off x="2259013" y="4641850"/>
            <a:ext cx="1190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02115" name="Line 35"/>
          <p:cNvSpPr>
            <a:spLocks noChangeShapeType="1"/>
          </p:cNvSpPr>
          <p:nvPr/>
        </p:nvSpPr>
        <p:spPr bwMode="auto">
          <a:xfrm>
            <a:off x="2273300" y="5027613"/>
            <a:ext cx="1190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02116" name="Line 36"/>
          <p:cNvSpPr>
            <a:spLocks noChangeShapeType="1"/>
          </p:cNvSpPr>
          <p:nvPr/>
        </p:nvSpPr>
        <p:spPr bwMode="auto">
          <a:xfrm>
            <a:off x="2273300" y="5427663"/>
            <a:ext cx="1190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02117" name="Line 37"/>
          <p:cNvSpPr>
            <a:spLocks noChangeShapeType="1"/>
          </p:cNvSpPr>
          <p:nvPr/>
        </p:nvSpPr>
        <p:spPr bwMode="auto">
          <a:xfrm flipV="1">
            <a:off x="2220913" y="5573713"/>
            <a:ext cx="1190625" cy="333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02118" name="Line 38"/>
          <p:cNvSpPr>
            <a:spLocks noChangeShapeType="1"/>
          </p:cNvSpPr>
          <p:nvPr/>
        </p:nvSpPr>
        <p:spPr bwMode="auto">
          <a:xfrm flipV="1">
            <a:off x="2206625" y="5661025"/>
            <a:ext cx="1174750" cy="638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02119" name="Line 39"/>
          <p:cNvSpPr>
            <a:spLocks noChangeShapeType="1"/>
          </p:cNvSpPr>
          <p:nvPr/>
        </p:nvSpPr>
        <p:spPr bwMode="auto">
          <a:xfrm flipV="1">
            <a:off x="2119313" y="5762625"/>
            <a:ext cx="1262062"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4159459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2109"/>
                                        </p:tgtEl>
                                        <p:attrNameLst>
                                          <p:attrName>style.visibility</p:attrName>
                                        </p:attrNameLst>
                                      </p:cBhvr>
                                      <p:to>
                                        <p:strVal val="visible"/>
                                      </p:to>
                                    </p:set>
                                    <p:animEffect transition="in" filter="blinds(horizontal)">
                                      <p:cBhvr>
                                        <p:cTn id="7" dur="500"/>
                                        <p:tgtEl>
                                          <p:spTgt spid="302109"/>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302112"/>
                                        </p:tgtEl>
                                        <p:attrNameLst>
                                          <p:attrName>style.visibility</p:attrName>
                                        </p:attrNameLst>
                                      </p:cBhvr>
                                      <p:to>
                                        <p:strVal val="visible"/>
                                      </p:to>
                                    </p:set>
                                    <p:animEffect transition="in" filter="checkerboard(across)">
                                      <p:cBhvr>
                                        <p:cTn id="11" dur="500"/>
                                        <p:tgtEl>
                                          <p:spTgt spid="302112"/>
                                        </p:tgtEl>
                                      </p:cBhvr>
                                    </p:animEffect>
                                  </p:childTnLst>
                                </p:cTn>
                              </p:par>
                              <p:par>
                                <p:cTn id="12" presetID="5" presetClass="entr" presetSubtype="10" fill="hold" nodeType="withEffect">
                                  <p:stCondLst>
                                    <p:cond delay="0"/>
                                  </p:stCondLst>
                                  <p:childTnLst>
                                    <p:set>
                                      <p:cBhvr>
                                        <p:cTn id="13" dur="1" fill="hold">
                                          <p:stCondLst>
                                            <p:cond delay="0"/>
                                          </p:stCondLst>
                                        </p:cTn>
                                        <p:tgtEl>
                                          <p:spTgt spid="302113"/>
                                        </p:tgtEl>
                                        <p:attrNameLst>
                                          <p:attrName>style.visibility</p:attrName>
                                        </p:attrNameLst>
                                      </p:cBhvr>
                                      <p:to>
                                        <p:strVal val="visible"/>
                                      </p:to>
                                    </p:set>
                                    <p:animEffect transition="in" filter="checkerboard(across)">
                                      <p:cBhvr>
                                        <p:cTn id="14" dur="500"/>
                                        <p:tgtEl>
                                          <p:spTgt spid="302113"/>
                                        </p:tgtEl>
                                      </p:cBhvr>
                                    </p:animEffect>
                                  </p:childTnLst>
                                </p:cTn>
                              </p:par>
                              <p:par>
                                <p:cTn id="15" presetID="5" presetClass="entr" presetSubtype="10" fill="hold" nodeType="withEffect">
                                  <p:stCondLst>
                                    <p:cond delay="0"/>
                                  </p:stCondLst>
                                  <p:childTnLst>
                                    <p:set>
                                      <p:cBhvr>
                                        <p:cTn id="16" dur="1" fill="hold">
                                          <p:stCondLst>
                                            <p:cond delay="0"/>
                                          </p:stCondLst>
                                        </p:cTn>
                                        <p:tgtEl>
                                          <p:spTgt spid="302114"/>
                                        </p:tgtEl>
                                        <p:attrNameLst>
                                          <p:attrName>style.visibility</p:attrName>
                                        </p:attrNameLst>
                                      </p:cBhvr>
                                      <p:to>
                                        <p:strVal val="visible"/>
                                      </p:to>
                                    </p:set>
                                    <p:animEffect transition="in" filter="checkerboard(across)">
                                      <p:cBhvr>
                                        <p:cTn id="17" dur="500"/>
                                        <p:tgtEl>
                                          <p:spTgt spid="302114"/>
                                        </p:tgtEl>
                                      </p:cBhvr>
                                    </p:animEffect>
                                  </p:childTnLst>
                                </p:cTn>
                              </p:par>
                              <p:par>
                                <p:cTn id="18" presetID="5" presetClass="entr" presetSubtype="10" fill="hold" nodeType="withEffect">
                                  <p:stCondLst>
                                    <p:cond delay="0"/>
                                  </p:stCondLst>
                                  <p:childTnLst>
                                    <p:set>
                                      <p:cBhvr>
                                        <p:cTn id="19" dur="1" fill="hold">
                                          <p:stCondLst>
                                            <p:cond delay="0"/>
                                          </p:stCondLst>
                                        </p:cTn>
                                        <p:tgtEl>
                                          <p:spTgt spid="302115"/>
                                        </p:tgtEl>
                                        <p:attrNameLst>
                                          <p:attrName>style.visibility</p:attrName>
                                        </p:attrNameLst>
                                      </p:cBhvr>
                                      <p:to>
                                        <p:strVal val="visible"/>
                                      </p:to>
                                    </p:set>
                                    <p:animEffect transition="in" filter="checkerboard(across)">
                                      <p:cBhvr>
                                        <p:cTn id="20" dur="500"/>
                                        <p:tgtEl>
                                          <p:spTgt spid="302115"/>
                                        </p:tgtEl>
                                      </p:cBhvr>
                                    </p:animEffect>
                                  </p:childTnLst>
                                </p:cTn>
                              </p:par>
                              <p:par>
                                <p:cTn id="21" presetID="5" presetClass="entr" presetSubtype="10" fill="hold" nodeType="withEffect">
                                  <p:stCondLst>
                                    <p:cond delay="0"/>
                                  </p:stCondLst>
                                  <p:childTnLst>
                                    <p:set>
                                      <p:cBhvr>
                                        <p:cTn id="22" dur="1" fill="hold">
                                          <p:stCondLst>
                                            <p:cond delay="0"/>
                                          </p:stCondLst>
                                        </p:cTn>
                                        <p:tgtEl>
                                          <p:spTgt spid="302116"/>
                                        </p:tgtEl>
                                        <p:attrNameLst>
                                          <p:attrName>style.visibility</p:attrName>
                                        </p:attrNameLst>
                                      </p:cBhvr>
                                      <p:to>
                                        <p:strVal val="visible"/>
                                      </p:to>
                                    </p:set>
                                    <p:animEffect transition="in" filter="checkerboard(across)">
                                      <p:cBhvr>
                                        <p:cTn id="23" dur="500"/>
                                        <p:tgtEl>
                                          <p:spTgt spid="302116"/>
                                        </p:tgtEl>
                                      </p:cBhvr>
                                    </p:animEffect>
                                  </p:childTnLst>
                                </p:cTn>
                              </p:par>
                              <p:par>
                                <p:cTn id="24" presetID="5" presetClass="entr" presetSubtype="10" fill="hold" nodeType="withEffect">
                                  <p:stCondLst>
                                    <p:cond delay="0"/>
                                  </p:stCondLst>
                                  <p:childTnLst>
                                    <p:set>
                                      <p:cBhvr>
                                        <p:cTn id="25" dur="1" fill="hold">
                                          <p:stCondLst>
                                            <p:cond delay="0"/>
                                          </p:stCondLst>
                                        </p:cTn>
                                        <p:tgtEl>
                                          <p:spTgt spid="302117"/>
                                        </p:tgtEl>
                                        <p:attrNameLst>
                                          <p:attrName>style.visibility</p:attrName>
                                        </p:attrNameLst>
                                      </p:cBhvr>
                                      <p:to>
                                        <p:strVal val="visible"/>
                                      </p:to>
                                    </p:set>
                                    <p:animEffect transition="in" filter="checkerboard(across)">
                                      <p:cBhvr>
                                        <p:cTn id="26" dur="500"/>
                                        <p:tgtEl>
                                          <p:spTgt spid="302117"/>
                                        </p:tgtEl>
                                      </p:cBhvr>
                                    </p:animEffect>
                                  </p:childTnLst>
                                </p:cTn>
                              </p:par>
                              <p:par>
                                <p:cTn id="27" presetID="5" presetClass="entr" presetSubtype="10" fill="hold" nodeType="withEffect">
                                  <p:stCondLst>
                                    <p:cond delay="0"/>
                                  </p:stCondLst>
                                  <p:childTnLst>
                                    <p:set>
                                      <p:cBhvr>
                                        <p:cTn id="28" dur="1" fill="hold">
                                          <p:stCondLst>
                                            <p:cond delay="0"/>
                                          </p:stCondLst>
                                        </p:cTn>
                                        <p:tgtEl>
                                          <p:spTgt spid="302118"/>
                                        </p:tgtEl>
                                        <p:attrNameLst>
                                          <p:attrName>style.visibility</p:attrName>
                                        </p:attrNameLst>
                                      </p:cBhvr>
                                      <p:to>
                                        <p:strVal val="visible"/>
                                      </p:to>
                                    </p:set>
                                    <p:animEffect transition="in" filter="checkerboard(across)">
                                      <p:cBhvr>
                                        <p:cTn id="29" dur="500"/>
                                        <p:tgtEl>
                                          <p:spTgt spid="302118"/>
                                        </p:tgtEl>
                                      </p:cBhvr>
                                    </p:animEffect>
                                  </p:childTnLst>
                                </p:cTn>
                              </p:par>
                              <p:par>
                                <p:cTn id="30" presetID="5" presetClass="entr" presetSubtype="10" fill="hold" nodeType="withEffect">
                                  <p:stCondLst>
                                    <p:cond delay="0"/>
                                  </p:stCondLst>
                                  <p:childTnLst>
                                    <p:set>
                                      <p:cBhvr>
                                        <p:cTn id="31" dur="1" fill="hold">
                                          <p:stCondLst>
                                            <p:cond delay="0"/>
                                          </p:stCondLst>
                                        </p:cTn>
                                        <p:tgtEl>
                                          <p:spTgt spid="302119"/>
                                        </p:tgtEl>
                                        <p:attrNameLst>
                                          <p:attrName>style.visibility</p:attrName>
                                        </p:attrNameLst>
                                      </p:cBhvr>
                                      <p:to>
                                        <p:strVal val="visible"/>
                                      </p:to>
                                    </p:set>
                                    <p:animEffect transition="in" filter="checkerboard(across)">
                                      <p:cBhvr>
                                        <p:cTn id="32" dur="500"/>
                                        <p:tgtEl>
                                          <p:spTgt spid="302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5798C40-8A77-48D9-8C9D-640364F72D99}" type="datetime1">
              <a:rPr lang="en-US" altLang="en-US" smtClean="0">
                <a:latin typeface="Arial" panose="020B0604020202020204" pitchFamily="34" charset="0"/>
              </a:rPr>
              <a:pPr/>
              <a:t>12/13/2021</a:t>
            </a:fld>
            <a:endParaRPr lang="en-US" altLang="en-US" smtClean="0">
              <a:latin typeface="Arial" panose="020B0604020202020204" pitchFamily="34" charset="0"/>
            </a:endParaRPr>
          </a:p>
        </p:txBody>
      </p:sp>
      <p:sp>
        <p:nvSpPr>
          <p:cNvPr id="317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FC658BA-0723-4F2B-8F5F-CE1F7EE53BBF}" type="slidenum">
              <a:rPr lang="en-US" altLang="en-US">
                <a:latin typeface="Arial" panose="020B0604020202020204" pitchFamily="34" charset="0"/>
              </a:rPr>
              <a:pPr/>
              <a:t>26</a:t>
            </a:fld>
            <a:endParaRPr lang="en-US" altLang="en-US">
              <a:latin typeface="Arial" panose="020B0604020202020204" pitchFamily="34" charset="0"/>
            </a:endParaRPr>
          </a:p>
        </p:txBody>
      </p:sp>
      <p:sp>
        <p:nvSpPr>
          <p:cNvPr id="304130" name="Rectangle 2"/>
          <p:cNvSpPr>
            <a:spLocks noGrp="1" noRot="1" noChangeArrowheads="1"/>
          </p:cNvSpPr>
          <p:nvPr>
            <p:ph type="title"/>
          </p:nvPr>
        </p:nvSpPr>
        <p:spPr/>
        <p:txBody>
          <a:bodyPr/>
          <a:lstStyle/>
          <a:p>
            <a:pPr>
              <a:defRPr/>
            </a:pPr>
            <a:r>
              <a:rPr lang="en-US" sz="3200"/>
              <a:t>Example: Histogram Matching</a:t>
            </a:r>
          </a:p>
        </p:txBody>
      </p:sp>
      <p:sp>
        <p:nvSpPr>
          <p:cNvPr id="31750" name="Rectangle 4"/>
          <p:cNvSpPr>
            <a:spLocks noChangeArrowheads="1"/>
          </p:cNvSpPr>
          <p:nvPr/>
        </p:nvSpPr>
        <p:spPr bwMode="auto">
          <a:xfrm>
            <a:off x="8509000" y="4759325"/>
            <a:ext cx="515938" cy="365125"/>
          </a:xfrm>
          <a:prstGeom prst="rect">
            <a:avLst/>
          </a:prstGeom>
          <a:solidFill>
            <a:srgbClr val="F3F2F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aphicFrame>
        <p:nvGraphicFramePr>
          <p:cNvPr id="31746" name="Object 2"/>
          <p:cNvGraphicFramePr>
            <a:graphicFrameLocks noChangeAspect="1"/>
          </p:cNvGraphicFramePr>
          <p:nvPr>
            <p:extLst>
              <p:ext uri="{D42A27DB-BD31-4B8C-83A1-F6EECF244321}">
                <p14:modId xmlns:p14="http://schemas.microsoft.com/office/powerpoint/2010/main" val="2523784064"/>
              </p:ext>
            </p:extLst>
          </p:nvPr>
        </p:nvGraphicFramePr>
        <p:xfrm>
          <a:off x="6019800" y="1371600"/>
          <a:ext cx="1174750" cy="4822825"/>
        </p:xfrm>
        <a:graphic>
          <a:graphicData uri="http://schemas.openxmlformats.org/presentationml/2006/ole">
            <mc:AlternateContent xmlns:mc="http://schemas.openxmlformats.org/markup-compatibility/2006">
              <mc:Choice xmlns:v="urn:schemas-microsoft-com:vml" Requires="v">
                <p:oleObj spid="_x0000_s4103" name="Equation" r:id="rId3" imgW="495000" imgH="2031840" progId="Equation.DSMT4">
                  <p:embed/>
                </p:oleObj>
              </mc:Choice>
              <mc:Fallback>
                <p:oleObj name="Equation" r:id="rId3" imgW="495000" imgH="2031840" progId="Equation.DSMT4">
                  <p:embed/>
                  <p:pic>
                    <p:nvPicPr>
                      <p:cNvPr id="3174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371600"/>
                        <a:ext cx="1174750" cy="482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706435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56862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5800" y="1143000"/>
            <a:ext cx="7467600" cy="5441426"/>
          </a:xfrm>
          <a:prstGeom prst="rect">
            <a:avLst/>
          </a:prstGeom>
        </p:spPr>
      </p:pic>
    </p:spTree>
    <p:extLst>
      <p:ext uri="{BB962C8B-B14F-4D97-AF65-F5344CB8AC3E}">
        <p14:creationId xmlns:p14="http://schemas.microsoft.com/office/powerpoint/2010/main" val="557123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altLang="en-US" dirty="0">
                <a:solidFill>
                  <a:schemeClr val="accent1">
                    <a:lumMod val="60000"/>
                    <a:lumOff val="40000"/>
                  </a:schemeClr>
                </a:solidFill>
              </a:rPr>
              <a:t>Normalized histogram:</a:t>
            </a:r>
            <a:r>
              <a:rPr lang="en-US" altLang="en-US" dirty="0"/>
              <a:t> </a:t>
            </a:r>
            <a:endParaRPr lang="en-US" altLang="en-US" dirty="0" smtClean="0"/>
          </a:p>
          <a:p>
            <a:pPr marL="0" indent="0">
              <a:buNone/>
            </a:pPr>
            <a:r>
              <a:rPr lang="en-US" altLang="en-US" dirty="0"/>
              <a:t> </a:t>
            </a:r>
            <a:r>
              <a:rPr lang="en-US" altLang="en-US" dirty="0" smtClean="0"/>
              <a:t>                        p(</a:t>
            </a:r>
            <a:r>
              <a:rPr lang="en-US" altLang="en-US" dirty="0" err="1" smtClean="0"/>
              <a:t>r</a:t>
            </a:r>
            <a:r>
              <a:rPr lang="en-US" altLang="en-US" baseline="-25000" dirty="0" err="1" smtClean="0"/>
              <a:t>k</a:t>
            </a:r>
            <a:r>
              <a:rPr lang="en-US" altLang="en-US" dirty="0"/>
              <a:t>)=</a:t>
            </a:r>
            <a:r>
              <a:rPr lang="en-US" altLang="en-US" dirty="0" err="1" smtClean="0"/>
              <a:t>n</a:t>
            </a:r>
            <a:r>
              <a:rPr lang="en-US" altLang="en-US" baseline="-25000" dirty="0" err="1" smtClean="0"/>
              <a:t>k</a:t>
            </a:r>
            <a:r>
              <a:rPr lang="en-US" altLang="en-US" dirty="0" smtClean="0"/>
              <a:t>/MN</a:t>
            </a:r>
          </a:p>
          <a:p>
            <a:pPr marL="0" indent="0">
              <a:buNone/>
            </a:pPr>
            <a:endParaRPr lang="en-US" altLang="en-US" dirty="0" smtClean="0"/>
          </a:p>
          <a:p>
            <a:pPr marL="0" indent="0">
              <a:buNone/>
            </a:pPr>
            <a:r>
              <a:rPr lang="en-US" altLang="en-US" dirty="0"/>
              <a:t>	</a:t>
            </a:r>
            <a:r>
              <a:rPr lang="en-US" altLang="en-US" dirty="0" smtClean="0"/>
              <a:t>--</a:t>
            </a:r>
            <a:r>
              <a:rPr lang="en-US" altLang="en-US" dirty="0"/>
              <a:t>p(</a:t>
            </a:r>
            <a:r>
              <a:rPr lang="en-US" altLang="en-US" dirty="0" err="1"/>
              <a:t>r</a:t>
            </a:r>
            <a:r>
              <a:rPr lang="en-US" altLang="en-US" baseline="-25000" dirty="0" err="1"/>
              <a:t>k</a:t>
            </a:r>
            <a:r>
              <a:rPr lang="en-US" altLang="en-US" dirty="0" smtClean="0"/>
              <a:t>)-&gt; Prob. Of occurrence of intensity level </a:t>
            </a:r>
            <a:r>
              <a:rPr lang="en-US" altLang="en-US" dirty="0" err="1" smtClean="0"/>
              <a:t>r</a:t>
            </a:r>
            <a:r>
              <a:rPr lang="en-US" altLang="en-US" baseline="-25000" dirty="0" err="1" smtClean="0"/>
              <a:t>k</a:t>
            </a:r>
            <a:r>
              <a:rPr lang="en-US" altLang="en-US" baseline="-25000" dirty="0" smtClean="0"/>
              <a:t> </a:t>
            </a:r>
            <a:r>
              <a:rPr lang="en-US" altLang="en-US" dirty="0" smtClean="0"/>
              <a:t>in image</a:t>
            </a:r>
          </a:p>
          <a:p>
            <a:pPr marL="0" indent="0">
              <a:buNone/>
            </a:pPr>
            <a:r>
              <a:rPr lang="en-US" altLang="en-US" baseline="-25000" dirty="0" smtClean="0"/>
              <a:t> </a:t>
            </a:r>
            <a:endParaRPr lang="en-US" altLang="en-US" dirty="0" smtClean="0"/>
          </a:p>
          <a:p>
            <a:r>
              <a:rPr lang="en-US" altLang="en-US" i="1" dirty="0" smtClean="0"/>
              <a:t>Plot of </a:t>
            </a:r>
            <a:r>
              <a:rPr lang="en-US" altLang="en-US" i="1" dirty="0"/>
              <a:t>p(</a:t>
            </a:r>
            <a:r>
              <a:rPr lang="en-US" altLang="en-US" i="1" dirty="0" err="1"/>
              <a:t>r</a:t>
            </a:r>
            <a:r>
              <a:rPr lang="en-US" altLang="en-US" i="1" baseline="-25000" dirty="0" err="1"/>
              <a:t>k</a:t>
            </a:r>
            <a:r>
              <a:rPr lang="en-US" altLang="en-US" i="1" dirty="0" smtClean="0"/>
              <a:t>) Vs. </a:t>
            </a:r>
            <a:r>
              <a:rPr lang="en-US" altLang="en-US" i="1" dirty="0" err="1" smtClean="0"/>
              <a:t>r</a:t>
            </a:r>
            <a:r>
              <a:rPr lang="en-US" altLang="en-US" i="1" baseline="-25000" dirty="0" err="1" smtClean="0"/>
              <a:t>k</a:t>
            </a:r>
            <a:r>
              <a:rPr lang="en-US" altLang="en-US" i="1" baseline="-25000" dirty="0" smtClean="0"/>
              <a:t> </a:t>
            </a:r>
            <a:r>
              <a:rPr lang="en-US" altLang="en-US" i="1" dirty="0" smtClean="0"/>
              <a:t> is referred to as a Histogram</a:t>
            </a:r>
          </a:p>
          <a:p>
            <a:endParaRPr lang="en-US" altLang="en-US" dirty="0"/>
          </a:p>
          <a:p>
            <a:endParaRPr lang="en-IN" dirty="0"/>
          </a:p>
        </p:txBody>
      </p:sp>
      <p:sp>
        <p:nvSpPr>
          <p:cNvPr id="4" name="Rectangle 3"/>
          <p:cNvSpPr/>
          <p:nvPr/>
        </p:nvSpPr>
        <p:spPr>
          <a:xfrm>
            <a:off x="2286000" y="2438400"/>
            <a:ext cx="2438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37297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1143000"/>
          </a:xfrm>
        </p:spPr>
        <p:txBody>
          <a:bodyPr/>
          <a:lstStyle/>
          <a:p>
            <a:r>
              <a:rPr lang="en-US" dirty="0" smtClean="0"/>
              <a:t>Histograms</a:t>
            </a:r>
            <a:endParaRPr lang="en-US" dirty="0"/>
          </a:p>
        </p:txBody>
      </p:sp>
      <p:pic>
        <p:nvPicPr>
          <p:cNvPr id="4" name="Content Placeholder 3"/>
          <p:cNvPicPr>
            <a:picLocks noGrp="1" noChangeAspect="1" noChangeArrowheads="1"/>
          </p:cNvPicPr>
          <p:nvPr>
            <p:ph idx="1"/>
          </p:nvPr>
        </p:nvPicPr>
        <p:blipFill>
          <a:blip r:embed="rId2"/>
          <a:srcRect/>
          <a:stretch>
            <a:fillRect/>
          </a:stretch>
        </p:blipFill>
        <p:spPr bwMode="auto">
          <a:xfrm>
            <a:off x="609600" y="1524000"/>
            <a:ext cx="4114800" cy="5334000"/>
          </a:xfrm>
          <a:prstGeom prst="rect">
            <a:avLst/>
          </a:prstGeom>
          <a:noFill/>
          <a:ln w="9525">
            <a:noFill/>
            <a:miter lim="800000"/>
            <a:headEnd/>
            <a:tailEnd/>
          </a:ln>
          <a:effectLst/>
        </p:spPr>
      </p:pic>
      <p:pic>
        <p:nvPicPr>
          <p:cNvPr id="5" name="Picture 5"/>
          <p:cNvPicPr>
            <a:picLocks noChangeAspect="1" noChangeArrowheads="1"/>
          </p:cNvPicPr>
          <p:nvPr/>
        </p:nvPicPr>
        <p:blipFill>
          <a:blip r:embed="rId3"/>
          <a:srcRect/>
          <a:stretch>
            <a:fillRect/>
          </a:stretch>
        </p:blipFill>
        <p:spPr bwMode="auto">
          <a:xfrm>
            <a:off x="4849998" y="1752600"/>
            <a:ext cx="4141601" cy="388454"/>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 Processing</a:t>
            </a:r>
            <a:endParaRPr lang="en-IN" dirty="0"/>
          </a:p>
        </p:txBody>
      </p:sp>
      <p:sp>
        <p:nvSpPr>
          <p:cNvPr id="3" name="Content Placeholder 2"/>
          <p:cNvSpPr>
            <a:spLocks noGrp="1"/>
          </p:cNvSpPr>
          <p:nvPr>
            <p:ph idx="1"/>
          </p:nvPr>
        </p:nvSpPr>
        <p:spPr/>
        <p:txBody>
          <a:bodyPr/>
          <a:lstStyle/>
          <a:p>
            <a:r>
              <a:rPr lang="en-US" dirty="0" smtClean="0"/>
              <a:t>Shape of histogram provides useful information for </a:t>
            </a:r>
            <a:r>
              <a:rPr lang="en-US" dirty="0" smtClean="0">
                <a:solidFill>
                  <a:srgbClr val="00B0F0"/>
                </a:solidFill>
              </a:rPr>
              <a:t>contrast enhancement</a:t>
            </a:r>
          </a:p>
          <a:p>
            <a:pPr marL="0" indent="0">
              <a:buNone/>
            </a:pPr>
            <a:endParaRPr lang="en-US" dirty="0" smtClean="0"/>
          </a:p>
          <a:p>
            <a:r>
              <a:rPr lang="en-US" dirty="0" smtClean="0">
                <a:solidFill>
                  <a:srgbClr val="FF0000"/>
                </a:solidFill>
              </a:rPr>
              <a:t>Types of Processing</a:t>
            </a:r>
          </a:p>
          <a:p>
            <a:pPr marL="0" indent="0">
              <a:buNone/>
            </a:pPr>
            <a:r>
              <a:rPr lang="en-US" dirty="0"/>
              <a:t>	</a:t>
            </a:r>
            <a:r>
              <a:rPr lang="en-US" dirty="0" smtClean="0"/>
              <a:t>1) Histogram Equalization</a:t>
            </a:r>
          </a:p>
          <a:p>
            <a:pPr marL="0" indent="0">
              <a:buNone/>
            </a:pPr>
            <a:r>
              <a:rPr lang="en-US" dirty="0"/>
              <a:t>	</a:t>
            </a:r>
            <a:r>
              <a:rPr lang="en-US" dirty="0" smtClean="0"/>
              <a:t>2) Histogram Matching</a:t>
            </a:r>
            <a:endParaRPr lang="en-IN" dirty="0"/>
          </a:p>
        </p:txBody>
      </p:sp>
    </p:spTree>
    <p:extLst>
      <p:ext uri="{BB962C8B-B14F-4D97-AF65-F5344CB8AC3E}">
        <p14:creationId xmlns:p14="http://schemas.microsoft.com/office/powerpoint/2010/main" val="4051905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418" y="609600"/>
            <a:ext cx="8229600" cy="1518580"/>
          </a:xfrm>
        </p:spPr>
        <p:txBody>
          <a:bodyPr>
            <a:normAutofit/>
          </a:bodyPr>
          <a:lstStyle/>
          <a:p>
            <a:pPr algn="just"/>
            <a:r>
              <a:rPr lang="en-US" sz="3600" b="1" dirty="0" smtClean="0">
                <a:solidFill>
                  <a:srgbClr val="FF6600"/>
                </a:solidFill>
              </a:rPr>
              <a:t>Histogram Equalization:</a:t>
            </a:r>
            <a:r>
              <a:rPr lang="en-US" sz="3600" dirty="0" smtClean="0"/>
              <a:t> </a:t>
            </a:r>
            <a:r>
              <a:rPr lang="en-US" sz="2700" dirty="0" smtClean="0">
                <a:solidFill>
                  <a:schemeClr val="tx1"/>
                </a:solidFill>
              </a:rPr>
              <a:t>It spreads the histogram of the input image so that the intensity levels of the equalized image span a wider range of intensity scale</a:t>
            </a:r>
            <a:endParaRPr lang="en-US" sz="2700" dirty="0">
              <a:solidFill>
                <a:schemeClr val="tx1"/>
              </a:solidFill>
            </a:endParaRPr>
          </a:p>
        </p:txBody>
      </p:sp>
      <p:pic>
        <p:nvPicPr>
          <p:cNvPr id="4" name="Picture 2"/>
          <p:cNvPicPr>
            <a:picLocks noGrp="1" noChangeAspect="1" noChangeArrowheads="1"/>
          </p:cNvPicPr>
          <p:nvPr>
            <p:ph idx="1"/>
          </p:nvPr>
        </p:nvPicPr>
        <p:blipFill>
          <a:blip r:embed="rId2"/>
          <a:srcRect/>
          <a:stretch>
            <a:fillRect/>
          </a:stretch>
        </p:blipFill>
        <p:spPr bwMode="auto">
          <a:xfrm>
            <a:off x="457200" y="2585380"/>
            <a:ext cx="8229600" cy="308900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2400" dirty="0" smtClean="0"/>
              <a:t>Contd..(fig 3.20</a:t>
            </a:r>
            <a:r>
              <a:rPr lang="en-US" sz="3200" dirty="0" smtClean="0"/>
              <a:t>)</a:t>
            </a:r>
            <a:endParaRPr lang="en-US" sz="3200" dirty="0"/>
          </a:p>
        </p:txBody>
      </p:sp>
      <p:pic>
        <p:nvPicPr>
          <p:cNvPr id="4" name="Picture 2"/>
          <p:cNvPicPr>
            <a:picLocks noGrp="1" noChangeAspect="1" noChangeArrowheads="1"/>
          </p:cNvPicPr>
          <p:nvPr>
            <p:ph idx="1"/>
          </p:nvPr>
        </p:nvPicPr>
        <p:blipFill>
          <a:blip r:embed="rId2"/>
          <a:srcRect/>
          <a:stretch>
            <a:fillRect/>
          </a:stretch>
        </p:blipFill>
        <p:spPr bwMode="auto">
          <a:xfrm>
            <a:off x="2925960" y="762000"/>
            <a:ext cx="4160640" cy="5946219"/>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6600"/>
                </a:solidFill>
              </a:rPr>
              <a:t>Method:</a:t>
            </a:r>
            <a:endParaRPr lang="en-IN" b="1" dirty="0">
              <a:solidFill>
                <a:srgbClr val="FF6600"/>
              </a:solidFill>
            </a:endParaRPr>
          </a:p>
        </p:txBody>
      </p:sp>
      <p:pic>
        <p:nvPicPr>
          <p:cNvPr id="5" name="Picture 4"/>
          <p:cNvPicPr>
            <a:picLocks noChangeAspect="1"/>
          </p:cNvPicPr>
          <p:nvPr/>
        </p:nvPicPr>
        <p:blipFill>
          <a:blip r:embed="rId2"/>
          <a:stretch>
            <a:fillRect/>
          </a:stretch>
        </p:blipFill>
        <p:spPr>
          <a:xfrm>
            <a:off x="1219200" y="2438400"/>
            <a:ext cx="7370164" cy="2286000"/>
          </a:xfrm>
          <a:prstGeom prst="rect">
            <a:avLst/>
          </a:prstGeom>
        </p:spPr>
      </p:pic>
    </p:spTree>
    <p:extLst>
      <p:ext uri="{BB962C8B-B14F-4D97-AF65-F5344CB8AC3E}">
        <p14:creationId xmlns:p14="http://schemas.microsoft.com/office/powerpoint/2010/main" val="18770194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130</TotalTime>
  <Words>286</Words>
  <Application>Microsoft Office PowerPoint</Application>
  <PresentationFormat>On-screen Show (4:3)</PresentationFormat>
  <Paragraphs>71</Paragraphs>
  <Slides>27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4" baseType="lpstr">
      <vt:lpstr>Arial</vt:lpstr>
      <vt:lpstr>Calibri</vt:lpstr>
      <vt:lpstr>Constantia</vt:lpstr>
      <vt:lpstr>Tahoma</vt:lpstr>
      <vt:lpstr>Wingdings 2</vt:lpstr>
      <vt:lpstr>Flow</vt:lpstr>
      <vt:lpstr>Equation</vt:lpstr>
      <vt:lpstr>Histogram Processing</vt:lpstr>
      <vt:lpstr>Histogram</vt:lpstr>
      <vt:lpstr>PowerPoint Presentation</vt:lpstr>
      <vt:lpstr>PowerPoint Presentation</vt:lpstr>
      <vt:lpstr>Histograms</vt:lpstr>
      <vt:lpstr>Histogram Processing</vt:lpstr>
      <vt:lpstr>Histogram Equalization: It spreads the histogram of the input image so that the intensity levels of the equalized image span a wider range of intensity scale</vt:lpstr>
      <vt:lpstr>Contd..(fig 3.20)</vt:lpstr>
      <vt:lpstr>Method:</vt:lpstr>
      <vt:lpstr>Example:</vt:lpstr>
      <vt:lpstr>PowerPoint Presentation</vt:lpstr>
      <vt:lpstr>PowerPoint Presentation</vt:lpstr>
      <vt:lpstr>PowerPoint Presentation</vt:lpstr>
      <vt:lpstr>PowerPoint Presentation</vt:lpstr>
      <vt:lpstr>PowerPoint Presentation</vt:lpstr>
      <vt:lpstr>Histogram Specification</vt:lpstr>
      <vt:lpstr>PowerPoint Presentation</vt:lpstr>
      <vt:lpstr>PowerPoint Presentation</vt:lpstr>
      <vt:lpstr>Histogram specification(Ex)</vt:lpstr>
      <vt:lpstr>Procedure</vt:lpstr>
      <vt:lpstr>Example: Histogram Matching</vt:lpstr>
      <vt:lpstr>Example: Histogram Matching</vt:lpstr>
      <vt:lpstr>Example: Histogram Matching</vt:lpstr>
      <vt:lpstr>PowerPoint Presentation</vt:lpstr>
      <vt:lpstr>Example: Histogram Matching</vt:lpstr>
      <vt:lpstr>Example: Histogram Matching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Histogram Processing</dc:title>
  <dc:creator>MSRIT</dc:creator>
  <cp:lastModifiedBy>Admin</cp:lastModifiedBy>
  <cp:revision>24</cp:revision>
  <dcterms:created xsi:type="dcterms:W3CDTF">2016-10-19T07:08:58Z</dcterms:created>
  <dcterms:modified xsi:type="dcterms:W3CDTF">2021-12-13T06:44:49Z</dcterms:modified>
</cp:coreProperties>
</file>