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78" r:id="rId3"/>
    <p:sldId id="279" r:id="rId4"/>
    <p:sldId id="280" r:id="rId5"/>
    <p:sldId id="281" r:id="rId6"/>
    <p:sldId id="282" r:id="rId7"/>
    <p:sldId id="277" r:id="rId8"/>
    <p:sldId id="256" r:id="rId9"/>
    <p:sldId id="284" r:id="rId10"/>
    <p:sldId id="257" r:id="rId11"/>
    <p:sldId id="259" r:id="rId12"/>
    <p:sldId id="261" r:id="rId13"/>
    <p:sldId id="264" r:id="rId14"/>
    <p:sldId id="260" r:id="rId15"/>
    <p:sldId id="262" r:id="rId16"/>
    <p:sldId id="263" r:id="rId17"/>
    <p:sldId id="265" r:id="rId18"/>
    <p:sldId id="266" r:id="rId19"/>
    <p:sldId id="267" r:id="rId20"/>
    <p:sldId id="268" r:id="rId21"/>
    <p:sldId id="269" r:id="rId22"/>
    <p:sldId id="271" r:id="rId23"/>
    <p:sldId id="273" r:id="rId24"/>
    <p:sldId id="274" r:id="rId25"/>
    <p:sldId id="275" r:id="rId26"/>
    <p:sldId id="276" r:id="rId27"/>
    <p:sldId id="27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CBB7-ED0F-438E-A09B-160072ECF247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4239-67DF-4864-A20C-A6EEA96332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5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CBB7-ED0F-438E-A09B-160072ECF247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4239-67DF-4864-A20C-A6EEA96332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6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CBB7-ED0F-438E-A09B-160072ECF247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4239-67DF-4864-A20C-A6EEA96332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17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CBB7-ED0F-438E-A09B-160072ECF247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4239-67DF-4864-A20C-A6EEA96332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8629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CBB7-ED0F-438E-A09B-160072ECF247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4239-67DF-4864-A20C-A6EEA96332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46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CBB7-ED0F-438E-A09B-160072ECF247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4239-67DF-4864-A20C-A6EEA96332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02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CBB7-ED0F-438E-A09B-160072ECF247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4239-67DF-4864-A20C-A6EEA96332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21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CBB7-ED0F-438E-A09B-160072ECF247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4239-67DF-4864-A20C-A6EEA96332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96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CBB7-ED0F-438E-A09B-160072ECF247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4239-67DF-4864-A20C-A6EEA96332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CBB7-ED0F-438E-A09B-160072ECF247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4239-67DF-4864-A20C-A6EEA96332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2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CBB7-ED0F-438E-A09B-160072ECF247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4239-67DF-4864-A20C-A6EEA96332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9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CBB7-ED0F-438E-A09B-160072ECF247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4239-67DF-4864-A20C-A6EEA96332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0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CBB7-ED0F-438E-A09B-160072ECF247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4239-67DF-4864-A20C-A6EEA96332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4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CBB7-ED0F-438E-A09B-160072ECF247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4239-67DF-4864-A20C-A6EEA96332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8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CBB7-ED0F-438E-A09B-160072ECF247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4239-67DF-4864-A20C-A6EEA96332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CBB7-ED0F-438E-A09B-160072ECF247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4239-67DF-4864-A20C-A6EEA96332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CBB7-ED0F-438E-A09B-160072ECF247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4239-67DF-4864-A20C-A6EEA96332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1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178CBB7-ED0F-438E-A09B-160072ECF247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E4239-67DF-4864-A20C-A6EEA96332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96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438400"/>
            <a:ext cx="7696200" cy="1400530"/>
          </a:xfrm>
        </p:spPr>
        <p:txBody>
          <a:bodyPr/>
          <a:lstStyle/>
          <a:p>
            <a:pPr algn="ctr"/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Chapter-2</a:t>
            </a:r>
            <a:b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Digital Image Fundamentals</a:t>
            </a:r>
            <a:endParaRPr lang="en-IN" sz="4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939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Image sampling and quantization</a:t>
            </a:r>
            <a:endParaRPr lang="en-US" sz="4000" b="1" dirty="0">
              <a:solidFill>
                <a:schemeClr val="accent2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846321"/>
            <a:ext cx="84582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Digitalization of an analog signal involves two</a:t>
            </a:r>
          </a:p>
          <a:p>
            <a:pPr>
              <a:buNone/>
            </a:pPr>
            <a:r>
              <a:rPr lang="en-US" sz="2800" dirty="0" smtClean="0"/>
              <a:t>    operations: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smtClean="0"/>
              <a:t>	--Sampling</a:t>
            </a:r>
            <a:r>
              <a:rPr lang="en-US" sz="2800" dirty="0"/>
              <a:t>, and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smtClean="0"/>
              <a:t>	--Quantization.</a:t>
            </a:r>
          </a:p>
          <a:p>
            <a:endParaRPr lang="en-US" sz="2800" dirty="0"/>
          </a:p>
          <a:p>
            <a:pPr algn="just"/>
            <a:r>
              <a:rPr lang="en-US" sz="2800" dirty="0" smtClean="0"/>
              <a:t> </a:t>
            </a:r>
            <a:r>
              <a:rPr lang="en-US" sz="2800" dirty="0"/>
              <a:t>Both operations correspond to a </a:t>
            </a:r>
            <a:r>
              <a:rPr lang="en-US" sz="2800" dirty="0" err="1" smtClean="0"/>
              <a:t>discretization</a:t>
            </a:r>
            <a:r>
              <a:rPr lang="en-US" sz="2800" dirty="0" smtClean="0"/>
              <a:t> </a:t>
            </a:r>
            <a:r>
              <a:rPr lang="en-US" sz="2800" dirty="0"/>
              <a:t>of </a:t>
            </a:r>
            <a:r>
              <a:rPr lang="en-US" sz="2800" dirty="0" smtClean="0"/>
              <a:t>a quantity</a:t>
            </a:r>
            <a:r>
              <a:rPr lang="en-US" sz="2800" dirty="0"/>
              <a:t>, but in different domains.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905000"/>
            <a:ext cx="6589790" cy="400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Sampling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590800"/>
            <a:ext cx="6552417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9200" y="15240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Sampling</a:t>
            </a:r>
            <a:r>
              <a:rPr lang="en-US" dirty="0"/>
              <a:t> corresponds to a discretization of </a:t>
            </a:r>
            <a:r>
              <a:rPr lang="en-US" dirty="0" smtClean="0"/>
              <a:t>the space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0"/>
            <a:ext cx="753659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Quantization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057400"/>
            <a:ext cx="6324600" cy="428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371600" y="13716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Quantization </a:t>
            </a:r>
            <a:r>
              <a:rPr lang="en-US" dirty="0"/>
              <a:t>corresponds to a discretization of </a:t>
            </a:r>
            <a:r>
              <a:rPr lang="en-US" dirty="0" smtClean="0"/>
              <a:t>the intensity </a:t>
            </a:r>
            <a:r>
              <a:rPr lang="en-US" dirty="0"/>
              <a:t>values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05000"/>
            <a:ext cx="66675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838200"/>
            <a:ext cx="60960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440090" cy="140053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00B0F0"/>
                </a:solidFill>
                <a:latin typeface="Bookman Old Style" panose="02050604050505020204" pitchFamily="18" charset="0"/>
              </a:rPr>
              <a:t>Representing Digital Image</a:t>
            </a:r>
            <a:endParaRPr lang="en-US" sz="4000" b="1" dirty="0">
              <a:solidFill>
                <a:srgbClr val="00B0F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676400"/>
            <a:ext cx="6220890" cy="485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Important Terms</a:t>
            </a:r>
            <a:endParaRPr lang="en-US" sz="4000" b="1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Intensity Level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smtClean="0">
                <a:solidFill>
                  <a:srgbClr val="FFFF00"/>
                </a:solidFill>
              </a:rPr>
              <a:t>L = 2</a:t>
            </a:r>
            <a:r>
              <a:rPr lang="en-US" baseline="30000" dirty="0" smtClean="0">
                <a:solidFill>
                  <a:srgbClr val="FFFF00"/>
                </a:solidFill>
              </a:rPr>
              <a:t>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aseline="30000" dirty="0">
                <a:solidFill>
                  <a:srgbClr val="FFFF00"/>
                </a:solidFill>
              </a:rPr>
              <a:t>	</a:t>
            </a:r>
            <a:r>
              <a:rPr lang="en-US" baseline="30000" dirty="0" smtClean="0">
                <a:solidFill>
                  <a:srgbClr val="FFFF00"/>
                </a:solidFill>
              </a:rPr>
              <a:t>     </a:t>
            </a:r>
            <a:r>
              <a:rPr lang="en-US" dirty="0" smtClean="0">
                <a:solidFill>
                  <a:srgbClr val="FFFF00"/>
                </a:solidFill>
              </a:rPr>
              <a:t>2</a:t>
            </a:r>
            <a:r>
              <a:rPr lang="en-US" baseline="30000" dirty="0" smtClean="0">
                <a:solidFill>
                  <a:srgbClr val="FFFF00"/>
                </a:solidFill>
              </a:rPr>
              <a:t>8</a:t>
            </a:r>
            <a:r>
              <a:rPr lang="en-US" dirty="0" smtClean="0">
                <a:solidFill>
                  <a:srgbClr val="FFFF00"/>
                </a:solidFill>
              </a:rPr>
              <a:t> = 256</a:t>
            </a:r>
            <a:endParaRPr lang="en-US" baseline="30000" dirty="0" smtClean="0">
              <a:solidFill>
                <a:srgbClr val="FFFF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baseline="30000" dirty="0">
                <a:solidFill>
                  <a:srgbClr val="FFFF00"/>
                </a:solidFill>
                <a:latin typeface="Bookman Old Style" panose="02050604050505020204" pitchFamily="18" charset="0"/>
              </a:rPr>
              <a:t>	 </a:t>
            </a:r>
            <a:r>
              <a:rPr lang="en-US" sz="2800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  </a:t>
            </a:r>
            <a:r>
              <a:rPr lang="en-US" sz="2800" baseline="30000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[0, L-1]</a:t>
            </a:r>
            <a:r>
              <a:rPr lang="en-US" baseline="30000" dirty="0" smtClean="0">
                <a:solidFill>
                  <a:srgbClr val="FFFF00"/>
                </a:solidFill>
              </a:rPr>
              <a:t>	</a:t>
            </a:r>
            <a:endParaRPr lang="en-US" dirty="0" smtClean="0"/>
          </a:p>
          <a:p>
            <a:r>
              <a:rPr lang="en-US" dirty="0" smtClean="0"/>
              <a:t>Dynamic range</a:t>
            </a:r>
          </a:p>
          <a:p>
            <a:r>
              <a:rPr lang="en-US" dirty="0" smtClean="0"/>
              <a:t>Image contrast</a:t>
            </a:r>
          </a:p>
          <a:p>
            <a:r>
              <a:rPr lang="en-US" dirty="0" smtClean="0"/>
              <a:t>No. of bits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FF00"/>
                </a:solidFill>
              </a:rPr>
              <a:t>b = M * N * k 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2057400"/>
            <a:ext cx="3279775" cy="346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600200" y="25908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05000"/>
            <a:ext cx="7983384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Resolution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8011500" cy="419548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Bookman Old Style" panose="02050604050505020204" pitchFamily="18" charset="0"/>
              </a:rPr>
              <a:t>Spatial Resolution:</a:t>
            </a:r>
            <a:r>
              <a:rPr lang="en-US" sz="2800" dirty="0" smtClean="0">
                <a:latin typeface="Bookman Old Style" panose="02050604050505020204" pitchFamily="18" charset="0"/>
              </a:rPr>
              <a:t> No of pixels per unit dist</a:t>
            </a:r>
          </a:p>
          <a:p>
            <a:pPr>
              <a:buNone/>
            </a:pPr>
            <a:endParaRPr lang="en-US" sz="2800" dirty="0" smtClean="0">
              <a:latin typeface="Bookman Old Style" panose="02050604050505020204" pitchFamily="18" charset="0"/>
            </a:endParaRPr>
          </a:p>
          <a:p>
            <a:r>
              <a:rPr lang="en-US" sz="2800" b="1" dirty="0" smtClean="0">
                <a:solidFill>
                  <a:srgbClr val="00B0F0"/>
                </a:solidFill>
                <a:latin typeface="Bookman Old Style" panose="02050604050505020204" pitchFamily="18" charset="0"/>
              </a:rPr>
              <a:t>Intensity Resolution: </a:t>
            </a:r>
            <a:r>
              <a:rPr lang="en-US" sz="2800" dirty="0" smtClean="0">
                <a:latin typeface="Bookman Old Style" panose="02050604050505020204" pitchFamily="18" charset="0"/>
              </a:rPr>
              <a:t>No. of bits used to quantize intensity</a:t>
            </a:r>
            <a:endParaRPr lang="en-US" sz="2800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Image Processing Vs. Computer Vision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81200"/>
            <a:ext cx="8686800" cy="340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61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9025" y="304800"/>
            <a:ext cx="4800600" cy="505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5562600"/>
            <a:ext cx="5026025" cy="976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4686300" cy="454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304800"/>
            <a:ext cx="4191000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057400"/>
            <a:ext cx="56959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4343400"/>
            <a:ext cx="59150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143001"/>
            <a:ext cx="6711654" cy="5105406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Nearest neighbor </a:t>
            </a:r>
            <a:r>
              <a:rPr lang="en-US" sz="2400" dirty="0" smtClean="0">
                <a:latin typeface="Bookman Old Style" panose="02050604050505020204" pitchFamily="18" charset="0"/>
              </a:rPr>
              <a:t>is the most basic and requires the least processing time of all the interpolation algorithms because it only considers one pixel — the closest one to the interpolated point.</a:t>
            </a:r>
          </a:p>
          <a:p>
            <a:pPr algn="just"/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Bilinear interpolation </a:t>
            </a:r>
            <a:r>
              <a:rPr lang="en-US" sz="2400" dirty="0" smtClean="0">
                <a:latin typeface="Bookman Old Style" panose="02050604050505020204" pitchFamily="18" charset="0"/>
              </a:rPr>
              <a:t>considers the closest </a:t>
            </a:r>
            <a:r>
              <a:rPr lang="en-US" sz="2400" dirty="0" smtClean="0">
                <a:solidFill>
                  <a:srgbClr val="00B0F0"/>
                </a:solidFill>
                <a:latin typeface="Bookman Old Style" panose="02050604050505020204" pitchFamily="18" charset="0"/>
              </a:rPr>
              <a:t>2x2 </a:t>
            </a:r>
            <a:r>
              <a:rPr lang="en-US" sz="2400" dirty="0" smtClean="0">
                <a:latin typeface="Bookman Old Style" panose="02050604050505020204" pitchFamily="18" charset="0"/>
              </a:rPr>
              <a:t>neighborhood of known pixel values surrounding the unknown pixel. It then takes a weighted average of these 4 pixels to arrive at its final interpolated value. This results in much smoother looking images than nearest neighbor.</a:t>
            </a:r>
          </a:p>
          <a:p>
            <a:pPr algn="just">
              <a:buNone/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Bicubic</a:t>
            </a:r>
            <a:r>
              <a:rPr lang="en-US" sz="2400" dirty="0" smtClean="0">
                <a:latin typeface="Bookman Old Style" panose="02050604050505020204" pitchFamily="18" charset="0"/>
              </a:rPr>
              <a:t> goes one step beyond bilinear by considering the closest </a:t>
            </a:r>
            <a:r>
              <a:rPr lang="en-US" sz="2400" dirty="0" smtClean="0">
                <a:solidFill>
                  <a:srgbClr val="00B0F0"/>
                </a:solidFill>
                <a:latin typeface="Bookman Old Style" panose="02050604050505020204" pitchFamily="18" charset="0"/>
              </a:rPr>
              <a:t>4x4</a:t>
            </a:r>
            <a:r>
              <a:rPr lang="en-US" sz="2400" dirty="0" smtClean="0">
                <a:latin typeface="Bookman Old Style" panose="02050604050505020204" pitchFamily="18" charset="0"/>
              </a:rPr>
              <a:t> neighborhood of known pixels — for a total of 16 pixels. Since these are at various distances from the unknown pixel, closer pixels are given a higher weighting in the calculation. </a:t>
            </a:r>
            <a:r>
              <a:rPr lang="en-US" sz="2400" dirty="0" err="1" smtClean="0">
                <a:latin typeface="Bookman Old Style" panose="02050604050505020204" pitchFamily="18" charset="0"/>
              </a:rPr>
              <a:t>Bicubic</a:t>
            </a:r>
            <a:r>
              <a:rPr lang="en-US" sz="2400" dirty="0" smtClean="0">
                <a:latin typeface="Bookman Old Style" panose="02050604050505020204" pitchFamily="18" charset="0"/>
              </a:rPr>
              <a:t> produces noticeably sharper images than the previous two methods, and is perhaps the ideal combination of processing time and output quality.</a:t>
            </a:r>
          </a:p>
          <a:p>
            <a:pPr>
              <a:buNone/>
            </a:pPr>
            <a:endParaRPr lang="en-US" sz="1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Bilinear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676400"/>
            <a:ext cx="3962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057400"/>
            <a:ext cx="3524742" cy="82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505200"/>
            <a:ext cx="5943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4724400"/>
            <a:ext cx="435292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Bicubic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133600"/>
            <a:ext cx="3767291" cy="270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Interpolation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4666" y="1385880"/>
            <a:ext cx="7165933" cy="5465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You Should Know: Differences Between Computer Vision and Image  Processing - Exx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533400"/>
            <a:ext cx="76962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39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reaming Video Versus Machine Vision: How Do They Compare? | designnew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66800"/>
            <a:ext cx="7516716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66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nternational Conference on Image and Video Processing and Computer Vision  | IVPCV 2010, part of MULTICONF 2010 « Kurzwe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90600"/>
            <a:ext cx="5029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1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974" y="457200"/>
            <a:ext cx="7055380" cy="1400530"/>
          </a:xfrm>
        </p:spPr>
        <p:txBody>
          <a:bodyPr/>
          <a:lstStyle/>
          <a:p>
            <a:r>
              <a:rPr lang="en-US" b="1" dirty="0" smtClean="0"/>
              <a:t>Image Types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Binary Image</a:t>
            </a:r>
          </a:p>
          <a:p>
            <a:r>
              <a:rPr lang="en-US" sz="2800" dirty="0" smtClean="0"/>
              <a:t>Grayscale image</a:t>
            </a:r>
          </a:p>
          <a:p>
            <a:r>
              <a:rPr lang="en-US" sz="2800" dirty="0" smtClean="0"/>
              <a:t>Color image</a:t>
            </a:r>
          </a:p>
          <a:p>
            <a:r>
              <a:rPr lang="en-US" sz="2800" dirty="0" smtClean="0"/>
              <a:t>Volume image</a:t>
            </a:r>
          </a:p>
          <a:p>
            <a:r>
              <a:rPr lang="en-US" sz="2800" dirty="0" smtClean="0"/>
              <a:t>Multispectral images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486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622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Digital Image Fundamentals</a:t>
            </a:r>
            <a:endParaRPr lang="en-IN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429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9906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Image Formation Model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524000"/>
            <a:ext cx="6345237" cy="4423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250" y="990600"/>
            <a:ext cx="7706700" cy="5105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Value of </a:t>
            </a:r>
            <a:r>
              <a:rPr lang="en-US" sz="2800" i="1" dirty="0" smtClean="0"/>
              <a:t>f(</a:t>
            </a:r>
            <a:r>
              <a:rPr lang="en-US" sz="2800" i="1" dirty="0" err="1" smtClean="0"/>
              <a:t>x,y</a:t>
            </a:r>
            <a:r>
              <a:rPr lang="en-US" sz="2800" i="1" dirty="0" smtClean="0"/>
              <a:t>)</a:t>
            </a:r>
            <a:r>
              <a:rPr lang="en-US" sz="2800" dirty="0" smtClean="0"/>
              <a:t> is characterized by: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	</a:t>
            </a:r>
            <a:r>
              <a:rPr lang="en-US" sz="28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f(</a:t>
            </a:r>
            <a:r>
              <a:rPr lang="en-US" sz="28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x,y</a:t>
            </a:r>
            <a:r>
              <a:rPr lang="en-US" sz="28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 = </a:t>
            </a:r>
            <a:r>
              <a:rPr lang="en-US" sz="28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28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8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x,y</a:t>
            </a:r>
            <a:r>
              <a:rPr lang="en-US" sz="28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)* r(</a:t>
            </a:r>
            <a:r>
              <a:rPr lang="en-US" sz="28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x,y</a:t>
            </a:r>
            <a:r>
              <a:rPr lang="en-US" sz="28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Where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		</a:t>
            </a:r>
            <a:r>
              <a:rPr lang="en-US" sz="2800" i="1" dirty="0" smtClean="0"/>
              <a:t>0 &lt; </a:t>
            </a:r>
            <a:r>
              <a:rPr lang="en-US" sz="2800" i="1" dirty="0" err="1" smtClean="0"/>
              <a:t>i</a:t>
            </a:r>
            <a:r>
              <a:rPr lang="en-US" sz="2800" i="1" dirty="0" smtClean="0"/>
              <a:t>(</a:t>
            </a:r>
            <a:r>
              <a:rPr lang="en-US" sz="2800" i="1" dirty="0" err="1" smtClean="0"/>
              <a:t>x,y</a:t>
            </a:r>
            <a:r>
              <a:rPr lang="en-US" sz="2800" i="1" dirty="0" smtClean="0"/>
              <a:t>) &lt; ∞</a:t>
            </a:r>
          </a:p>
          <a:p>
            <a:pPr marL="0" indent="0">
              <a:buNone/>
            </a:pPr>
            <a:r>
              <a:rPr lang="en-US" sz="2800" i="1" dirty="0"/>
              <a:t>	</a:t>
            </a:r>
            <a:r>
              <a:rPr lang="en-US" sz="2800" i="1" dirty="0" smtClean="0"/>
              <a:t>				0 &lt; r(</a:t>
            </a:r>
            <a:r>
              <a:rPr lang="en-US" sz="2800" i="1" dirty="0" err="1" smtClean="0"/>
              <a:t>x,y</a:t>
            </a:r>
            <a:r>
              <a:rPr lang="en-US" sz="2800" i="1" dirty="0" smtClean="0"/>
              <a:t>) &lt;1</a:t>
            </a:r>
            <a:r>
              <a:rPr lang="en-US" sz="2800" dirty="0" smtClean="0"/>
              <a:t>	</a:t>
            </a:r>
            <a:endParaRPr lang="en-IN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4038600" y="19050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Illumination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253650" y="22860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Reflectance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267200" y="2286000"/>
            <a:ext cx="2286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096000" y="2667000"/>
            <a:ext cx="3810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3549213"/>
            <a:ext cx="3476445" cy="186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513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180</TotalTime>
  <Words>252</Words>
  <Application>Microsoft Office PowerPoint</Application>
  <PresentationFormat>On-screen Show (4:3)</PresentationFormat>
  <Paragraphs>55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Bookman Old Style</vt:lpstr>
      <vt:lpstr>Century Gothic</vt:lpstr>
      <vt:lpstr>Wingdings 3</vt:lpstr>
      <vt:lpstr>Ion</vt:lpstr>
      <vt:lpstr>Chapter-2 Digital Image Fundamentals</vt:lpstr>
      <vt:lpstr>Image Processing Vs. Computer Vision</vt:lpstr>
      <vt:lpstr>PowerPoint Presentation</vt:lpstr>
      <vt:lpstr>PowerPoint Presentation</vt:lpstr>
      <vt:lpstr>PowerPoint Presentation</vt:lpstr>
      <vt:lpstr>Image Types</vt:lpstr>
      <vt:lpstr>Digital Image Fundamentals</vt:lpstr>
      <vt:lpstr>Image Formation Model</vt:lpstr>
      <vt:lpstr>PowerPoint Presentation</vt:lpstr>
      <vt:lpstr>Image sampling and quantization</vt:lpstr>
      <vt:lpstr>problem</vt:lpstr>
      <vt:lpstr>Sampling</vt:lpstr>
      <vt:lpstr>PowerPoint Presentation</vt:lpstr>
      <vt:lpstr>Quantization</vt:lpstr>
      <vt:lpstr>PowerPoint Presentation</vt:lpstr>
      <vt:lpstr>Representing Digital Image</vt:lpstr>
      <vt:lpstr>Important Terms</vt:lpstr>
      <vt:lpstr>PowerPoint Presentation</vt:lpstr>
      <vt:lpstr>Resolution</vt:lpstr>
      <vt:lpstr>PowerPoint Presentation</vt:lpstr>
      <vt:lpstr>PowerPoint Presentation</vt:lpstr>
      <vt:lpstr>Interpolation</vt:lpstr>
      <vt:lpstr>PowerPoint Presentation</vt:lpstr>
      <vt:lpstr>Bilinear</vt:lpstr>
      <vt:lpstr>PowerPoint Presentation</vt:lpstr>
      <vt:lpstr>Bicubic</vt:lpstr>
      <vt:lpstr>Interpolation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Formation Model</dc:title>
  <dc:creator>MSRIT</dc:creator>
  <cp:lastModifiedBy>Admin</cp:lastModifiedBy>
  <cp:revision>45</cp:revision>
  <dcterms:created xsi:type="dcterms:W3CDTF">2016-09-07T07:17:37Z</dcterms:created>
  <dcterms:modified xsi:type="dcterms:W3CDTF">2021-10-27T04:45:59Z</dcterms:modified>
</cp:coreProperties>
</file>