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2DC4-C722-4C74-BE8C-E65BC1BA540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01B8-670D-4083-8EF3-DC468AA6C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6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2DC4-C722-4C74-BE8C-E65BC1BA540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01B8-670D-4083-8EF3-DC468AA6C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5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2DC4-C722-4C74-BE8C-E65BC1BA540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01B8-670D-4083-8EF3-DC468AA6C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37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2DC4-C722-4C74-BE8C-E65BC1BA540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01B8-670D-4083-8EF3-DC468AA6C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2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2DC4-C722-4C74-BE8C-E65BC1BA540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01B8-670D-4083-8EF3-DC468AA6C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5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2DC4-C722-4C74-BE8C-E65BC1BA540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01B8-670D-4083-8EF3-DC468AA6C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2DC4-C722-4C74-BE8C-E65BC1BA540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01B8-670D-4083-8EF3-DC468AA6C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4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2DC4-C722-4C74-BE8C-E65BC1BA540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01B8-670D-4083-8EF3-DC468AA6C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4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2DC4-C722-4C74-BE8C-E65BC1BA540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01B8-670D-4083-8EF3-DC468AA6C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7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2DC4-C722-4C74-BE8C-E65BC1BA540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01B8-670D-4083-8EF3-DC468AA6C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7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2DC4-C722-4C74-BE8C-E65BC1BA540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01B8-670D-4083-8EF3-DC468AA6C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2DC4-C722-4C74-BE8C-E65BC1BA540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01B8-670D-4083-8EF3-DC468AA6C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6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995306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Basic Relationship between pixels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7324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Digital Path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path from pixel </a:t>
            </a:r>
            <a:r>
              <a:rPr lang="en-US" i="1" dirty="0" smtClean="0"/>
              <a:t>p</a:t>
            </a:r>
            <a:r>
              <a:rPr lang="en-US" dirty="0" smtClean="0"/>
              <a:t> with coordinates </a:t>
            </a:r>
            <a:r>
              <a:rPr lang="en-US" i="1" dirty="0" smtClean="0"/>
              <a:t>(x, y) </a:t>
            </a:r>
            <a:r>
              <a:rPr lang="en-US" dirty="0" smtClean="0"/>
              <a:t>to pixel </a:t>
            </a:r>
            <a:r>
              <a:rPr lang="en-US" i="1" dirty="0" smtClean="0"/>
              <a:t>q</a:t>
            </a:r>
            <a:r>
              <a:rPr lang="en-US" dirty="0" smtClean="0"/>
              <a:t> with coordinates (s, t) is a sequence of distinct pixels with coordinates: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(x </a:t>
            </a:r>
            <a:r>
              <a:rPr lang="en-US" baseline="-25000" dirty="0" smtClean="0"/>
              <a:t>0</a:t>
            </a:r>
            <a:r>
              <a:rPr lang="en-US" dirty="0" smtClean="0"/>
              <a:t>, y </a:t>
            </a:r>
            <a:r>
              <a:rPr lang="en-US" baseline="-25000" dirty="0" smtClean="0"/>
              <a:t>0</a:t>
            </a:r>
            <a:r>
              <a:rPr lang="en-US" dirty="0" smtClean="0"/>
              <a:t>), (x </a:t>
            </a:r>
            <a:r>
              <a:rPr lang="en-US" baseline="-25000" dirty="0" smtClean="0"/>
              <a:t>1</a:t>
            </a:r>
            <a:r>
              <a:rPr lang="en-US" dirty="0" smtClean="0"/>
              <a:t>, y </a:t>
            </a:r>
            <a:r>
              <a:rPr lang="en-US" baseline="-25000" dirty="0" smtClean="0"/>
              <a:t>1</a:t>
            </a:r>
            <a:r>
              <a:rPr lang="en-US" dirty="0" smtClean="0"/>
              <a:t>), (x</a:t>
            </a:r>
            <a:r>
              <a:rPr lang="en-US" baseline="-25000" dirty="0" smtClean="0"/>
              <a:t>2</a:t>
            </a:r>
            <a:r>
              <a:rPr lang="en-US" dirty="0" smtClean="0"/>
              <a:t>, y </a:t>
            </a:r>
            <a:r>
              <a:rPr lang="en-US" baseline="-25000" dirty="0" smtClean="0"/>
              <a:t>2</a:t>
            </a:r>
            <a:r>
              <a:rPr lang="en-US" dirty="0" smtClean="0"/>
              <a:t>) … (x </a:t>
            </a:r>
            <a:r>
              <a:rPr lang="en-US" baseline="-25000" dirty="0" smtClean="0"/>
              <a:t>n</a:t>
            </a:r>
            <a:r>
              <a:rPr lang="en-US" dirty="0" smtClean="0"/>
              <a:t>, y </a:t>
            </a:r>
            <a:r>
              <a:rPr lang="en-US" baseline="-25000" dirty="0" smtClean="0"/>
              <a:t>n</a:t>
            </a:r>
            <a:r>
              <a:rPr lang="en-US" dirty="0" smtClean="0"/>
              <a:t>), where (x </a:t>
            </a:r>
            <a:r>
              <a:rPr lang="en-US" baseline="-25000" dirty="0" smtClean="0"/>
              <a:t>0</a:t>
            </a:r>
            <a:r>
              <a:rPr lang="en-US" dirty="0" smtClean="0"/>
              <a:t>, y </a:t>
            </a:r>
            <a:r>
              <a:rPr lang="en-US" baseline="-25000" dirty="0" smtClean="0"/>
              <a:t>0</a:t>
            </a:r>
            <a:r>
              <a:rPr lang="en-US" dirty="0" smtClean="0"/>
              <a:t>)=(x, y) and </a:t>
            </a:r>
          </a:p>
          <a:p>
            <a:pPr marL="0" indent="0">
              <a:buNone/>
            </a:pPr>
            <a:r>
              <a:rPr lang="en-US" dirty="0" smtClean="0"/>
              <a:t>(x </a:t>
            </a:r>
            <a:r>
              <a:rPr lang="en-US" baseline="-25000" dirty="0" smtClean="0"/>
              <a:t>n</a:t>
            </a:r>
            <a:r>
              <a:rPr lang="en-US" dirty="0" smtClean="0"/>
              <a:t>,y</a:t>
            </a:r>
            <a:r>
              <a:rPr lang="en-US" baseline="-25000" dirty="0" smtClean="0"/>
              <a:t>n</a:t>
            </a:r>
            <a:r>
              <a:rPr lang="en-US" dirty="0" smtClean="0"/>
              <a:t>)=(s, t); (x </a:t>
            </a:r>
            <a:r>
              <a:rPr lang="en-US" baseline="-25000" dirty="0" smtClean="0"/>
              <a:t>i</a:t>
            </a:r>
            <a:r>
              <a:rPr lang="en-US" dirty="0" smtClean="0"/>
              <a:t>, y </a:t>
            </a:r>
            <a:r>
              <a:rPr lang="en-US" baseline="-25000" dirty="0" smtClean="0"/>
              <a:t>i</a:t>
            </a:r>
            <a:r>
              <a:rPr lang="en-US" dirty="0" smtClean="0"/>
              <a:t> ) is adjacent to (x</a:t>
            </a:r>
            <a:r>
              <a:rPr lang="en-US" baseline="-25000" dirty="0" smtClean="0"/>
              <a:t>i-1</a:t>
            </a:r>
            <a:r>
              <a:rPr lang="en-US" dirty="0" smtClean="0"/>
              <a:t>, y</a:t>
            </a:r>
            <a:r>
              <a:rPr lang="en-US" baseline="-25000" dirty="0" smtClean="0"/>
              <a:t>i-1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Length of path = 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4/8/m-paths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7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Connectivity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Connected Pixels: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p and q are pixels of an image subset S then p is connected to q 	in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if there is a path from p to q consisting entirely of pixels in S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altLang="en-US" dirty="0" smtClean="0">
                <a:solidFill>
                  <a:schemeClr val="accent2"/>
                </a:solidFill>
              </a:rPr>
              <a:t>Connected component: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/>
              <a:t>For every pixel p in S, the set of pixels in S that are connected to 	p is called a connected component of S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>
                <a:solidFill>
                  <a:schemeClr val="accent2"/>
                </a:solidFill>
              </a:rPr>
              <a:t>Connected Set:</a:t>
            </a:r>
          </a:p>
          <a:p>
            <a:pPr marL="0" indent="0" algn="just">
              <a:buNone/>
            </a:pPr>
            <a:r>
              <a:rPr lang="en-US" dirty="0" smtClean="0"/>
              <a:t>	If S has only one connected component then S is called 	Connected Set</a:t>
            </a:r>
          </a:p>
          <a:p>
            <a:pPr marL="0" indent="0" algn="just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9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Region and boundary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Region: </a:t>
            </a:r>
            <a:r>
              <a:rPr lang="en-US" dirty="0" smtClean="0"/>
              <a:t>A subset R of pixels in an image is called a Region of the image if R is a connected set.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Adjacent Regions: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75" y="3651250"/>
            <a:ext cx="1543050" cy="2171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43700" y="3911600"/>
            <a:ext cx="4140200" cy="191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277100" y="4114800"/>
            <a:ext cx="736600" cy="711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/>
          <p:cNvSpPr/>
          <p:nvPr/>
        </p:nvSpPr>
        <p:spPr>
          <a:xfrm>
            <a:off x="9321800" y="4470400"/>
            <a:ext cx="1092200" cy="1016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1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Border and Edge</a:t>
            </a:r>
            <a:endParaRPr lang="en-IN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8684"/>
              </a:xfrm>
            </p:spPr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Foreground:</a:t>
                </a:r>
                <a:r>
                  <a:rPr lang="en-US" dirty="0" smtClean="0"/>
                  <a:t> If an image contains ‘K’ disjoint regions, R</a:t>
                </a:r>
                <a:r>
                  <a:rPr lang="en-US" baseline="-25000" dirty="0" smtClean="0"/>
                  <a:t>k</a:t>
                </a:r>
                <a:r>
                  <a:rPr lang="en-US" dirty="0" smtClean="0"/>
                  <a:t>, k=1,2,…..N, then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>
                    <a:solidFill>
                      <a:schemeClr val="accent2"/>
                    </a:solidFill>
                  </a:rPr>
                  <a:t>Background: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baseline="30000" dirty="0" smtClean="0"/>
                  <a:t>c</a:t>
                </a:r>
              </a:p>
              <a:p>
                <a:pPr marL="0" indent="0">
                  <a:buNone/>
                </a:pPr>
                <a:endParaRPr lang="en-US" baseline="30000" dirty="0"/>
              </a:p>
              <a:p>
                <a:r>
                  <a:rPr lang="en-US" dirty="0" smtClean="0">
                    <a:solidFill>
                      <a:schemeClr val="accent2"/>
                    </a:solidFill>
                  </a:rPr>
                  <a:t>Border:</a:t>
                </a:r>
                <a:r>
                  <a:rPr lang="en-US" dirty="0" smtClean="0"/>
                  <a:t> of a region ‘R’ is the set of points that are adjacent to points in complement of ‘R’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8684"/>
              </a:xfrm>
              <a:blipFill>
                <a:blip r:embed="rId2"/>
                <a:stretch>
                  <a:fillRect l="-1043" t="-19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60" y="5029200"/>
            <a:ext cx="2209503" cy="18459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1063" y="2471738"/>
            <a:ext cx="4140200" cy="191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/>
          <p:cNvSpPr/>
          <p:nvPr/>
        </p:nvSpPr>
        <p:spPr>
          <a:xfrm>
            <a:off x="7994468" y="2834640"/>
            <a:ext cx="1397726" cy="901337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2" y="623842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Edge:</a:t>
            </a:r>
            <a:r>
              <a:rPr lang="en-US" dirty="0" smtClean="0"/>
              <a:t> It is intensity discontinuity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Edge point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31029" y="188105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04064" y="1696385"/>
            <a:ext cx="2481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Edge segment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78041" y="1619441"/>
            <a:ext cx="2481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border</a:t>
            </a:r>
            <a:endParaRPr lang="en-IN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46521" y="1927515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Edge detect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40" y="2729873"/>
            <a:ext cx="7896749" cy="31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9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Distance Measures</a:t>
            </a:r>
            <a:endParaRPr lang="en-IN" b="1" dirty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97" y="1690688"/>
            <a:ext cx="9145905" cy="978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85" y="3292520"/>
            <a:ext cx="7064701" cy="195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Types</a:t>
            </a:r>
            <a:endParaRPr lang="en-IN" b="1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7" y="1690687"/>
            <a:ext cx="8974182" cy="48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&lt;=2 from (x, y)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8</a:t>
            </a:r>
            <a:r>
              <a:rPr lang="en-US" dirty="0" smtClean="0"/>
              <a:t>&lt;=</a:t>
            </a:r>
            <a:r>
              <a:rPr lang="en-US" dirty="0"/>
              <a:t>2 from (x, y)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87" y="3500437"/>
            <a:ext cx="3001736" cy="2710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480" y="3627807"/>
            <a:ext cx="2998063" cy="25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6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Practice Exercises</a:t>
            </a:r>
            <a:endParaRPr lang="en-IN" b="1" dirty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3" y="1390242"/>
            <a:ext cx="10852431" cy="4461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337" y="2011680"/>
            <a:ext cx="276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V= {2,3,5}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shortest 4-, 8-, m-paths between pixels p and q where </a:t>
            </a:r>
          </a:p>
          <a:p>
            <a:pPr marL="0" indent="0">
              <a:buNone/>
            </a:pPr>
            <a:r>
              <a:rPr lang="en-US" dirty="0" smtClean="0"/>
              <a:t>V= {1, 2}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53" y="2879680"/>
            <a:ext cx="4087314" cy="2938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71" y="2879680"/>
            <a:ext cx="3398074" cy="260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092" y="3013573"/>
            <a:ext cx="3377175" cy="247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4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56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Neighborhood</a:t>
            </a:r>
          </a:p>
          <a:p>
            <a:r>
              <a:rPr lang="en-US" dirty="0" smtClean="0"/>
              <a:t>Adjacency</a:t>
            </a:r>
          </a:p>
          <a:p>
            <a:r>
              <a:rPr lang="en-US" dirty="0" smtClean="0"/>
              <a:t>Connectivity</a:t>
            </a:r>
          </a:p>
          <a:p>
            <a:r>
              <a:rPr lang="en-US" dirty="0" smtClean="0"/>
              <a:t>Paths</a:t>
            </a:r>
          </a:p>
          <a:p>
            <a:r>
              <a:rPr lang="en-US" dirty="0" smtClean="0"/>
              <a:t>Regions and boundaries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162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985" y="2445589"/>
            <a:ext cx="3972397" cy="27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matrix corresponding to pixel values of image.</a:t>
            </a:r>
          </a:p>
          <a:p>
            <a:r>
              <a:rPr lang="en-US" dirty="0" smtClean="0"/>
              <a:t>Compute: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Spatial Resolution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Intensity resolution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Image contrast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4) Dynamic range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5) Gray scale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065" y="3717449"/>
            <a:ext cx="2929346" cy="212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08" y="740773"/>
            <a:ext cx="9774564" cy="47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Relationship between pixels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8" y="1913436"/>
            <a:ext cx="6805748" cy="356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6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03" y="636905"/>
            <a:ext cx="10515600" cy="82613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Conventional indexing method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46020"/>
              </p:ext>
            </p:extLst>
          </p:nvPr>
        </p:nvGraphicFramePr>
        <p:xfrm>
          <a:off x="2005874" y="2365586"/>
          <a:ext cx="3219270" cy="2532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090">
                  <a:extLst>
                    <a:ext uri="{9D8B030D-6E8A-4147-A177-3AD203B41FA5}">
                      <a16:colId xmlns:a16="http://schemas.microsoft.com/office/drawing/2014/main" val="2287991964"/>
                    </a:ext>
                  </a:extLst>
                </a:gridCol>
                <a:gridCol w="1073090">
                  <a:extLst>
                    <a:ext uri="{9D8B030D-6E8A-4147-A177-3AD203B41FA5}">
                      <a16:colId xmlns:a16="http://schemas.microsoft.com/office/drawing/2014/main" val="3333132534"/>
                    </a:ext>
                  </a:extLst>
                </a:gridCol>
                <a:gridCol w="1073090">
                  <a:extLst>
                    <a:ext uri="{9D8B030D-6E8A-4147-A177-3AD203B41FA5}">
                      <a16:colId xmlns:a16="http://schemas.microsoft.com/office/drawing/2014/main" val="2198684475"/>
                    </a:ext>
                  </a:extLst>
                </a:gridCol>
              </a:tblGrid>
              <a:tr h="84432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060233"/>
                  </a:ext>
                </a:extLst>
              </a:tr>
              <a:tr h="84432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55698"/>
                  </a:ext>
                </a:extLst>
              </a:tr>
              <a:tr h="84432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9163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48577"/>
              </p:ext>
            </p:extLst>
          </p:nvPr>
        </p:nvGraphicFramePr>
        <p:xfrm>
          <a:off x="3615509" y="2165947"/>
          <a:ext cx="5036121" cy="2732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8707">
                  <a:extLst>
                    <a:ext uri="{9D8B030D-6E8A-4147-A177-3AD203B41FA5}">
                      <a16:colId xmlns:a16="http://schemas.microsoft.com/office/drawing/2014/main" val="2427043758"/>
                    </a:ext>
                  </a:extLst>
                </a:gridCol>
                <a:gridCol w="1678707">
                  <a:extLst>
                    <a:ext uri="{9D8B030D-6E8A-4147-A177-3AD203B41FA5}">
                      <a16:colId xmlns:a16="http://schemas.microsoft.com/office/drawing/2014/main" val="3191918107"/>
                    </a:ext>
                  </a:extLst>
                </a:gridCol>
                <a:gridCol w="1678707">
                  <a:extLst>
                    <a:ext uri="{9D8B030D-6E8A-4147-A177-3AD203B41FA5}">
                      <a16:colId xmlns:a16="http://schemas.microsoft.com/office/drawing/2014/main" val="462607740"/>
                    </a:ext>
                  </a:extLst>
                </a:gridCol>
              </a:tblGrid>
              <a:tr h="946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(x-1, y-1)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(x-1,y)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(x-1,y+1)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32069"/>
                  </a:ext>
                </a:extLst>
              </a:tr>
              <a:tr h="8930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(x,y-1)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200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x,y</a:t>
                      </a: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(x,y+1)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124935"/>
                  </a:ext>
                </a:extLst>
              </a:tr>
              <a:tr h="8930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(x+1, y-1)</a:t>
                      </a:r>
                      <a:endParaRPr lang="en-IN" sz="20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(x+1,y)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(x+1, y+1)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69404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7108" y="3291840"/>
            <a:ext cx="11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</a:t>
            </a:r>
            <a:endParaRPr lang="en-IN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962357" y="1168162"/>
            <a:ext cx="11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</a:t>
            </a:r>
            <a:endParaRPr lang="en-IN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45357" y="2365586"/>
            <a:ext cx="19875" cy="20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7428" y="1814493"/>
            <a:ext cx="3390314" cy="5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72806" y="1591147"/>
            <a:ext cx="11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(0,0)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092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Neighbors of a pixel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N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4</a:t>
            </a:r>
            <a:r>
              <a:rPr lang="en-US" altLang="zh-TW" dirty="0" smtClean="0">
                <a:solidFill>
                  <a:srgbClr val="00B050"/>
                </a:solidFill>
              </a:rPr>
              <a:t>(P):</a:t>
            </a:r>
            <a:r>
              <a:rPr lang="en-US" altLang="zh-TW" dirty="0" smtClean="0"/>
              <a:t> 4-neighbors of p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44945"/>
              </p:ext>
            </p:extLst>
          </p:nvPr>
        </p:nvGraphicFramePr>
        <p:xfrm>
          <a:off x="3165343" y="3066279"/>
          <a:ext cx="5036121" cy="2732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8707">
                  <a:extLst>
                    <a:ext uri="{9D8B030D-6E8A-4147-A177-3AD203B41FA5}">
                      <a16:colId xmlns:a16="http://schemas.microsoft.com/office/drawing/2014/main" val="2427043758"/>
                    </a:ext>
                  </a:extLst>
                </a:gridCol>
                <a:gridCol w="1678707">
                  <a:extLst>
                    <a:ext uri="{9D8B030D-6E8A-4147-A177-3AD203B41FA5}">
                      <a16:colId xmlns:a16="http://schemas.microsoft.com/office/drawing/2014/main" val="3191918107"/>
                    </a:ext>
                  </a:extLst>
                </a:gridCol>
                <a:gridCol w="1678707">
                  <a:extLst>
                    <a:ext uri="{9D8B030D-6E8A-4147-A177-3AD203B41FA5}">
                      <a16:colId xmlns:a16="http://schemas.microsoft.com/office/drawing/2014/main" val="462607740"/>
                    </a:ext>
                  </a:extLst>
                </a:gridCol>
              </a:tblGrid>
              <a:tr h="946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(x-1, y-1)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(x-1,y)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(x-1,y+1)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32069"/>
                  </a:ext>
                </a:extLst>
              </a:tr>
              <a:tr h="8930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(x,y-1)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200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x,y</a:t>
                      </a: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(x,y+1)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124935"/>
                  </a:ext>
                </a:extLst>
              </a:tr>
              <a:tr h="8930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(x+1, y-1)</a:t>
                      </a:r>
                      <a:endParaRPr lang="en-IN" sz="20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(x+1,y)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(x+1, y+1)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69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31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              : four diagonal neighbors of p</a:t>
            </a:r>
          </a:p>
          <a:p>
            <a:endParaRPr lang="en-IN" dirty="0"/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196039"/>
              </p:ext>
            </p:extLst>
          </p:nvPr>
        </p:nvGraphicFramePr>
        <p:xfrm>
          <a:off x="1055077" y="1825625"/>
          <a:ext cx="10493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方程式" r:id="rId3" imgW="457200" imgH="215640" progId="Equation.3">
                  <p:embed/>
                </p:oleObj>
              </mc:Choice>
              <mc:Fallback>
                <p:oleObj name="方程式" r:id="rId3" imgW="457200" imgH="215640" progId="Equation.3">
                  <p:embed/>
                  <p:pic>
                    <p:nvPicPr>
                      <p:cNvPr id="308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077" y="1825625"/>
                        <a:ext cx="10493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8542"/>
              </p:ext>
            </p:extLst>
          </p:nvPr>
        </p:nvGraphicFramePr>
        <p:xfrm>
          <a:off x="3577939" y="2883400"/>
          <a:ext cx="5036121" cy="2732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8707">
                  <a:extLst>
                    <a:ext uri="{9D8B030D-6E8A-4147-A177-3AD203B41FA5}">
                      <a16:colId xmlns:a16="http://schemas.microsoft.com/office/drawing/2014/main" val="2427043758"/>
                    </a:ext>
                  </a:extLst>
                </a:gridCol>
                <a:gridCol w="1678707">
                  <a:extLst>
                    <a:ext uri="{9D8B030D-6E8A-4147-A177-3AD203B41FA5}">
                      <a16:colId xmlns:a16="http://schemas.microsoft.com/office/drawing/2014/main" val="3191918107"/>
                    </a:ext>
                  </a:extLst>
                </a:gridCol>
                <a:gridCol w="1678707">
                  <a:extLst>
                    <a:ext uri="{9D8B030D-6E8A-4147-A177-3AD203B41FA5}">
                      <a16:colId xmlns:a16="http://schemas.microsoft.com/office/drawing/2014/main" val="462607740"/>
                    </a:ext>
                  </a:extLst>
                </a:gridCol>
              </a:tblGrid>
              <a:tr h="946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(x-1, y-1)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(x-1,y)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(x-1,y+1)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32069"/>
                  </a:ext>
                </a:extLst>
              </a:tr>
              <a:tr h="8930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(x,y-1)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200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x,y</a:t>
                      </a: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(x,y+1)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124935"/>
                  </a:ext>
                </a:extLst>
              </a:tr>
              <a:tr h="8930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(x+1, y-1)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(x+1,y)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(x+1, y+1)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69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43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64" y="1009699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N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8</a:t>
            </a:r>
            <a:r>
              <a:rPr lang="en-US" altLang="zh-TW" dirty="0" smtClean="0">
                <a:solidFill>
                  <a:srgbClr val="00B050"/>
                </a:solidFill>
              </a:rPr>
              <a:t>(P): </a:t>
            </a:r>
            <a:r>
              <a:rPr lang="en-US" altLang="zh-TW" dirty="0" smtClean="0"/>
              <a:t>8-neighbors of p </a:t>
            </a:r>
          </a:p>
          <a:p>
            <a:r>
              <a:rPr lang="en-US" altLang="zh-TW" dirty="0" smtClean="0"/>
              <a:t>N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(P) and N</a:t>
            </a:r>
            <a:r>
              <a:rPr lang="en-US" altLang="zh-TW" baseline="-25000" dirty="0" smtClean="0"/>
              <a:t>D</a:t>
            </a:r>
            <a:r>
              <a:rPr lang="en-US" altLang="zh-TW" dirty="0" smtClean="0"/>
              <a:t>(P)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93710"/>
              </p:ext>
            </p:extLst>
          </p:nvPr>
        </p:nvGraphicFramePr>
        <p:xfrm>
          <a:off x="3657712" y="2770858"/>
          <a:ext cx="5036121" cy="2732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8707">
                  <a:extLst>
                    <a:ext uri="{9D8B030D-6E8A-4147-A177-3AD203B41FA5}">
                      <a16:colId xmlns:a16="http://schemas.microsoft.com/office/drawing/2014/main" val="2427043758"/>
                    </a:ext>
                  </a:extLst>
                </a:gridCol>
                <a:gridCol w="1678707">
                  <a:extLst>
                    <a:ext uri="{9D8B030D-6E8A-4147-A177-3AD203B41FA5}">
                      <a16:colId xmlns:a16="http://schemas.microsoft.com/office/drawing/2014/main" val="3191918107"/>
                    </a:ext>
                  </a:extLst>
                </a:gridCol>
                <a:gridCol w="1678707">
                  <a:extLst>
                    <a:ext uri="{9D8B030D-6E8A-4147-A177-3AD203B41FA5}">
                      <a16:colId xmlns:a16="http://schemas.microsoft.com/office/drawing/2014/main" val="462607740"/>
                    </a:ext>
                  </a:extLst>
                </a:gridCol>
              </a:tblGrid>
              <a:tr h="946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(x-1, y-1)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(x-1,y)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(x-1,y+1)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32069"/>
                  </a:ext>
                </a:extLst>
              </a:tr>
              <a:tr h="8930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(x,y-1)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200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x,y</a:t>
                      </a: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(x,y+1)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124935"/>
                  </a:ext>
                </a:extLst>
              </a:tr>
              <a:tr h="8930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(x+1, y-1)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(x+1,y)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(x+1, y+1)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69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4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07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Adjacency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79832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V: </a:t>
            </a:r>
            <a:r>
              <a:rPr lang="en-US" altLang="zh-TW" dirty="0" smtClean="0"/>
              <a:t>The set of gray-level values used to define adjacency</a:t>
            </a:r>
          </a:p>
          <a:p>
            <a:r>
              <a:rPr lang="en-US" sz="2400" b="1" dirty="0" smtClean="0">
                <a:effectLst/>
              </a:rPr>
              <a:t>4-adjacency</a:t>
            </a:r>
            <a:r>
              <a:rPr lang="en-US" sz="2400" dirty="0" smtClean="0">
                <a:effectLst/>
              </a:rPr>
              <a:t>: Two pixels p and q with values from V are 4-adjacent if q is in the set N</a:t>
            </a:r>
            <a:r>
              <a:rPr lang="en-US" sz="2400" baseline="-25000" dirty="0" smtClean="0">
                <a:effectLst/>
              </a:rPr>
              <a:t>4</a:t>
            </a:r>
            <a:r>
              <a:rPr lang="en-US" sz="2400" dirty="0" smtClean="0">
                <a:effectLst/>
              </a:rPr>
              <a:t>(p).</a:t>
            </a:r>
          </a:p>
          <a:p>
            <a:r>
              <a:rPr lang="en-US" b="1" dirty="0"/>
              <a:t>8-adjacency</a:t>
            </a:r>
            <a:r>
              <a:rPr lang="en-US" dirty="0"/>
              <a:t>: Two pixels p and q with values from V are 8-adjacent if q is in the set N</a:t>
            </a:r>
            <a:r>
              <a:rPr lang="en-US" baseline="-25000" dirty="0"/>
              <a:t>8</a:t>
            </a:r>
            <a:r>
              <a:rPr lang="en-US" dirty="0"/>
              <a:t>(p).</a:t>
            </a:r>
          </a:p>
          <a:p>
            <a:pPr marL="0" indent="0">
              <a:buNone/>
            </a:pPr>
            <a:r>
              <a:rPr lang="en-US" dirty="0" smtClean="0"/>
              <a:t>     V={0,1}					    V={1,2}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24898"/>
              </p:ext>
            </p:extLst>
          </p:nvPr>
        </p:nvGraphicFramePr>
        <p:xfrm>
          <a:off x="1059880" y="4125378"/>
          <a:ext cx="3540255" cy="2348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085">
                  <a:extLst>
                    <a:ext uri="{9D8B030D-6E8A-4147-A177-3AD203B41FA5}">
                      <a16:colId xmlns:a16="http://schemas.microsoft.com/office/drawing/2014/main" val="2427043758"/>
                    </a:ext>
                  </a:extLst>
                </a:gridCol>
                <a:gridCol w="1180085">
                  <a:extLst>
                    <a:ext uri="{9D8B030D-6E8A-4147-A177-3AD203B41FA5}">
                      <a16:colId xmlns:a16="http://schemas.microsoft.com/office/drawing/2014/main" val="3191918107"/>
                    </a:ext>
                  </a:extLst>
                </a:gridCol>
                <a:gridCol w="1180085">
                  <a:extLst>
                    <a:ext uri="{9D8B030D-6E8A-4147-A177-3AD203B41FA5}">
                      <a16:colId xmlns:a16="http://schemas.microsoft.com/office/drawing/2014/main" val="462607740"/>
                    </a:ext>
                  </a:extLst>
                </a:gridCol>
              </a:tblGrid>
              <a:tr h="710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32069"/>
                  </a:ext>
                </a:extLst>
              </a:tr>
              <a:tr h="6704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124935"/>
                  </a:ext>
                </a:extLst>
              </a:tr>
              <a:tr h="6704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69404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45334"/>
              </p:ext>
            </p:extLst>
          </p:nvPr>
        </p:nvGraphicFramePr>
        <p:xfrm>
          <a:off x="6937831" y="4277778"/>
          <a:ext cx="3540255" cy="2348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085">
                  <a:extLst>
                    <a:ext uri="{9D8B030D-6E8A-4147-A177-3AD203B41FA5}">
                      <a16:colId xmlns:a16="http://schemas.microsoft.com/office/drawing/2014/main" val="2427043758"/>
                    </a:ext>
                  </a:extLst>
                </a:gridCol>
                <a:gridCol w="1180085">
                  <a:extLst>
                    <a:ext uri="{9D8B030D-6E8A-4147-A177-3AD203B41FA5}">
                      <a16:colId xmlns:a16="http://schemas.microsoft.com/office/drawing/2014/main" val="3191918107"/>
                    </a:ext>
                  </a:extLst>
                </a:gridCol>
                <a:gridCol w="1180085">
                  <a:extLst>
                    <a:ext uri="{9D8B030D-6E8A-4147-A177-3AD203B41FA5}">
                      <a16:colId xmlns:a16="http://schemas.microsoft.com/office/drawing/2014/main" val="462607740"/>
                    </a:ext>
                  </a:extLst>
                </a:gridCol>
              </a:tblGrid>
              <a:tr h="710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32069"/>
                  </a:ext>
                </a:extLst>
              </a:tr>
              <a:tr h="6704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124935"/>
                  </a:ext>
                </a:extLst>
              </a:tr>
              <a:tr h="6704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69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5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4" y="597717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effectLst/>
              </a:rPr>
              <a:t>m-adjacency</a:t>
            </a:r>
            <a:r>
              <a:rPr lang="en-US" sz="3200" dirty="0" smtClean="0">
                <a:effectLst/>
              </a:rPr>
              <a:t>: Two pixels p and q with values from V are m-adjacent if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(i) q is in the set N</a:t>
            </a:r>
            <a:r>
              <a:rPr lang="en-US" baseline="-25000" dirty="0"/>
              <a:t>4</a:t>
            </a:r>
            <a:r>
              <a:rPr lang="en-US" dirty="0"/>
              <a:t>(p), or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(ii) q is in the set N</a:t>
            </a:r>
            <a:r>
              <a:rPr lang="en-US" baseline="-25000" dirty="0"/>
              <a:t>D</a:t>
            </a:r>
            <a:r>
              <a:rPr lang="en-US" dirty="0"/>
              <a:t>(p) and the set N</a:t>
            </a:r>
            <a:r>
              <a:rPr lang="en-US" baseline="-25000" dirty="0"/>
              <a:t>4</a:t>
            </a:r>
            <a:r>
              <a:rPr lang="en-US" dirty="0"/>
              <a:t>(p)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∩</a:t>
            </a:r>
            <a:r>
              <a:rPr lang="en-US" dirty="0"/>
              <a:t> N</a:t>
            </a:r>
            <a:r>
              <a:rPr lang="en-US" baseline="-25000" dirty="0"/>
              <a:t>4</a:t>
            </a:r>
            <a:r>
              <a:rPr lang="en-US" dirty="0"/>
              <a:t>(p) has no pixels whose values are from V.</a:t>
            </a:r>
          </a:p>
          <a:p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06" y="4234543"/>
            <a:ext cx="80772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0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414</Words>
  <Application>Microsoft Office PowerPoint</Application>
  <PresentationFormat>Widescreen</PresentationFormat>
  <Paragraphs>183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新細明體</vt:lpstr>
      <vt:lpstr>Times New Roman</vt:lpstr>
      <vt:lpstr>Wingdings</vt:lpstr>
      <vt:lpstr>Office Theme</vt:lpstr>
      <vt:lpstr>方程式</vt:lpstr>
      <vt:lpstr>PowerPoint Presentation</vt:lpstr>
      <vt:lpstr>Contents</vt:lpstr>
      <vt:lpstr>Relationship between pixels</vt:lpstr>
      <vt:lpstr>PowerPoint Presentation</vt:lpstr>
      <vt:lpstr>Neighbors of a pixel</vt:lpstr>
      <vt:lpstr>PowerPoint Presentation</vt:lpstr>
      <vt:lpstr>PowerPoint Presentation</vt:lpstr>
      <vt:lpstr>Adjacency</vt:lpstr>
      <vt:lpstr>PowerPoint Presentation</vt:lpstr>
      <vt:lpstr>Digital Path</vt:lpstr>
      <vt:lpstr>Connectivity</vt:lpstr>
      <vt:lpstr>Region and boundary</vt:lpstr>
      <vt:lpstr>Border and Edge</vt:lpstr>
      <vt:lpstr>PowerPoint Presentation</vt:lpstr>
      <vt:lpstr>Distance Measures</vt:lpstr>
      <vt:lpstr>Types</vt:lpstr>
      <vt:lpstr>PowerPoint Presentation</vt:lpstr>
      <vt:lpstr>Practice Exercises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created xsi:type="dcterms:W3CDTF">2020-09-24T04:30:56Z</dcterms:created>
  <dcterms:modified xsi:type="dcterms:W3CDTF">2021-12-01T04:54:46Z</dcterms:modified>
</cp:coreProperties>
</file>