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1" r:id="rId17"/>
    <p:sldId id="282" r:id="rId18"/>
    <p:sldId id="283" r:id="rId19"/>
    <p:sldId id="284" r:id="rId20"/>
    <p:sldId id="285" r:id="rId21"/>
    <p:sldId id="286" r:id="rId22"/>
    <p:sldId id="271" r:id="rId23"/>
    <p:sldId id="272" r:id="rId24"/>
    <p:sldId id="273" r:id="rId25"/>
    <p:sldId id="274" r:id="rId26"/>
    <p:sldId id="275" r:id="rId27"/>
    <p:sldId id="276" r:id="rId28"/>
    <p:sldId id="289" r:id="rId29"/>
    <p:sldId id="277" r:id="rId30"/>
    <p:sldId id="278" r:id="rId31"/>
    <p:sldId id="290" r:id="rId32"/>
    <p:sldId id="287" r:id="rId33"/>
    <p:sldId id="288" r:id="rId34"/>
    <p:sldId id="279" r:id="rId35"/>
    <p:sldId id="280" r:id="rId36"/>
    <p:sldId id="291" r:id="rId37"/>
    <p:sldId id="292" r:id="rId38"/>
    <p:sldId id="298" r:id="rId39"/>
    <p:sldId id="293" r:id="rId40"/>
    <p:sldId id="307" r:id="rId41"/>
    <p:sldId id="303" r:id="rId42"/>
    <p:sldId id="294" r:id="rId43"/>
    <p:sldId id="295" r:id="rId44"/>
    <p:sldId id="304" r:id="rId45"/>
    <p:sldId id="305" r:id="rId46"/>
    <p:sldId id="296" r:id="rId47"/>
    <p:sldId id="299" r:id="rId48"/>
    <p:sldId id="297" r:id="rId49"/>
    <p:sldId id="300" r:id="rId50"/>
    <p:sldId id="301" r:id="rId51"/>
    <p:sldId id="302" r:id="rId52"/>
    <p:sldId id="306" r:id="rId53"/>
    <p:sldId id="319" r:id="rId54"/>
    <p:sldId id="320" r:id="rId55"/>
    <p:sldId id="321" r:id="rId56"/>
    <p:sldId id="308" r:id="rId57"/>
    <p:sldId id="317" r:id="rId58"/>
    <p:sldId id="318" r:id="rId59"/>
    <p:sldId id="309" r:id="rId60"/>
    <p:sldId id="310" r:id="rId61"/>
    <p:sldId id="311" r:id="rId62"/>
    <p:sldId id="312" r:id="rId63"/>
    <p:sldId id="313" r:id="rId64"/>
    <p:sldId id="314" r:id="rId65"/>
    <p:sldId id="315" r:id="rId66"/>
    <p:sldId id="316"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331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C7349DC-91D4-429B-A19B-1AD97E37ABDD}" type="datetimeFigureOut">
              <a:rPr lang="en-US" smtClean="0"/>
              <a:pPr/>
              <a:t>12/15/2021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695E206-04A8-4E86-B1DB-69DADBE588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7349DC-91D4-429B-A19B-1AD97E37ABDD}" type="datetimeFigureOut">
              <a:rPr lang="en-US" smtClean="0"/>
              <a:pPr/>
              <a:t>12/15/2021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95E206-04A8-4E86-B1DB-69DADBE588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7349DC-91D4-429B-A19B-1AD97E37ABDD}" type="datetimeFigureOut">
              <a:rPr lang="en-US" smtClean="0"/>
              <a:pPr/>
              <a:t>12/15/2021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95E206-04A8-4E86-B1DB-69DADBE588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7349DC-91D4-429B-A19B-1AD97E37ABDD}" type="datetimeFigureOut">
              <a:rPr lang="en-US" smtClean="0"/>
              <a:pPr/>
              <a:t>12/15/2021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95E206-04A8-4E86-B1DB-69DADBE588B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C7349DC-91D4-429B-A19B-1AD97E37ABDD}" type="datetimeFigureOut">
              <a:rPr lang="en-US" smtClean="0"/>
              <a:pPr/>
              <a:t>12/15/2021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695E206-04A8-4E86-B1DB-69DADBE588B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C7349DC-91D4-429B-A19B-1AD97E37ABDD}" type="datetimeFigureOut">
              <a:rPr lang="en-US" smtClean="0"/>
              <a:pPr/>
              <a:t>12/15/2021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695E206-04A8-4E86-B1DB-69DADBE588B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C7349DC-91D4-429B-A19B-1AD97E37ABDD}" type="datetimeFigureOut">
              <a:rPr lang="en-US" smtClean="0"/>
              <a:pPr/>
              <a:t>12/15/2021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695E206-04A8-4E86-B1DB-69DADBE588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C7349DC-91D4-429B-A19B-1AD97E37ABDD}" type="datetimeFigureOut">
              <a:rPr lang="en-US" smtClean="0"/>
              <a:pPr/>
              <a:t>12/15/2021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695E206-04A8-4E86-B1DB-69DADBE588B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C7349DC-91D4-429B-A19B-1AD97E37ABDD}" type="datetimeFigureOut">
              <a:rPr lang="en-US" smtClean="0"/>
              <a:pPr/>
              <a:t>12/15/2021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695E206-04A8-4E86-B1DB-69DADBE588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C7349DC-91D4-429B-A19B-1AD97E37ABDD}" type="datetimeFigureOut">
              <a:rPr lang="en-US" smtClean="0"/>
              <a:pPr/>
              <a:t>12/15/2021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695E206-04A8-4E86-B1DB-69DADBE588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C7349DC-91D4-429B-A19B-1AD97E37ABDD}" type="datetimeFigureOut">
              <a:rPr lang="en-US" smtClean="0"/>
              <a:pPr/>
              <a:t>12/15/2021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695E206-04A8-4E86-B1DB-69DADBE588B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C7349DC-91D4-429B-A19B-1AD97E37ABDD}" type="datetimeFigureOut">
              <a:rPr lang="en-US" smtClean="0"/>
              <a:pPr/>
              <a:t>12/15/2021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695E206-04A8-4E86-B1DB-69DADBE588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s://economictimes.indiatimes.com/industry/healthcare/biotech/pharmaceuticals/india-rejects-compulsory-license-application-of-lee-pharma-against-astrazenecas-saxagliptin/articleshow/50652935.cms?from=mdr" TargetMode="External"/><Relationship Id="rId2" Type="http://schemas.openxmlformats.org/officeDocument/2006/relationships/hyperlink" Target="https://www.thehindubusinessline.com/companies/Indias-first-compulsory-licence-granted-to-Natco-for-Bayers-cancer-drug/article20408026.e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patents.google.com/patent/WO2016095117A1/en" TargetMode="External"/><Relationship Id="rId2" Type="http://schemas.openxmlformats.org/officeDocument/2006/relationships/hyperlink" Target="https://www.allindianpatents.com/patents/211651-home-automation-and-security-system-using-gprs-mobile-phon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IS54 </a:t>
            </a:r>
            <a:r>
              <a:rPr lang="en-US" dirty="0" err="1" smtClean="0"/>
              <a:t>Intellecutal</a:t>
            </a:r>
            <a:r>
              <a:rPr lang="en-US" dirty="0" smtClean="0"/>
              <a:t> Property Rights </a:t>
            </a:r>
            <a:br>
              <a:rPr lang="en-US" dirty="0" smtClean="0"/>
            </a:br>
            <a:r>
              <a:rPr lang="en-US" dirty="0" smtClean="0"/>
              <a:t/>
            </a:r>
            <a:br>
              <a:rPr lang="en-US" dirty="0" smtClean="0"/>
            </a:br>
            <a:r>
              <a:rPr lang="en-US" dirty="0" smtClean="0"/>
              <a:t>UNIT – II </a:t>
            </a:r>
            <a:br>
              <a:rPr lang="en-US" dirty="0" smtClean="0"/>
            </a:br>
            <a:r>
              <a:rPr lang="en-US" dirty="0" smtClean="0"/>
              <a:t>Patents</a:t>
            </a:r>
            <a:endParaRPr lang="en-US" dirty="0"/>
          </a:p>
        </p:txBody>
      </p:sp>
      <p:sp>
        <p:nvSpPr>
          <p:cNvPr id="3" name="Subtitle 2"/>
          <p:cNvSpPr>
            <a:spLocks noGrp="1"/>
          </p:cNvSpPr>
          <p:nvPr>
            <p:ph type="subTitle" idx="1"/>
          </p:nvPr>
        </p:nvSpPr>
        <p:spPr/>
        <p:txBody>
          <a:bodyPr/>
          <a:lstStyle/>
          <a:p>
            <a:pPr algn="ctr"/>
            <a:r>
              <a:rPr lang="en-US" dirty="0" smtClean="0"/>
              <a:t>Ms. Evangeline D</a:t>
            </a:r>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invention is not considered novel if </a:t>
            </a:r>
          </a:p>
          <a:p>
            <a:r>
              <a:rPr lang="en-US" dirty="0" smtClean="0"/>
              <a:t>It is anticipated in any publication before filing on or after January 1, 1992</a:t>
            </a:r>
          </a:p>
          <a:p>
            <a:r>
              <a:rPr lang="en-US" dirty="0" smtClean="0"/>
              <a:t>It is anticipated by publication made before date of filing in any country</a:t>
            </a:r>
          </a:p>
          <a:p>
            <a:r>
              <a:rPr lang="en-US" dirty="0" smtClean="0"/>
              <a:t>It is claimed in any specification before filing but published after filing</a:t>
            </a:r>
          </a:p>
          <a:p>
            <a:r>
              <a:rPr lang="en-US" dirty="0" smtClean="0"/>
              <a:t>It is used by local community in India or elsewhere even if there is no written proof</a:t>
            </a:r>
          </a:p>
        </p:txBody>
      </p:sp>
      <p:sp>
        <p:nvSpPr>
          <p:cNvPr id="3" name="Title 2"/>
          <p:cNvSpPr>
            <a:spLocks noGrp="1"/>
          </p:cNvSpPr>
          <p:nvPr>
            <p:ph type="title"/>
          </p:nvPr>
        </p:nvSpPr>
        <p:spPr/>
        <p:txBody>
          <a:bodyPr/>
          <a:lstStyle/>
          <a:p>
            <a:pPr algn="ctr"/>
            <a:r>
              <a:rPr lang="en-US" dirty="0" smtClean="0">
                <a:solidFill>
                  <a:srgbClr val="FF0000"/>
                </a:solidFill>
              </a:rPr>
              <a:t>Novelty</a:t>
            </a:r>
            <a:endParaRPr lang="en-US" dirty="0">
              <a:solidFill>
                <a:srgbClr val="FF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inventor should conduct a "Pre-Application Search" (PAS) before filling a patent application. In this search, the inventor should look for any printed publications, public knowledge, or patents already issued in his country or a foreign country that may relate to the particular invention.</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Pre-Application Searches (PAS)</a:t>
            </a:r>
            <a:endParaRPr lang="en-US" dirty="0">
              <a:solidFill>
                <a:srgbClr val="FF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smtClean="0"/>
              <a:t>This kind of search, also referred to as "Informative Search," is made to determine the general state-of-the art for the solution of a given technical problem as background information for R&amp;D activities and in order to know what patent publications already exist in the field of the technology or research.</a:t>
            </a:r>
          </a:p>
          <a:p>
            <a:pPr algn="just"/>
            <a:r>
              <a:rPr lang="en-US" dirty="0" smtClean="0"/>
              <a:t>Further reasons for undertaking this kind of search could be the wish to identify alternative technologies which may replace known technology or to evaluate a specific technology which is being offered for licensing or which is being considered for acquisition.</a:t>
            </a:r>
          </a:p>
          <a:p>
            <a:pPr algn="just"/>
            <a:r>
              <a:rPr lang="en-US" dirty="0" smtClean="0"/>
              <a:t>State-of-the-art searches are especially useful for technology development or technology transfer purposes.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State-of-the-Art Searches</a:t>
            </a:r>
            <a:endParaRPr lang="en-US" dirty="0">
              <a:solidFill>
                <a:srgbClr val="FF000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smtClean="0"/>
              <a:t>The objective of a "Novelty Search" is to determine the novelty or lack of novelty of the invention claimed in a patent application or a patent already granted, or of an invention for which no application has yet been filed.</a:t>
            </a:r>
          </a:p>
          <a:p>
            <a:pPr algn="just"/>
            <a:r>
              <a:rPr lang="en-US" dirty="0" smtClean="0"/>
              <a:t>The aim of the search is to discover relevant prior art.</a:t>
            </a:r>
          </a:p>
          <a:p>
            <a:pPr algn="just"/>
            <a:r>
              <a:rPr lang="en-US" dirty="0" smtClean="0"/>
              <a:t>Dependent on the outcome of the novelty search, the next decision will be whether to stop or to go ahead in developing the invention. If nothing of relevance was found, it is easy and you should go ahead. The decision becomes more difficult if one or several pertinent documents have been found.</a:t>
            </a:r>
          </a:p>
          <a:p>
            <a:pPr algn="just"/>
            <a:r>
              <a:rPr lang="en-US" dirty="0" smtClean="0"/>
              <a:t>Most important is to restrict the search to the appropriate area. </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Novelty Searches</a:t>
            </a:r>
            <a:endParaRPr lang="en-US" dirty="0">
              <a:solidFill>
                <a:srgbClr val="FF000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A "Patentability or Validity Search" is made to locate documents relevant to the determination not only of novelty but also of other criteria of patentability</a:t>
            </a:r>
          </a:p>
          <a:p>
            <a:pPr algn="just"/>
            <a:r>
              <a:rPr lang="en-US" dirty="0" smtClean="0"/>
              <a:t>This type of search should cover all the technical fields, which may contain material pertinent to the invention. </a:t>
            </a:r>
          </a:p>
          <a:p>
            <a:pPr algn="just"/>
            <a:r>
              <a:rPr lang="en-US" dirty="0" smtClean="0"/>
              <a:t>Novelty and patentability searches are mainly being carried out by industrial property offices in the course of the examination of patent applications.</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Patentability or Validity Searches</a:t>
            </a:r>
            <a:endParaRPr lang="en-US" dirty="0">
              <a:solidFill>
                <a:srgbClr val="FF0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These are searches for locating information about published patent documents involving specific companies or individuals, as applicants, assignees, patentees or inventors.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Name Searches</a:t>
            </a:r>
            <a:endParaRPr lang="en-US" dirty="0">
              <a:solidFill>
                <a:srgbClr val="FF00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They are to be understood as searches for identifying companies and/or inventors who are active in a specific field of technology. </a:t>
            </a:r>
          </a:p>
          <a:p>
            <a:pPr algn="just"/>
            <a:r>
              <a:rPr lang="en-US" dirty="0" smtClean="0"/>
              <a:t>These searches are also suitable for identifying countries in which a certain technology is being patented, so as to know where to turn to for obtaining particular information in a given field of technology.</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Technological Activity Searches</a:t>
            </a:r>
            <a:endParaRPr lang="en-US" dirty="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objective of an "Infringement Search" is to locate patents and published patent applications, which might be infringed on by a given industrial activity. </a:t>
            </a:r>
          </a:p>
          <a:p>
            <a:pPr algn="just"/>
            <a:r>
              <a:rPr lang="en-US" dirty="0" smtClean="0"/>
              <a:t>In this type of search the aim is to determine whether an existing patent gives exclusive rights covering that industrial activity or any part of it.</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Infringement Searches</a:t>
            </a:r>
            <a:endParaRPr lang="en-US" dirty="0">
              <a:solidFill>
                <a:srgbClr val="FF000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smtClean="0"/>
              <a:t>Patent family searches are used in order to:</a:t>
            </a:r>
          </a:p>
          <a:p>
            <a:pPr algn="just">
              <a:buNone/>
            </a:pPr>
            <a:r>
              <a:rPr lang="en-US" dirty="0" smtClean="0"/>
              <a:t>• find the countries in which a given patent application has been filed (if published);</a:t>
            </a:r>
          </a:p>
          <a:p>
            <a:pPr algn="just">
              <a:buNone/>
            </a:pPr>
            <a:r>
              <a:rPr lang="en-US" dirty="0" smtClean="0"/>
              <a:t>• find a "patent family member" that is written in a desired language;</a:t>
            </a:r>
          </a:p>
          <a:p>
            <a:pPr algn="just">
              <a:buNone/>
            </a:pPr>
            <a:r>
              <a:rPr lang="en-US" dirty="0" smtClean="0"/>
              <a:t>• obtain a list of prior art documents or "References Cited"; and</a:t>
            </a:r>
          </a:p>
          <a:p>
            <a:pPr algn="just">
              <a:buNone/>
            </a:pPr>
            <a:r>
              <a:rPr lang="en-US" dirty="0" smtClean="0"/>
              <a:t>• estimate the importance of the invention (by number of patent documents relating to the same invention and being published in different countries or by industrial property </a:t>
            </a:r>
            <a:r>
              <a:rPr lang="en-US" dirty="0" err="1" smtClean="0"/>
              <a:t>organisations</a:t>
            </a:r>
            <a:r>
              <a:rPr lang="en-US" dirty="0" smtClean="0"/>
              <a:t>).</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Family Searches</a:t>
            </a:r>
            <a:endParaRPr lang="en-US" dirty="0">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A search for this type of investigation is made to obtain information on the validity (status) of a patent or a published patent application, on a given date, under the applicable patent legislation in one or more countries. </a:t>
            </a:r>
          </a:p>
          <a:p>
            <a:pPr algn="just"/>
            <a:r>
              <a:rPr lang="en-US" dirty="0" smtClean="0"/>
              <a:t>Such information can assist in making decisions on, for example, exporting, or in the negotiation of license agreements. </a:t>
            </a:r>
          </a:p>
          <a:p>
            <a:pPr algn="just"/>
            <a:r>
              <a:rPr lang="en-US" dirty="0" smtClean="0"/>
              <a:t>It can also give guidance on the value attached to a particular patent by the patentee.</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Legal Status Searches</a:t>
            </a:r>
            <a:endParaRPr lang="en-US" dirty="0">
              <a:solidFill>
                <a:srgbClr val="FF0000"/>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624078" indent="-514350" algn="just">
              <a:buAutoNum type="arabicPeriod"/>
            </a:pPr>
            <a:r>
              <a:rPr lang="en-US" dirty="0" smtClean="0"/>
              <a:t>Discuss the organizational details of the Intellectual Property Office in India.</a:t>
            </a:r>
          </a:p>
          <a:p>
            <a:pPr marL="624078" indent="-514350" algn="just">
              <a:buAutoNum type="arabicPeriod"/>
            </a:pPr>
            <a:r>
              <a:rPr lang="en-US" dirty="0" smtClean="0"/>
              <a:t>Explain the functions of The Patent information System (PIS) and National Institute for Intellectual Property Management (NIIPM).</a:t>
            </a:r>
          </a:p>
          <a:p>
            <a:pPr marL="624078" indent="-514350" algn="just">
              <a:buAutoNum type="arabicPeriod"/>
            </a:pPr>
            <a:r>
              <a:rPr lang="en-US" dirty="0" smtClean="0"/>
              <a:t>What is patent information? Briefly explain the significance of using the patent information.</a:t>
            </a:r>
          </a:p>
          <a:p>
            <a:pPr marL="624078" indent="-514350" algn="just">
              <a:buAutoNum type="arabicPeriod"/>
            </a:pPr>
            <a:r>
              <a:rPr lang="en-US" dirty="0" smtClean="0"/>
              <a:t>Why is patent search done? What are the various on-line databases available that provide access to patent documents while conducting patent search.</a:t>
            </a:r>
          </a:p>
          <a:p>
            <a:pPr marL="624078" indent="-514350" algn="just">
              <a:buAutoNum type="arabicPeriod"/>
            </a:pPr>
            <a:r>
              <a:rPr lang="en-US" dirty="0" smtClean="0"/>
              <a:t>List out the individual types of searches in patent documentation.</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Questions to the students</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Technically advanced than existing knowledge / having economic growth</a:t>
            </a:r>
          </a:p>
          <a:p>
            <a:r>
              <a:rPr lang="en-US" dirty="0" smtClean="0"/>
              <a:t>A product or process is obvious if it is already known to “person skilled in art”</a:t>
            </a:r>
          </a:p>
          <a:p>
            <a:r>
              <a:rPr lang="en-US" dirty="0" smtClean="0"/>
              <a:t>“person skilled in art” – an ordinary practitioner who holds general common knowledge in the relevant art at relevant date.</a:t>
            </a:r>
          </a:p>
          <a:p>
            <a:r>
              <a:rPr lang="en-US" dirty="0" smtClean="0"/>
              <a:t>Can be a single person or group of persons</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Non -obviousness</a:t>
            </a:r>
            <a:endParaRPr lang="en-US" dirty="0">
              <a:solidFill>
                <a:srgbClr val="FF0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Patent infringement is the unauthorized making, using, offering for sale or selling any patented invention within India, or importing into India of any patented invention during the term of a patent.</a:t>
            </a:r>
          </a:p>
          <a:p>
            <a:pPr algn="just"/>
            <a:r>
              <a:rPr lang="en-US" dirty="0" smtClean="0"/>
              <a:t>Patent infringement occurs in every industry and the job of fighting patent infringement falls on the shoulders of the patent holder.</a:t>
            </a:r>
          </a:p>
          <a:p>
            <a:pPr algn="just"/>
            <a:r>
              <a:rPr lang="en-US" dirty="0" smtClean="0"/>
              <a:t>When patent infringement happens, the patentee may sue for relief in the appropriate court.</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Infringement</a:t>
            </a:r>
            <a:endParaRPr lang="en-US" dirty="0">
              <a:solidFill>
                <a:srgbClr val="FF000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The patentee may ask the court for an injunction to prevent the continuation of the patent infringement and may also ask the court for an award of damages because of the patent infringement.</a:t>
            </a:r>
          </a:p>
          <a:p>
            <a:pPr algn="just"/>
            <a:r>
              <a:rPr lang="en-US" dirty="0" smtClean="0"/>
              <a:t>Patent infringement means the violation of the exclusive rights of the patent holder. As discussed earlier, patent rights are the exclusive rights granted by the Government to an inventor over his invention for a limited period of time.</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Infringement</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Sections 104-114 of the Patents Act, 1970 provide guidelines relating to patent infringement.</a:t>
            </a:r>
          </a:p>
          <a:p>
            <a:pPr algn="just"/>
            <a:r>
              <a:rPr lang="en-US" dirty="0" smtClean="0"/>
              <a:t>The following acts when committed without the consent of the patentee shall amount to infringement:</a:t>
            </a:r>
          </a:p>
          <a:p>
            <a:pPr algn="just">
              <a:buNone/>
            </a:pPr>
            <a:r>
              <a:rPr lang="en-US" dirty="0" smtClean="0"/>
              <a:t>(</a:t>
            </a:r>
            <a:r>
              <a:rPr lang="en-US" dirty="0" err="1" smtClean="0"/>
              <a:t>i</a:t>
            </a:r>
            <a:r>
              <a:rPr lang="en-US" dirty="0" smtClean="0"/>
              <a:t>) making, using, offering for sale, selling, importing the patented product;</a:t>
            </a:r>
          </a:p>
          <a:p>
            <a:pPr algn="just">
              <a:buNone/>
            </a:pPr>
            <a:r>
              <a:rPr lang="en-US" dirty="0" smtClean="0"/>
              <a:t>(ii) using the patented process, or using, offering for sale, selling or importing the product directly obtained by that process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Infringement</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Direct Infringement : Direct patent infringement occurs when a product that is substantially close to a patented product or invention is marketed, sold, or used commercially without permission from the owner of the patented product or invention.</a:t>
            </a:r>
          </a:p>
          <a:p>
            <a:pPr algn="just"/>
            <a:r>
              <a:rPr lang="en-US" dirty="0" smtClean="0"/>
              <a:t>Indirect and Contributory Infringement : Indirect patent infringement suggests that there was some amount of deceit or accidental patent infringement in the incident.</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Types of Patent Infringement</a:t>
            </a:r>
            <a:endParaRPr lang="en-US" dirty="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t>For instance, A holds a patent for a device and B manufactures a device which is substantially similar to the A’s device. B is supplied with a product from another person C to facilitate manufacturing of the B’s device. If the device so manufactured by B infringes upon A’s patent, then the person C indirectly infringes A’s patent. Further, if such a product is knowingly sold or supplied, it may lead to “contributory infringement”. In the above example, if the person C knowingly supplies the product to B then the infringement is construed as contributory infringement.</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Types of Patent Infringement</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525963"/>
          </a:xfrm>
        </p:spPr>
        <p:txBody>
          <a:bodyPr>
            <a:normAutofit fontScale="85000" lnSpcReduction="20000"/>
          </a:bodyPr>
          <a:lstStyle/>
          <a:p>
            <a:pPr algn="just"/>
            <a:r>
              <a:rPr lang="en-US" dirty="0" smtClean="0"/>
              <a:t>Experiment and Research : Any patented article or process can be used for the following purposes: Experiment, Research and Instructing the pupils. </a:t>
            </a:r>
          </a:p>
          <a:p>
            <a:pPr algn="just"/>
            <a:r>
              <a:rPr lang="en-US" dirty="0" smtClean="0"/>
              <a:t>Parallel Importations under certain conditions :</a:t>
            </a:r>
          </a:p>
          <a:p>
            <a:pPr algn="just">
              <a:buNone/>
            </a:pPr>
            <a:r>
              <a:rPr lang="en-US" dirty="0" smtClean="0"/>
              <a:t>   Patented article or article made by using the patented process can be imported by government for its own use. Also a patented process can be used by the government solely for its own use. Moreover the government can import any patented medicine or drug for the purposes of its own use or for distribution in any dispensary, hospital or other medical institution maintained by the government or any other dispensary, hospital or medical institution notified by the government. [Section27 &amp; 47]  </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Exclusions from Infringement</a:t>
            </a:r>
            <a:endParaRPr lang="en-US" dirty="0">
              <a:solidFill>
                <a:srgbClr val="FF0000"/>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US" dirty="0" smtClean="0"/>
              <a:t>Patent Administrative Cases - The Indian Patent Office is the defendant. These types of cases include, dispute on grant of a patent, patent invalidation and upholding, and compulsory licensing. </a:t>
            </a:r>
          </a:p>
          <a:p>
            <a:pPr algn="just"/>
            <a:r>
              <a:rPr lang="en-US" dirty="0" smtClean="0"/>
              <a:t>Patent Infringement Cases - Patentee or patent assignees pursue damages against willful infringement conduct by the alleged infringer. These cases include, infringement of patent, disputes relating to ownership of patent, disputes regarding patent rights or right for application, patent contractual disputes, contractual disputes of assignment of patent right, patent licensing, and dispute relating to the revocation of patents.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Exclusions from Infringement</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Section 104 of the Patents Act says that the patent infringement suit shall not be instituted in a court lower than District Court in India. Further, if the defendant files a counter-claim against revocation of the patent, then the suit, along with the counter-claim, shall be transferred to the High Court for decision.</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Exclusions from Infringement</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Like any other civil suit the jurisdiction shall be determined in accordance with the rules of Code of Civil Procedure. The appropriate forum would be:</a:t>
            </a:r>
          </a:p>
          <a:p>
            <a:r>
              <a:rPr lang="en-US" dirty="0" smtClean="0"/>
              <a:t>(a) Principal place where the plaintiff carries on his business; or</a:t>
            </a:r>
          </a:p>
          <a:p>
            <a:r>
              <a:rPr lang="en-US" dirty="0" smtClean="0"/>
              <a:t>(b) Principal place where the defendant carries on his business; or</a:t>
            </a:r>
          </a:p>
          <a:p>
            <a:r>
              <a:rPr lang="en-US" dirty="0" smtClean="0"/>
              <a:t>(c) Place where the infringing articles are manufactured/ sold or infringing process is being applied or where the articles manufactured by the infringing process are being sold.</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Exclusions from Infringement</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smtClean="0"/>
              <a:t>The period of limitation for instituting a suit for patent infringement </a:t>
            </a:r>
            <a:r>
              <a:rPr lang="en-US" smtClean="0"/>
              <a:t>is </a:t>
            </a:r>
            <a:r>
              <a:rPr lang="en-US" smtClean="0"/>
              <a:t>three </a:t>
            </a:r>
            <a:r>
              <a:rPr lang="en-US" dirty="0" smtClean="0"/>
              <a:t>years from the date of infringement.</a:t>
            </a:r>
          </a:p>
          <a:p>
            <a:pPr algn="just"/>
            <a:r>
              <a:rPr lang="en-US" dirty="0" smtClean="0"/>
              <a:t>The court can at its discretion shift the burden of proof on the defendant, in respect of process patent if either of the following two conditions is met: (a) the subject matter of the patent is a process for obtaining a new product; or (b) there is substantial likelihood that an identical product is made by the process and plaintiff has made reasonable efforts to determine the process actually used but has failed. [Section 104 (A)]</a:t>
            </a:r>
          </a:p>
          <a:p>
            <a:endParaRPr lang="en-US" dirty="0"/>
          </a:p>
        </p:txBody>
      </p:sp>
      <p:sp>
        <p:nvSpPr>
          <p:cNvPr id="3" name="Title 2"/>
          <p:cNvSpPr>
            <a:spLocks noGrp="1"/>
          </p:cNvSpPr>
          <p:nvPr>
            <p:ph type="title"/>
          </p:nvPr>
        </p:nvSpPr>
        <p:spPr/>
        <p:txBody>
          <a:bodyPr/>
          <a:lstStyle/>
          <a:p>
            <a:pPr algn="ctr"/>
            <a:r>
              <a:rPr lang="en-US" dirty="0" smtClean="0"/>
              <a:t>    </a:t>
            </a:r>
            <a:r>
              <a:rPr lang="en-US" dirty="0" smtClean="0">
                <a:solidFill>
                  <a:srgbClr val="FF0000"/>
                </a:solidFill>
              </a:rPr>
              <a:t>Patent Infringement</a:t>
            </a:r>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invention in industry</a:t>
            </a:r>
          </a:p>
          <a:p>
            <a:r>
              <a:rPr lang="en-US" dirty="0" smtClean="0"/>
              <a:t>- Can be made, Can be used in any activity</a:t>
            </a:r>
          </a:p>
          <a:p>
            <a:r>
              <a:rPr lang="en-US" dirty="0" smtClean="0"/>
              <a:t>Can be reproduced with same characteristics</a:t>
            </a:r>
          </a:p>
          <a:p>
            <a:r>
              <a:rPr lang="en-US" dirty="0" smtClean="0"/>
              <a:t>An invention must be useful; need not be a commercial success; following directions of use gives desired result mentioned by applicant; useful for purpose mentioned by applicant; even if improved invention is available, existing patent is not obsolete; imaginary uses not considered</a:t>
            </a:r>
          </a:p>
          <a:p>
            <a:endParaRPr lang="en-US" dirty="0" smtClean="0"/>
          </a:p>
          <a:p>
            <a:endParaRPr lang="en-US" dirty="0" smtClean="0"/>
          </a:p>
          <a:p>
            <a:pPr>
              <a:buNone/>
            </a:pPr>
            <a:endParaRPr lang="en-US" dirty="0"/>
          </a:p>
        </p:txBody>
      </p:sp>
      <p:sp>
        <p:nvSpPr>
          <p:cNvPr id="3" name="Title 2"/>
          <p:cNvSpPr>
            <a:spLocks noGrp="1"/>
          </p:cNvSpPr>
          <p:nvPr>
            <p:ph type="title"/>
          </p:nvPr>
        </p:nvSpPr>
        <p:spPr/>
        <p:txBody>
          <a:bodyPr/>
          <a:lstStyle/>
          <a:p>
            <a:pPr algn="ctr"/>
            <a:r>
              <a:rPr lang="en-US" dirty="0" smtClean="0">
                <a:solidFill>
                  <a:srgbClr val="FF0000"/>
                </a:solidFill>
              </a:rPr>
              <a:t>Utility</a:t>
            </a:r>
            <a:endParaRPr lang="en-US" dirty="0">
              <a:solidFill>
                <a:srgbClr val="FF0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The term "literal infringement" means that each and every element recited in a claim has identical correspondence in the allegedly infringing device or process.</a:t>
            </a:r>
          </a:p>
          <a:p>
            <a:pPr algn="just"/>
            <a:r>
              <a:rPr lang="en-US" dirty="0" smtClean="0"/>
              <a:t>Even if there is no literal infringement, a claim may be infringed under the doctrine of equivalents if some other element of the accused device or process performs  substantially the same function, in substantially the same way, to achieve substantially the same result.</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Doctrine of Equivalents and Doctrine of Colorable Variation</a:t>
            </a:r>
            <a:endParaRPr lang="en-US" dirty="0">
              <a:solidFill>
                <a:srgbClr val="FF0000"/>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t>An infringement analysis determines whether a claim in a patent literally "reads on" an accused infringer's device or process, or covers the allegedly infringing device under the doctrine of equivalents. The steps in the analysis are: </a:t>
            </a:r>
          </a:p>
          <a:p>
            <a:pPr algn="just">
              <a:buNone/>
            </a:pPr>
            <a:r>
              <a:rPr lang="en-US" dirty="0" smtClean="0"/>
              <a:t>• Construe the scope of the "literal" language of the claims.</a:t>
            </a:r>
          </a:p>
          <a:p>
            <a:pPr algn="just">
              <a:buNone/>
            </a:pPr>
            <a:r>
              <a:rPr lang="en-US" dirty="0" smtClean="0"/>
              <a:t>• Compare the claims, as properly construed, with the accused device or process, to determine whether there is literal infringement.</a:t>
            </a:r>
          </a:p>
          <a:p>
            <a:pPr algn="just">
              <a:buNone/>
            </a:pPr>
            <a:r>
              <a:rPr lang="en-US" dirty="0" smtClean="0"/>
              <a:t>• If there is no literal infringement, construe the scope of the claims under the doctrine of equivalents.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Doctrine of Equivalents</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Doctrine of Colorable Variation: A colorable variation or immaterial variation amounting to infringement is where an infringer makes slight modification in the process or product but in fact takes in substance the essential features of the patentee’s invention.</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Doctrine of Colorable Variation</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smtClean="0"/>
              <a:t>(a) any act of making, constructing, using, selling or importing a patented invention solely for uses reasonably related to the development and submission of information required under any law in India or in any other country that regulates the making, constructing, using, selling or importing any product.</a:t>
            </a:r>
          </a:p>
          <a:p>
            <a:pPr algn="just"/>
            <a:r>
              <a:rPr lang="en-US" dirty="0" smtClean="0"/>
              <a:t>(b) Importation of patented products by any person from a person who is duly authorized under the law to produce and sell or distribute the product. [Section 107-A]</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Acts Which Do Not Amount To Infringement</a:t>
            </a:r>
            <a:endParaRPr lang="en-US" dirty="0">
              <a:solidFill>
                <a:srgbClr val="FF0000"/>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per Section 108 of the Patents Act, the reliefs which may be awarded in such a suit include –</a:t>
            </a:r>
          </a:p>
          <a:p>
            <a:r>
              <a:rPr lang="en-US" dirty="0" smtClean="0"/>
              <a:t>(1) An injunction.</a:t>
            </a:r>
          </a:p>
          <a:p>
            <a:r>
              <a:rPr lang="en-US" dirty="0" smtClean="0"/>
              <a:t>(2) Damages or account of profits.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Reliefs in Suits for Infringement</a:t>
            </a:r>
            <a:endParaRPr lang="en-US" dirty="0">
              <a:solidFill>
                <a:srgbClr val="FF0000"/>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An injunction is a specific order of the Court forbidding the commission of a wrong threatened or the continuance of a wrongful course of action already begun, or in some cases (when it is called a ‘mandatory injunction’) commanding active restitution of the former state of things.</a:t>
            </a:r>
          </a:p>
          <a:p>
            <a:pPr algn="just"/>
            <a:r>
              <a:rPr lang="en-US" dirty="0" smtClean="0"/>
              <a:t>Injunctions are two types- (</a:t>
            </a:r>
            <a:r>
              <a:rPr lang="en-US" dirty="0" err="1" smtClean="0"/>
              <a:t>i</a:t>
            </a:r>
            <a:r>
              <a:rPr lang="en-US" dirty="0" smtClean="0"/>
              <a:t>) temporary and (ii) permanent.</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Injunction</a:t>
            </a:r>
            <a:endParaRPr lang="en-US" dirty="0">
              <a:solidFill>
                <a:srgbClr val="FF0000"/>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i="1" dirty="0" smtClean="0"/>
              <a:t>Permanent injunction, restrains a party for ever from doing the specified act and the same can be granted  </a:t>
            </a:r>
            <a:r>
              <a:rPr lang="en-US" dirty="0" smtClean="0"/>
              <a:t>only on merits at the conclusion of the trial after hearing both the parties to the suit. It is governed by Sections 38 to 42 of the Specific Relief Act, 1963.</a:t>
            </a:r>
          </a:p>
          <a:p>
            <a:pPr algn="just"/>
            <a:r>
              <a:rPr lang="en-US" i="1" dirty="0" smtClean="0"/>
              <a:t>A temporary or interim injunction on the other hand restrains a party temporarily from doing the specified act</a:t>
            </a:r>
          </a:p>
          <a:p>
            <a:pPr algn="just">
              <a:buNone/>
            </a:pPr>
            <a:r>
              <a:rPr lang="en-US" dirty="0" smtClean="0"/>
              <a:t>   and can be granted until the disposal of suit. It is regulated by the provisions of Order 39 of the Code of Civil Procedure and it may be granted at any stage of the suit. Injunctions are preventive, prohibitive or restrictive i.e. when they prevent, prohibit or restraint some one from doing some thing or mandatory, i.e. when they compel, command or order some persons to do some thing.</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Injunction</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t>The court shall not grant damages or account of profits in the following cases: (a) Where the defendant proves that at the date of the infringement he was not aware and had no reasonable grounds for believing that the patent existed. (b) Where an amendment of a specification had been allowed after the publication of the specification, and the infringement action is in respect of the specification before the date of publication unless the court is satisfied that original specification was made in good faith and with reasonable skill and knowledge.</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Damages and Accounts for Profits</a:t>
            </a:r>
            <a:endParaRPr lang="en-US" dirty="0">
              <a:solidFill>
                <a:srgbClr val="FF0000"/>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This right to obtain provisional damages requires a patent holder to show the following:</a:t>
            </a:r>
          </a:p>
          <a:p>
            <a:pPr algn="just"/>
            <a:r>
              <a:rPr lang="en-US" dirty="0" smtClean="0"/>
              <a:t>(</a:t>
            </a:r>
            <a:r>
              <a:rPr lang="en-US" dirty="0" err="1" smtClean="0"/>
              <a:t>i</a:t>
            </a:r>
            <a:r>
              <a:rPr lang="en-US" dirty="0" smtClean="0"/>
              <a:t>) The infringing activities occurred after the patent application was published;</a:t>
            </a:r>
          </a:p>
          <a:p>
            <a:pPr algn="just"/>
            <a:r>
              <a:rPr lang="en-US" dirty="0" smtClean="0"/>
              <a:t>(ii) The patented claims are substantially identical to features of the process or the product infringing the patent; and</a:t>
            </a:r>
          </a:p>
          <a:p>
            <a:pPr algn="just"/>
            <a:r>
              <a:rPr lang="en-US" dirty="0" smtClean="0"/>
              <a:t>(iii) The infringer had actual notice of the published patent application.</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Damages and Accounts for Profits</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court can also order for the search of the premises of the defendant. The infringing goods, materials and implements which are used for the creation of the infringing goods can be seized, forfeited or destroyed on the order of the court without the payment of any compensation. [Section 108(2)]</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Anton Pillar Order</a:t>
            </a: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An invention contrary to natural laws</a:t>
            </a:r>
          </a:p>
          <a:p>
            <a:r>
              <a:rPr lang="en-US" dirty="0" smtClean="0"/>
              <a:t>2. Causing harm to humans/ plants/ animals</a:t>
            </a:r>
          </a:p>
          <a:p>
            <a:r>
              <a:rPr lang="en-US" dirty="0" smtClean="0"/>
              <a:t>3. Discovery of scientific principle / discovery of living or non-living substances in human nature</a:t>
            </a:r>
          </a:p>
          <a:p>
            <a:r>
              <a:rPr lang="en-US" dirty="0" smtClean="0"/>
              <a:t>4. Discovery of a substance that does not lead to improved efficacy</a:t>
            </a:r>
          </a:p>
          <a:p>
            <a:r>
              <a:rPr lang="en-US" dirty="0" smtClean="0"/>
              <a:t>5. Combination of compounds with combined properties</a:t>
            </a:r>
          </a:p>
          <a:p>
            <a:r>
              <a:rPr lang="en-US" dirty="0" smtClean="0"/>
              <a:t>6. Duplication of known devices</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Non-patentable Subject Matter</a:t>
            </a:r>
            <a:endParaRPr lang="en-US" dirty="0">
              <a:solidFill>
                <a:srgbClr val="FF0000"/>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There may be situations where a person makes groundless threats of infringement of patent. The person aggrieved by such threats may bring a suit for the following reliefs:</a:t>
            </a:r>
          </a:p>
          <a:p>
            <a:pPr algn="just"/>
            <a:r>
              <a:rPr lang="en-US" dirty="0" smtClean="0"/>
              <a:t>(a) A declaration to the effect that the threats are unjustifiable;</a:t>
            </a:r>
          </a:p>
          <a:p>
            <a:pPr algn="just"/>
            <a:r>
              <a:rPr lang="en-US" dirty="0" smtClean="0"/>
              <a:t>(b) An injunction against the continuance of such threats; and</a:t>
            </a:r>
          </a:p>
          <a:p>
            <a:pPr algn="just"/>
            <a:r>
              <a:rPr lang="en-US" dirty="0" smtClean="0"/>
              <a:t>(c) Such damages, if any, as he has sustained thereby. [Section 106]</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Groundless Threats of Infringement Proceedings</a:t>
            </a:r>
            <a:endParaRPr lang="en-US" dirty="0">
              <a:solidFill>
                <a:srgbClr val="FF0000"/>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Novartis </a:t>
            </a:r>
            <a:r>
              <a:rPr lang="en-US" dirty="0" err="1" smtClean="0"/>
              <a:t>vs</a:t>
            </a:r>
            <a:r>
              <a:rPr lang="en-US" dirty="0" smtClean="0"/>
              <a:t> Union of India</a:t>
            </a:r>
          </a:p>
          <a:p>
            <a:r>
              <a:rPr lang="en-US" dirty="0" smtClean="0"/>
              <a:t>Basmati Rice Patent</a:t>
            </a:r>
          </a:p>
          <a:p>
            <a:r>
              <a:rPr lang="en-US" dirty="0" err="1" smtClean="0"/>
              <a:t>Xiaomi</a:t>
            </a:r>
            <a:r>
              <a:rPr lang="en-US" dirty="0" smtClean="0"/>
              <a:t> </a:t>
            </a:r>
            <a:r>
              <a:rPr lang="en-US" dirty="0" err="1" smtClean="0"/>
              <a:t>vs</a:t>
            </a:r>
            <a:r>
              <a:rPr lang="en-US" dirty="0" smtClean="0"/>
              <a:t> Ericsson</a:t>
            </a:r>
          </a:p>
          <a:p>
            <a:r>
              <a:rPr lang="en-US" dirty="0" smtClean="0"/>
              <a:t>Bajaj </a:t>
            </a:r>
            <a:r>
              <a:rPr lang="en-US" dirty="0" err="1" smtClean="0"/>
              <a:t>vs</a:t>
            </a:r>
            <a:r>
              <a:rPr lang="en-US" dirty="0" smtClean="0"/>
              <a:t> TVS Motor</a:t>
            </a:r>
          </a:p>
          <a:p>
            <a:r>
              <a:rPr lang="en-US" dirty="0" smtClean="0"/>
              <a:t>Bayer </a:t>
            </a:r>
            <a:r>
              <a:rPr lang="en-US" dirty="0" err="1" smtClean="0"/>
              <a:t>vs</a:t>
            </a:r>
            <a:r>
              <a:rPr lang="en-US" dirty="0" smtClean="0"/>
              <a:t> Union of India</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Case Studies</a:t>
            </a:r>
            <a:endParaRPr lang="en-US" dirty="0">
              <a:solidFill>
                <a:srgbClr val="FF0000"/>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Section 84 of Patent Act, 1970 : At any time after the expiration of three years from the date of grant of patent, any interested person may make an application to Controller for grant of compulsory license. </a:t>
            </a:r>
          </a:p>
          <a:p>
            <a:pPr algn="just">
              <a:buNone/>
            </a:pPr>
            <a:r>
              <a:rPr lang="en-US" dirty="0" smtClean="0"/>
              <a:t>-Reasonable requirements of the public have not been met</a:t>
            </a:r>
          </a:p>
          <a:p>
            <a:pPr algn="just">
              <a:buNone/>
            </a:pPr>
            <a:r>
              <a:rPr lang="en-US" dirty="0" smtClean="0"/>
              <a:t>- Patented invention is not available to the public at a reasonably affordable price</a:t>
            </a:r>
          </a:p>
          <a:p>
            <a:pPr algn="just">
              <a:buNone/>
            </a:pPr>
            <a:r>
              <a:rPr lang="en-US" dirty="0" smtClean="0"/>
              <a:t>- Patented invention is not worked within the territory of India</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Compulsory License</a:t>
            </a:r>
            <a:endParaRPr lang="en-US" dirty="0">
              <a:solidFill>
                <a:srgbClr val="FF0000"/>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rgbClr val="FF0000"/>
                </a:solidFill>
              </a:rPr>
              <a:t>Compulsory License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844257"/>
            <a:ext cx="8229600" cy="3799724"/>
          </a:xfrm>
          <a:prstGeom prst="rect">
            <a:avLst/>
          </a:prstGeom>
          <a:noFill/>
          <a:ln w="9525">
            <a:noFill/>
            <a:miter lim="800000"/>
            <a:headEnd/>
            <a:tailEnd/>
          </a:ln>
          <a:effec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rgbClr val="FF0000"/>
                </a:solidFill>
              </a:rPr>
              <a:t>Compulsory License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927596"/>
            <a:ext cx="8229600" cy="3633046"/>
          </a:xfrm>
          <a:prstGeom prst="rect">
            <a:avLst/>
          </a:prstGeom>
          <a:noFill/>
          <a:ln w="9525">
            <a:noFill/>
            <a:miter lim="800000"/>
            <a:headEnd/>
            <a:tailEnd/>
          </a:ln>
          <a:effectLst/>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rgbClr val="FF0000"/>
                </a:solidFill>
              </a:rPr>
              <a:t>Compulsory License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524000"/>
            <a:ext cx="8229600" cy="4191000"/>
          </a:xfrm>
          <a:prstGeom prst="rect">
            <a:avLst/>
          </a:prstGeom>
          <a:noFill/>
          <a:ln w="9525">
            <a:noFill/>
            <a:miter lim="800000"/>
            <a:headEnd/>
            <a:tailEnd/>
          </a:ln>
          <a:effectLst/>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rgbClr val="FF0000"/>
                </a:solidFill>
              </a:rPr>
              <a:t>Compulsory License</a:t>
            </a:r>
            <a:endParaRPr lang="en-US" dirty="0"/>
          </a:p>
        </p:txBody>
      </p:sp>
      <p:pic>
        <p:nvPicPr>
          <p:cNvPr id="4099" name="Picture 3"/>
          <p:cNvPicPr>
            <a:picLocks noGrp="1" noChangeAspect="1" noChangeArrowheads="1"/>
          </p:cNvPicPr>
          <p:nvPr>
            <p:ph idx="1"/>
          </p:nvPr>
        </p:nvPicPr>
        <p:blipFill>
          <a:blip r:embed="rId2"/>
          <a:srcRect/>
          <a:stretch>
            <a:fillRect/>
          </a:stretch>
        </p:blipFill>
        <p:spPr bwMode="auto">
          <a:xfrm>
            <a:off x="457200" y="1600200"/>
            <a:ext cx="8229600" cy="4038599"/>
          </a:xfrm>
          <a:prstGeom prst="rect">
            <a:avLst/>
          </a:prstGeom>
          <a:noFill/>
          <a:ln w="9525">
            <a:noFill/>
            <a:miter lim="800000"/>
            <a:headEnd/>
            <a:tailEnd/>
          </a:ln>
          <a:effec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https://www.thehindubusinessline.com/companies/Indias-first-compulsory-licence-granted-to-Natco-for-Bayers-cancer-drug/article20408026.ece</a:t>
            </a:r>
            <a:endParaRPr lang="en-US" dirty="0" smtClean="0"/>
          </a:p>
          <a:p>
            <a:r>
              <a:rPr lang="en-US" dirty="0" smtClean="0">
                <a:hlinkClick r:id="rId3"/>
              </a:rPr>
              <a:t>https://economictimes.indiatimes.com/industry/healthcare/biotech/pharmaceuticals/india-rejects-compulsory-license-application-of-lee-pharma-against-astrazenecas-saxagliptin/articleshow/50652935.cms?from=mdr</a:t>
            </a:r>
            <a:r>
              <a:rPr lang="en-US" dirty="0" smtClean="0"/>
              <a:t> </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Case Studies</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525963"/>
          </a:xfrm>
        </p:spPr>
        <p:txBody>
          <a:bodyPr/>
          <a:lstStyle/>
          <a:p>
            <a:r>
              <a:rPr lang="en-US" dirty="0" smtClean="0"/>
              <a:t>7. Inventions omitted by Patents (Amendment) Act, 2002</a:t>
            </a:r>
          </a:p>
          <a:p>
            <a:r>
              <a:rPr lang="en-US" dirty="0" smtClean="0"/>
              <a:t>8. Agriculture / horticulture method</a:t>
            </a:r>
          </a:p>
          <a:p>
            <a:r>
              <a:rPr lang="en-US" dirty="0" smtClean="0"/>
              <a:t>9. Medicinal/ surgical/ therapeutic procedure for humans and animals</a:t>
            </a:r>
          </a:p>
          <a:p>
            <a:r>
              <a:rPr lang="en-US" dirty="0" smtClean="0"/>
              <a:t>10. Plants/ animals/ seeds/ species other than micro-organism</a:t>
            </a:r>
          </a:p>
          <a:p>
            <a:r>
              <a:rPr lang="en-US" dirty="0" smtClean="0"/>
              <a:t>11. Computer programs/ set of hardware components</a:t>
            </a:r>
          </a:p>
          <a:p>
            <a:r>
              <a:rPr lang="en-US" dirty="0" smtClean="0"/>
              <a:t>12.Literary/ dramatic/ musical/ artistic work</a:t>
            </a:r>
          </a:p>
          <a:p>
            <a:endParaRPr lang="en-US" dirty="0"/>
          </a:p>
        </p:txBody>
      </p:sp>
      <p:sp>
        <p:nvSpPr>
          <p:cNvPr id="3" name="Title 2"/>
          <p:cNvSpPr>
            <a:spLocks noGrp="1"/>
          </p:cNvSpPr>
          <p:nvPr>
            <p:ph type="title"/>
          </p:nvPr>
        </p:nvSpPr>
        <p:spPr/>
        <p:txBody>
          <a:bodyPr/>
          <a:lstStyle/>
          <a:p>
            <a:r>
              <a:rPr lang="en-US" dirty="0" smtClean="0">
                <a:solidFill>
                  <a:srgbClr val="FF0000"/>
                </a:solidFill>
              </a:rPr>
              <a:t>Non-patentable Subject Matter</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13. Performance/ Act/ method of playing a game</a:t>
            </a:r>
          </a:p>
          <a:p>
            <a:r>
              <a:rPr lang="en-US" dirty="0" smtClean="0"/>
              <a:t>14. Presentation of information</a:t>
            </a:r>
          </a:p>
          <a:p>
            <a:r>
              <a:rPr lang="en-US" dirty="0" smtClean="0"/>
              <a:t>15. Integrated Circuits</a:t>
            </a:r>
          </a:p>
          <a:p>
            <a:r>
              <a:rPr lang="en-US" dirty="0" smtClean="0"/>
              <a:t>16. An invention that incorporates traditional knowledge</a:t>
            </a:r>
          </a:p>
          <a:p>
            <a:r>
              <a:rPr lang="en-US" dirty="0" smtClean="0"/>
              <a:t>No invention related to atomic energy can be patented</a:t>
            </a:r>
            <a:endParaRPr lang="en-US" dirty="0"/>
          </a:p>
        </p:txBody>
      </p:sp>
      <p:sp>
        <p:nvSpPr>
          <p:cNvPr id="3" name="Title 2"/>
          <p:cNvSpPr>
            <a:spLocks noGrp="1"/>
          </p:cNvSpPr>
          <p:nvPr>
            <p:ph type="title"/>
          </p:nvPr>
        </p:nvSpPr>
        <p:spPr/>
        <p:txBody>
          <a:bodyPr/>
          <a:lstStyle/>
          <a:p>
            <a:r>
              <a:rPr lang="en-US" dirty="0" smtClean="0">
                <a:solidFill>
                  <a:srgbClr val="FF0000"/>
                </a:solidFill>
              </a:rPr>
              <a:t>Non-patentable Subject Matter</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torch having an alarm clock </a:t>
            </a:r>
          </a:p>
          <a:p>
            <a:r>
              <a:rPr lang="en-US" dirty="0" smtClean="0"/>
              <a:t>A new species of butterfly found in western </a:t>
            </a:r>
            <a:r>
              <a:rPr lang="en-US" dirty="0" err="1" smtClean="0"/>
              <a:t>ghats</a:t>
            </a:r>
            <a:endParaRPr lang="en-US" dirty="0" smtClean="0"/>
          </a:p>
          <a:p>
            <a:r>
              <a:rPr lang="en-US" dirty="0" smtClean="0"/>
              <a:t>A new way of illuminating room for better photography </a:t>
            </a:r>
          </a:p>
          <a:p>
            <a:r>
              <a:rPr lang="en-US" dirty="0" smtClean="0"/>
              <a:t>A software which can recommend the hotels to users based on their online </a:t>
            </a:r>
            <a:r>
              <a:rPr lang="en-US" dirty="0" err="1" smtClean="0"/>
              <a:t>behavioural</a:t>
            </a:r>
            <a:r>
              <a:rPr lang="en-US" dirty="0" smtClean="0"/>
              <a:t> patterns</a:t>
            </a:r>
          </a:p>
          <a:p>
            <a:r>
              <a:rPr lang="en-US" dirty="0" smtClean="0"/>
              <a:t>An </a:t>
            </a:r>
            <a:r>
              <a:rPr lang="en-US" dirty="0" err="1" smtClean="0"/>
              <a:t>ayurvedic</a:t>
            </a:r>
            <a:r>
              <a:rPr lang="en-US" dirty="0" smtClean="0"/>
              <a:t> massage technique to quickly relieve back pain </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Questions to the students</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new hairstyle. </a:t>
            </a:r>
          </a:p>
          <a:p>
            <a:r>
              <a:rPr lang="en-US" dirty="0" smtClean="0"/>
              <a:t>A makeup kit and process which makes the wearer look younger. </a:t>
            </a:r>
          </a:p>
          <a:p>
            <a:r>
              <a:rPr lang="en-US" dirty="0" smtClean="0"/>
              <a:t>A kind of grass in Himalayas which can cure cancer. </a:t>
            </a:r>
          </a:p>
          <a:p>
            <a:r>
              <a:rPr lang="en-US" dirty="0" smtClean="0"/>
              <a:t>A software for preparing timetable in colleges. </a:t>
            </a:r>
          </a:p>
          <a:p>
            <a:r>
              <a:rPr lang="en-US" dirty="0" smtClean="0"/>
              <a:t>A smart device and software for detecting unlawful activities. </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Questions to the students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Fan with light. </a:t>
            </a:r>
          </a:p>
          <a:p>
            <a:r>
              <a:rPr lang="en-US" dirty="0" smtClean="0"/>
              <a:t>Mechanical car cleaning device. </a:t>
            </a:r>
          </a:p>
          <a:p>
            <a:r>
              <a:rPr lang="en-US" dirty="0" smtClean="0"/>
              <a:t>Pizza with health benefits. </a:t>
            </a:r>
          </a:p>
          <a:p>
            <a:r>
              <a:rPr lang="en-US" dirty="0" smtClean="0"/>
              <a:t>New star near Pluto. </a:t>
            </a:r>
          </a:p>
          <a:p>
            <a:r>
              <a:rPr lang="en-US" dirty="0" smtClean="0"/>
              <a:t>App which auto-dials ambulance on emergency. </a:t>
            </a:r>
          </a:p>
          <a:p>
            <a:r>
              <a:rPr lang="en-US" dirty="0" smtClean="0"/>
              <a:t>Self-driving cars. </a:t>
            </a:r>
          </a:p>
          <a:p>
            <a:r>
              <a:rPr lang="en-US" dirty="0" smtClean="0"/>
              <a:t>Electric perfume sprayer. </a:t>
            </a:r>
          </a:p>
          <a:p>
            <a:r>
              <a:rPr lang="en-US" dirty="0" smtClean="0"/>
              <a:t>Smart drainage block detector. </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Questions to the students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New form of salsa dance. </a:t>
            </a:r>
          </a:p>
          <a:p>
            <a:r>
              <a:rPr lang="en-US" dirty="0" smtClean="0"/>
              <a:t>Hat with torch. </a:t>
            </a:r>
          </a:p>
          <a:p>
            <a:r>
              <a:rPr lang="en-US" dirty="0" smtClean="0"/>
              <a:t>New breed of dog. </a:t>
            </a:r>
          </a:p>
          <a:p>
            <a:r>
              <a:rPr lang="en-US" dirty="0" smtClean="0"/>
              <a:t>Process for finding shortest route from one city to another. </a:t>
            </a:r>
          </a:p>
          <a:p>
            <a:r>
              <a:rPr lang="en-US" dirty="0" smtClean="0"/>
              <a:t>Printer which accepts files through Wi-Fi. </a:t>
            </a:r>
          </a:p>
          <a:p>
            <a:r>
              <a:rPr lang="en-US" dirty="0" smtClean="0"/>
              <a:t>An intelligent automobile that initiates payment in toll booths. </a:t>
            </a:r>
          </a:p>
          <a:p>
            <a:r>
              <a:rPr lang="en-US" dirty="0" smtClean="0"/>
              <a:t>Method for sowing seeds automatically. </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Questions to the students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Creative work of human mind can yield industrial development</a:t>
            </a:r>
          </a:p>
          <a:p>
            <a:pPr algn="just"/>
            <a:r>
              <a:rPr lang="en-US" dirty="0" smtClean="0"/>
              <a:t>Patent: Monopoly grant that enables the inventor to control the output and within the limits set by demand, the price of the patented products</a:t>
            </a:r>
          </a:p>
          <a:p>
            <a:pPr algn="just"/>
            <a:r>
              <a:rPr lang="en-US" dirty="0" smtClean="0"/>
              <a:t>First patent to promote culinary arts in Greece (</a:t>
            </a:r>
            <a:r>
              <a:rPr lang="en-US" dirty="0" err="1" smtClean="0"/>
              <a:t>Monpolien</a:t>
            </a:r>
            <a:r>
              <a:rPr lang="en-US" dirty="0" smtClean="0"/>
              <a:t>) around 500 BC</a:t>
            </a:r>
          </a:p>
          <a:p>
            <a:pPr algn="just"/>
            <a:r>
              <a:rPr lang="en-US" dirty="0" smtClean="0"/>
              <a:t>Patents in 14</a:t>
            </a:r>
            <a:r>
              <a:rPr lang="en-US" baseline="30000" dirty="0" smtClean="0"/>
              <a:t>th</a:t>
            </a:r>
            <a:r>
              <a:rPr lang="en-US" dirty="0" smtClean="0"/>
              <a:t> and 15</a:t>
            </a:r>
            <a:r>
              <a:rPr lang="en-US" baseline="30000" dirty="0" smtClean="0"/>
              <a:t>th</a:t>
            </a:r>
            <a:r>
              <a:rPr lang="en-US" dirty="0" smtClean="0"/>
              <a:t> century (Venice), 16</a:t>
            </a:r>
            <a:r>
              <a:rPr lang="en-US" baseline="30000" dirty="0" smtClean="0"/>
              <a:t>th</a:t>
            </a:r>
            <a:r>
              <a:rPr lang="en-US" dirty="0" smtClean="0"/>
              <a:t> century (German kings)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Concept of Patent</a:t>
            </a:r>
            <a:endParaRPr 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Computer program without hardware. </a:t>
            </a:r>
          </a:p>
          <a:p>
            <a:r>
              <a:rPr lang="en-US" dirty="0" smtClean="0"/>
              <a:t>Device for executing humans. </a:t>
            </a:r>
          </a:p>
          <a:p>
            <a:r>
              <a:rPr lang="en-US" dirty="0" smtClean="0"/>
              <a:t>Compounds of an earlier patented medicine. </a:t>
            </a:r>
          </a:p>
          <a:p>
            <a:r>
              <a:rPr lang="en-US" dirty="0" smtClean="0"/>
              <a:t>Live human-made microorganism. </a:t>
            </a:r>
          </a:p>
          <a:p>
            <a:r>
              <a:rPr lang="en-US" dirty="0" smtClean="0"/>
              <a:t>A chemical which makes a tennis ball to move upwards when dropped from 100 meters height. </a:t>
            </a:r>
          </a:p>
          <a:p>
            <a:r>
              <a:rPr lang="en-US" dirty="0" smtClean="0"/>
              <a:t>An apparatus and method to increase the yield of paddy in low rainfall regions. </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Questions to the students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novel method to display important information to students in college notice board. </a:t>
            </a:r>
          </a:p>
          <a:p>
            <a:r>
              <a:rPr lang="en-US" dirty="0" smtClean="0"/>
              <a:t>A process to reduce the time of radioactive fusion in nuclear reactors. </a:t>
            </a:r>
          </a:p>
          <a:p>
            <a:r>
              <a:rPr lang="en-US" dirty="0" smtClean="0"/>
              <a:t>A device to optimally capture moving images in wearable instruments and a procedure to identify and process the known objects in them. </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Questions to the students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Patent can be filed by</a:t>
            </a:r>
          </a:p>
          <a:p>
            <a:r>
              <a:rPr lang="en-US" dirty="0" err="1" smtClean="0"/>
              <a:t>i</a:t>
            </a:r>
            <a:r>
              <a:rPr lang="en-US" dirty="0" smtClean="0"/>
              <a:t>. True inventor of invention -&gt; Not the first importer/ someone to whom invention is first communicated outside India</a:t>
            </a:r>
          </a:p>
          <a:p>
            <a:r>
              <a:rPr lang="en-US" dirty="0" smtClean="0"/>
              <a:t>ii. Assignee of person -&gt; Can be a person/ research organization/ educational institute</a:t>
            </a:r>
          </a:p>
          <a:p>
            <a:r>
              <a:rPr lang="en-US" dirty="0" smtClean="0"/>
              <a:t>iii. Legal representative of deceased inventor -&gt;Estate of the deceased</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Application for Patent</a:t>
            </a:r>
            <a:endParaRPr 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Patents for exclusive invention</a:t>
            </a:r>
          </a:p>
          <a:p>
            <a:r>
              <a:rPr lang="en-US" dirty="0" smtClean="0"/>
              <a:t>In case of assignment of patent rights, details of proof of right must be provided</a:t>
            </a:r>
          </a:p>
          <a:p>
            <a:r>
              <a:rPr lang="en-US" dirty="0" smtClean="0"/>
              <a:t>Patent application must mention product/ process patent</a:t>
            </a:r>
          </a:p>
          <a:p>
            <a:r>
              <a:rPr lang="en-US" dirty="0" smtClean="0"/>
              <a:t>International application under PCT may be filed designating India -&gt; Filing date of application -&gt; international filing date</a:t>
            </a:r>
          </a:p>
          <a:p>
            <a:r>
              <a:rPr lang="en-US" dirty="0" smtClean="0"/>
              <a:t>International application valid in 120 countries</a:t>
            </a:r>
          </a:p>
          <a:p>
            <a:r>
              <a:rPr lang="en-US" dirty="0" smtClean="0"/>
              <a:t>Customization of patent in 1 or group of countries – citizens / resident of PCT countries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Form of Application</a:t>
            </a:r>
            <a:endParaRPr 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Invention must be disclosed in the complete specification so that person skilled in art may be able to perform the invention</a:t>
            </a:r>
          </a:p>
          <a:p>
            <a:r>
              <a:rPr lang="en-US" dirty="0" smtClean="0"/>
              <a:t>Techno-legal document</a:t>
            </a:r>
          </a:p>
          <a:p>
            <a:r>
              <a:rPr lang="en-US" dirty="0" smtClean="0"/>
              <a:t>Specification -&gt; Complete / provisional</a:t>
            </a:r>
          </a:p>
          <a:p>
            <a:r>
              <a:rPr lang="en-US" dirty="0" smtClean="0"/>
              <a:t>Must be submitted in Form2 with Form1+fee</a:t>
            </a:r>
          </a:p>
          <a:p>
            <a:r>
              <a:rPr lang="en-US" dirty="0" smtClean="0"/>
              <a:t>First page of Form2 -&gt; Title of invention; name, address &amp; nationality of each applicant; preamble to the description</a:t>
            </a:r>
          </a:p>
          <a:p>
            <a:r>
              <a:rPr lang="en-US" dirty="0" smtClean="0"/>
              <a:t>Title – specific features of invention</a:t>
            </a:r>
          </a:p>
          <a:p>
            <a:endParaRPr lang="en-US" dirty="0" smtClean="0"/>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Specification</a:t>
            </a:r>
            <a:endParaRPr 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Necessary drawings with references in the specification</a:t>
            </a:r>
          </a:p>
          <a:p>
            <a:r>
              <a:rPr lang="en-US" dirty="0" smtClean="0"/>
              <a:t>Models/ samples related to invention – not part of specification</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Specification</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Inventor discloses his invention in written form on paper and submits to patent office – priority date and number</a:t>
            </a:r>
          </a:p>
          <a:p>
            <a:r>
              <a:rPr lang="en-US" dirty="0" smtClean="0"/>
              <a:t> Complete specification within 12 months from date of filing of provisional specification</a:t>
            </a:r>
          </a:p>
          <a:p>
            <a:r>
              <a:rPr lang="en-US" dirty="0" smtClean="0"/>
              <a:t>If not filed, abandon application. Also, 3 month extension period.</a:t>
            </a:r>
          </a:p>
          <a:p>
            <a:r>
              <a:rPr lang="en-US" dirty="0" smtClean="0"/>
              <a:t>Two cognate specifications – one complete specification can be filed</a:t>
            </a:r>
          </a:p>
          <a:p>
            <a:r>
              <a:rPr lang="en-US" dirty="0" smtClean="0"/>
              <a:t>Second related specification given date of filing of earliest provisional specification</a:t>
            </a:r>
          </a:p>
          <a:p>
            <a:endParaRPr lang="en-US" dirty="0"/>
          </a:p>
        </p:txBody>
      </p:sp>
      <p:sp>
        <p:nvSpPr>
          <p:cNvPr id="3" name="Title 2"/>
          <p:cNvSpPr>
            <a:spLocks noGrp="1"/>
          </p:cNvSpPr>
          <p:nvPr>
            <p:ph type="title"/>
          </p:nvPr>
        </p:nvSpPr>
        <p:spPr/>
        <p:txBody>
          <a:bodyPr>
            <a:normAutofit/>
          </a:bodyPr>
          <a:lstStyle/>
          <a:p>
            <a:pPr algn="ctr"/>
            <a:r>
              <a:rPr lang="en-US" dirty="0" smtClean="0">
                <a:solidFill>
                  <a:srgbClr val="FF0000"/>
                </a:solidFill>
              </a:rPr>
              <a:t>Provisional Specification</a:t>
            </a:r>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Can convert complete specification to provisional specification – Rewrite date of filing as date of filing of complete specification</a:t>
            </a:r>
          </a:p>
          <a:p>
            <a:r>
              <a:rPr lang="en-US" b="1" dirty="0" smtClean="0"/>
              <a:t>Complete Specification: </a:t>
            </a:r>
            <a:r>
              <a:rPr lang="en-US" dirty="0" smtClean="0"/>
              <a:t>Techno-legal document; extremely important in patent proceedings; Should be drafted without ambiguity</a:t>
            </a:r>
            <a:endParaRPr lang="en-US" b="1" dirty="0"/>
          </a:p>
        </p:txBody>
      </p:sp>
      <p:sp>
        <p:nvSpPr>
          <p:cNvPr id="3" name="Title 2"/>
          <p:cNvSpPr>
            <a:spLocks noGrp="1"/>
          </p:cNvSpPr>
          <p:nvPr>
            <p:ph type="title"/>
          </p:nvPr>
        </p:nvSpPr>
        <p:spPr/>
        <p:txBody>
          <a:bodyPr/>
          <a:lstStyle/>
          <a:p>
            <a:pPr algn="ctr"/>
            <a:r>
              <a:rPr lang="en-US" dirty="0" smtClean="0">
                <a:solidFill>
                  <a:srgbClr val="FF0000"/>
                </a:solidFill>
              </a:rPr>
              <a:t>Provisional Specification</a:t>
            </a:r>
            <a:endParaRPr 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Filed when one is in process of finalizing his invention</a:t>
            </a:r>
          </a:p>
          <a:p>
            <a:r>
              <a:rPr lang="en-US" dirty="0" smtClean="0"/>
              <a:t>Only a general description, field of invention and anticipated results</a:t>
            </a:r>
          </a:p>
          <a:p>
            <a:r>
              <a:rPr lang="en-US" dirty="0" smtClean="0"/>
              <a:t>No claims</a:t>
            </a:r>
          </a:p>
          <a:p>
            <a:r>
              <a:rPr lang="en-US" dirty="0" smtClean="0"/>
              <a:t>To fix priority date (Date of filing to protect claims in provisional specification)</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Significant Features – Provisional Specification</a:t>
            </a:r>
            <a:endParaRPr lang="en-US"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Fully and particularly describe the invention – Operation, use and method</a:t>
            </a:r>
          </a:p>
          <a:p>
            <a:r>
              <a:rPr lang="en-US" dirty="0" smtClean="0"/>
              <a:t>B. Best method of performing the invention</a:t>
            </a:r>
          </a:p>
          <a:p>
            <a:r>
              <a:rPr lang="en-US" dirty="0" smtClean="0"/>
              <a:t>C. Scope of the invention</a:t>
            </a:r>
          </a:p>
          <a:p>
            <a:r>
              <a:rPr lang="en-US" dirty="0" smtClean="0"/>
              <a:t>D. Abstract – technical information of the invention</a:t>
            </a:r>
          </a:p>
          <a:p>
            <a:r>
              <a:rPr lang="en-US" dirty="0" smtClean="0"/>
              <a:t>Deposit of biological material – International Depository Authority</a:t>
            </a:r>
          </a:p>
          <a:p>
            <a:r>
              <a:rPr lang="en-US" dirty="0" smtClean="0"/>
              <a:t>Controller may amend abstract for providing better information about biological material</a:t>
            </a:r>
          </a:p>
          <a:p>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Important Elements of Complete Specification</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1623 – Statute of monopolies – monopoly privileges to first and true inventor</a:t>
            </a:r>
          </a:p>
          <a:p>
            <a:r>
              <a:rPr lang="en-US" dirty="0" smtClean="0"/>
              <a:t>Mid 17</a:t>
            </a:r>
            <a:r>
              <a:rPr lang="en-US" baseline="30000" dirty="0" smtClean="0"/>
              <a:t>th</a:t>
            </a:r>
            <a:r>
              <a:rPr lang="en-US" dirty="0" smtClean="0"/>
              <a:t> century to mid 19</a:t>
            </a:r>
            <a:r>
              <a:rPr lang="en-US" baseline="30000" dirty="0" smtClean="0"/>
              <a:t>th</a:t>
            </a:r>
            <a:r>
              <a:rPr lang="en-US" dirty="0" smtClean="0"/>
              <a:t> century – Europe and North America</a:t>
            </a:r>
          </a:p>
          <a:p>
            <a:r>
              <a:rPr lang="en-US" dirty="0" smtClean="0"/>
              <a:t>Indian Patent System -  1856 – Patent and Designs Act (1911) – Provisions for product and process patents – More beneficial to foreigners </a:t>
            </a:r>
          </a:p>
          <a:p>
            <a:r>
              <a:rPr lang="en-US" dirty="0" smtClean="0"/>
              <a:t>Amendment of 1911 Act in 1950 by Justice Dr. </a:t>
            </a:r>
            <a:r>
              <a:rPr lang="en-US" dirty="0" err="1" smtClean="0"/>
              <a:t>Bakshi</a:t>
            </a:r>
            <a:r>
              <a:rPr lang="en-US" dirty="0" smtClean="0"/>
              <a:t> </a:t>
            </a:r>
            <a:r>
              <a:rPr lang="en-US" dirty="0" err="1" smtClean="0"/>
              <a:t>Tek</a:t>
            </a:r>
            <a:r>
              <a:rPr lang="en-US" dirty="0" smtClean="0"/>
              <a:t> </a:t>
            </a:r>
            <a:r>
              <a:rPr lang="en-US" dirty="0" err="1" smtClean="0"/>
              <a:t>Chand</a:t>
            </a:r>
            <a:r>
              <a:rPr lang="en-US" dirty="0" smtClean="0"/>
              <a:t> – Food / medicine/ surgical devices available to public commensurate with giving compensation to patentee</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Concept of Patent</a:t>
            </a:r>
            <a:endParaRPr lang="en-US"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Application may be completed by depositing material to International Depository Authority under Budapest Treaty with following conditions</a:t>
            </a:r>
          </a:p>
          <a:p>
            <a:r>
              <a:rPr lang="en-US" dirty="0" smtClean="0"/>
              <a:t>Deposit of the material not later than date of filing of patent application</a:t>
            </a:r>
          </a:p>
          <a:p>
            <a:r>
              <a:rPr lang="en-US" dirty="0" smtClean="0"/>
              <a:t>Characteristics of the material must be mentioned  - Also include name, address of depository institution, date &amp; no. of deposit</a:t>
            </a:r>
          </a:p>
          <a:p>
            <a:r>
              <a:rPr lang="en-US" dirty="0" smtClean="0"/>
              <a:t>Access the material after date of filing or if priority is claimed after date of priority</a:t>
            </a:r>
          </a:p>
          <a:p>
            <a:r>
              <a:rPr lang="en-US" dirty="0" smtClean="0"/>
              <a:t>Source and geographical origin of biological material in the specification</a:t>
            </a:r>
          </a:p>
          <a:p>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Important Elements of Complete Specification</a:t>
            </a: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International Application designating India – Title / Description / Drawings / Abstract / Claims</a:t>
            </a:r>
          </a:p>
          <a:p>
            <a:r>
              <a:rPr lang="en-US" dirty="0" smtClean="0"/>
              <a:t>Additions to invention</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Important Elements of Complete Specification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Three types of claims</a:t>
            </a:r>
          </a:p>
          <a:p>
            <a:pPr marL="624078" indent="-514350">
              <a:buFont typeface="+mj-lt"/>
              <a:buAutoNum type="arabicPeriod"/>
            </a:pPr>
            <a:r>
              <a:rPr lang="en-US" dirty="0" smtClean="0"/>
              <a:t>Main Claim – Invention in broadest possible terms</a:t>
            </a:r>
          </a:p>
          <a:p>
            <a:pPr marL="624078" indent="-514350">
              <a:buFont typeface="+mj-lt"/>
              <a:buAutoNum type="arabicPeriod"/>
            </a:pPr>
            <a:r>
              <a:rPr lang="en-US" dirty="0" smtClean="0"/>
              <a:t>Subordinate Claim – Additional feature of invention</a:t>
            </a:r>
          </a:p>
          <a:p>
            <a:pPr marL="624078" indent="-514350">
              <a:buFont typeface="+mj-lt"/>
              <a:buAutoNum type="arabicPeriod"/>
            </a:pPr>
            <a:r>
              <a:rPr lang="en-US" dirty="0" smtClean="0"/>
              <a:t>Omnibus Claim – An arrangement as shown in diagrams</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Important Elements of Complete Specification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Novelty explained</a:t>
            </a:r>
          </a:p>
          <a:p>
            <a:r>
              <a:rPr lang="en-US" dirty="0" smtClean="0"/>
              <a:t>Legal limits of the monopoly granted</a:t>
            </a:r>
          </a:p>
          <a:p>
            <a:r>
              <a:rPr lang="en-US" dirty="0" smtClean="0"/>
              <a:t>Clear and unambiguous claims</a:t>
            </a:r>
          </a:p>
          <a:p>
            <a:r>
              <a:rPr lang="en-US" dirty="0" smtClean="0"/>
              <a:t>Meaning of specification addressed to person skilled in art</a:t>
            </a:r>
          </a:p>
          <a:p>
            <a:r>
              <a:rPr lang="en-US" dirty="0" smtClean="0"/>
              <a:t>Court can call expert for advice</a:t>
            </a:r>
          </a:p>
          <a:p>
            <a:r>
              <a:rPr lang="en-US" dirty="0" smtClean="0"/>
              <a:t>No other document other than the specification to plead invalidity is not permitted</a:t>
            </a:r>
          </a:p>
          <a:p>
            <a:r>
              <a:rPr lang="en-US" dirty="0" smtClean="0"/>
              <a:t>Meaning of claim must be same for infringement or challenging the invalidity</a:t>
            </a:r>
          </a:p>
          <a:p>
            <a:pPr>
              <a:buNone/>
            </a:pP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Principles of Construction of specification</a:t>
            </a:r>
            <a:endParaRPr lang="en-US"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1. Ordinary Application – Does not claim any priority of application/ refer any other application in patent office</a:t>
            </a:r>
          </a:p>
          <a:p>
            <a:r>
              <a:rPr lang="en-US" dirty="0" smtClean="0"/>
              <a:t>2. Convention Application – Claims priority date based on similar application in one of the convention countries</a:t>
            </a:r>
          </a:p>
          <a:p>
            <a:r>
              <a:rPr lang="en-US" dirty="0" smtClean="0"/>
              <a:t>3. PCT Application – Application governed by PCT and valid in 142 countries</a:t>
            </a:r>
          </a:p>
          <a:p>
            <a:r>
              <a:rPr lang="en-US" dirty="0" smtClean="0"/>
              <a:t>4. Divisional Application – application includes more than one invention</a:t>
            </a:r>
          </a:p>
          <a:p>
            <a:r>
              <a:rPr lang="en-US" dirty="0" smtClean="0"/>
              <a:t>5. Patent of Addition – Slight modification of the invention – Expires with parent application</a:t>
            </a:r>
            <a:endParaRPr lang="en-US" dirty="0"/>
          </a:p>
        </p:txBody>
      </p:sp>
      <p:sp>
        <p:nvSpPr>
          <p:cNvPr id="3" name="Title 2"/>
          <p:cNvSpPr>
            <a:spLocks noGrp="1"/>
          </p:cNvSpPr>
          <p:nvPr>
            <p:ph type="title"/>
          </p:nvPr>
        </p:nvSpPr>
        <p:spPr/>
        <p:txBody>
          <a:bodyPr>
            <a:normAutofit/>
          </a:bodyPr>
          <a:lstStyle/>
          <a:p>
            <a:pPr algn="ctr"/>
            <a:r>
              <a:rPr lang="en-US" dirty="0" smtClean="0">
                <a:solidFill>
                  <a:srgbClr val="FF0000"/>
                </a:solidFill>
              </a:rPr>
              <a:t>Types of Patent Applications</a:t>
            </a:r>
            <a:endParaRPr lang="en-US"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which patent office, filing is done?</a:t>
            </a:r>
          </a:p>
          <a:p>
            <a:pPr lvl="1"/>
            <a:r>
              <a:rPr lang="en-US" dirty="0" smtClean="0"/>
              <a:t>Place of residence of applicant</a:t>
            </a:r>
          </a:p>
          <a:p>
            <a:pPr lvl="1"/>
            <a:r>
              <a:rPr lang="en-US" dirty="0" smtClean="0"/>
              <a:t>Where invention actually originated</a:t>
            </a:r>
          </a:p>
          <a:p>
            <a:pPr lvl="1"/>
            <a:r>
              <a:rPr lang="en-US" dirty="0" smtClean="0"/>
              <a:t>Address for service in India</a:t>
            </a:r>
          </a:p>
          <a:p>
            <a:r>
              <a:rPr lang="en-US" dirty="0" smtClean="0"/>
              <a:t>Foreign applicant – Patent Agents’ address</a:t>
            </a:r>
          </a:p>
          <a:p>
            <a:pPr>
              <a:buNone/>
            </a:pPr>
            <a:endParaRPr lang="en-US" dirty="0" smtClean="0"/>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Where to Apply?</a:t>
            </a:r>
            <a:endParaRPr lang="en-US"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Priority date</a:t>
            </a:r>
          </a:p>
          <a:p>
            <a:r>
              <a:rPr lang="en-US" dirty="0" smtClean="0"/>
              <a:t>Differences – Provisional and Complete</a:t>
            </a:r>
          </a:p>
          <a:p>
            <a:r>
              <a:rPr lang="en-US" dirty="0" smtClean="0"/>
              <a:t>Claim</a:t>
            </a:r>
          </a:p>
          <a:p>
            <a:r>
              <a:rPr lang="en-US" dirty="0" smtClean="0"/>
              <a:t>Types of Application</a:t>
            </a:r>
          </a:p>
          <a:p>
            <a:r>
              <a:rPr lang="en-US" dirty="0" smtClean="0"/>
              <a:t>Types of claim</a:t>
            </a:r>
          </a:p>
          <a:p>
            <a:endParaRPr lang="en-US" dirty="0" smtClean="0"/>
          </a:p>
          <a:p>
            <a:r>
              <a:rPr lang="en-US" dirty="0" smtClean="0">
                <a:hlinkClick r:id="rId2"/>
              </a:rPr>
              <a:t>https://www.allindianpatents.com/patents/211651-home-automation-and-security-system-using-gprs-mobile-phone</a:t>
            </a:r>
            <a:endParaRPr lang="en-US" dirty="0" smtClean="0"/>
          </a:p>
          <a:p>
            <a:r>
              <a:rPr lang="en-US" smtClean="0">
                <a:hlinkClick r:id="rId3"/>
              </a:rPr>
              <a:t>https://patents.google.com/patent/WO2016095117A1/en</a:t>
            </a:r>
            <a:endParaRPr lang="en-US" smtClean="0"/>
          </a:p>
          <a:p>
            <a:endParaRPr lang="en-US" dirty="0" smtClean="0"/>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Questions to the student</a:t>
            </a:r>
            <a:endParaRPr lang="en-US"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Assignment</a:t>
            </a:r>
          </a:p>
          <a:p>
            <a:r>
              <a:rPr lang="en-IN" dirty="0" smtClean="0"/>
              <a:t>Licenses</a:t>
            </a:r>
          </a:p>
          <a:p>
            <a:r>
              <a:rPr lang="en-IN" dirty="0" smtClean="0"/>
              <a:t>Transmission by Operation of Law </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Transfer of Patent Rights</a:t>
            </a:r>
            <a:endParaRPr lang="en-US"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Transfer by a party of all of its rights or interest in property (Made by agreement)</a:t>
            </a:r>
          </a:p>
          <a:p>
            <a:pPr algn="just"/>
            <a:r>
              <a:rPr lang="en-US" dirty="0" smtClean="0"/>
              <a:t>Assignment : Transfer of interest (Whole or part of patent rights)</a:t>
            </a:r>
          </a:p>
          <a:p>
            <a:pPr algn="just"/>
            <a:r>
              <a:rPr lang="en-US" dirty="0" smtClean="0"/>
              <a:t>License – Privilege to do some particular act which licensee can perform</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Assignment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b="1" dirty="0" smtClean="0"/>
              <a:t>Assignment </a:t>
            </a:r>
            <a:r>
              <a:rPr lang="en-US" dirty="0" smtClean="0"/>
              <a:t>Three types are legal, Equitable and Mortgages.</a:t>
            </a:r>
          </a:p>
          <a:p>
            <a:pPr algn="just"/>
            <a:r>
              <a:rPr lang="en-US" dirty="0" smtClean="0"/>
              <a:t>Legal: Assignment of existing patent through an agreement that is duly registered.</a:t>
            </a:r>
          </a:p>
          <a:p>
            <a:pPr algn="just"/>
            <a:r>
              <a:rPr lang="en-US" dirty="0" smtClean="0"/>
              <a:t>Equitable: Any document other than agreement to transfer rights to another person with immediate effect.</a:t>
            </a:r>
          </a:p>
          <a:p>
            <a:pPr algn="just"/>
            <a:r>
              <a:rPr lang="en-US" dirty="0" smtClean="0"/>
              <a:t>Mortgage: Allowing patent rights wholly or partially to mortgagee with a view to secure payment of specified sum of money</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Assignment</a:t>
            </a:r>
            <a:endParaRPr 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Amendment in 1950 – Compulsory license for food, medicine and insecticide/fungicide</a:t>
            </a:r>
          </a:p>
          <a:p>
            <a:r>
              <a:rPr lang="en-US" dirty="0" smtClean="0"/>
              <a:t>1957 – Justice </a:t>
            </a:r>
            <a:r>
              <a:rPr lang="en-US" dirty="0" err="1" smtClean="0"/>
              <a:t>N.Rajagopala</a:t>
            </a:r>
            <a:r>
              <a:rPr lang="en-US" dirty="0" smtClean="0"/>
              <a:t> </a:t>
            </a:r>
            <a:r>
              <a:rPr lang="en-US" dirty="0" err="1" smtClean="0"/>
              <a:t>Ayyangar</a:t>
            </a:r>
            <a:r>
              <a:rPr lang="en-US" dirty="0" smtClean="0"/>
              <a:t> – discussion on patents </a:t>
            </a:r>
            <a:r>
              <a:rPr lang="en-US" dirty="0" err="1" smtClean="0"/>
              <a:t>relationg</a:t>
            </a:r>
            <a:r>
              <a:rPr lang="en-US" dirty="0" smtClean="0"/>
              <a:t> to chemical inventions and food/medicine. New patent law in 1970 based on his report in 1959</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Concept of Patent</a:t>
            </a:r>
            <a:endParaRPr lang="en-US"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Assignment reduced to writing in a document containing all terms and conditions  regarding rights between both parties</a:t>
            </a:r>
          </a:p>
          <a:p>
            <a:pPr algn="just"/>
            <a:r>
              <a:rPr lang="en-US" dirty="0" smtClean="0"/>
              <a:t>Written agreement duly registered under Indian Patent Act</a:t>
            </a:r>
          </a:p>
          <a:p>
            <a:pPr algn="just"/>
            <a:r>
              <a:rPr lang="en-US" dirty="0" smtClean="0"/>
              <a:t>Assignment – Written document registered at Controller Office within 6 months</a:t>
            </a:r>
          </a:p>
          <a:p>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Conditions to create a valid assignment</a:t>
            </a:r>
            <a:endParaRPr lang="en-US"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The acquisition of Oculus VR by </a:t>
            </a:r>
            <a:r>
              <a:rPr lang="en-US" dirty="0" err="1" smtClean="0"/>
              <a:t>Facebook</a:t>
            </a:r>
            <a:r>
              <a:rPr lang="en-US" dirty="0" smtClean="0"/>
              <a:t> is a perfect example of this: in 2014, </a:t>
            </a:r>
            <a:r>
              <a:rPr lang="en-US" dirty="0" err="1" smtClean="0"/>
              <a:t>Facebook</a:t>
            </a:r>
            <a:r>
              <a:rPr lang="en-US" dirty="0" smtClean="0"/>
              <a:t> bought the VR company for around $2 billion. In the deal, </a:t>
            </a:r>
            <a:r>
              <a:rPr lang="en-US" dirty="0" err="1" smtClean="0"/>
              <a:t>Facebook</a:t>
            </a:r>
            <a:r>
              <a:rPr lang="en-US" dirty="0" smtClean="0"/>
              <a:t> also acquired all of the patents. </a:t>
            </a:r>
            <a:r>
              <a:rPr lang="en-US" dirty="0" err="1" smtClean="0"/>
              <a:t>Facebook’s</a:t>
            </a:r>
            <a:r>
              <a:rPr lang="en-US" dirty="0" smtClean="0"/>
              <a:t> focus on VR was a significant moment: today, VR technology is one of the most active patent-wise. This activity is not just limited to the gaming sector, the following industries have also experienced increased activity:</a:t>
            </a:r>
          </a:p>
          <a:p>
            <a:pPr marL="624078" indent="-514350">
              <a:buFont typeface="+mj-lt"/>
              <a:buAutoNum type="arabicPeriod"/>
            </a:pPr>
            <a:r>
              <a:rPr lang="en-US" dirty="0" smtClean="0"/>
              <a:t>Medicine;</a:t>
            </a:r>
          </a:p>
          <a:p>
            <a:pPr marL="624078" indent="-514350">
              <a:buFont typeface="+mj-lt"/>
              <a:buAutoNum type="arabicPeriod"/>
            </a:pPr>
            <a:r>
              <a:rPr lang="en-US" dirty="0" smtClean="0"/>
              <a:t>Data visualization;</a:t>
            </a:r>
          </a:p>
          <a:p>
            <a:pPr marL="624078" indent="-514350">
              <a:buFont typeface="+mj-lt"/>
              <a:buAutoNum type="arabicPeriod"/>
            </a:pPr>
            <a:r>
              <a:rPr lang="en-US" dirty="0" smtClean="0"/>
              <a:t>Aviation;</a:t>
            </a:r>
          </a:p>
          <a:p>
            <a:pPr marL="624078" indent="-514350">
              <a:buFont typeface="+mj-lt"/>
              <a:buAutoNum type="arabicPeriod"/>
            </a:pPr>
            <a:r>
              <a:rPr lang="en-US" dirty="0" smtClean="0"/>
              <a:t>Military;</a:t>
            </a:r>
          </a:p>
          <a:p>
            <a:pPr marL="624078" indent="-514350">
              <a:buFont typeface="+mj-lt"/>
              <a:buAutoNum type="arabicPeriod"/>
            </a:pPr>
            <a:r>
              <a:rPr lang="en-US" dirty="0" smtClean="0"/>
              <a:t>The treatment of mental illnesses.</a:t>
            </a:r>
          </a:p>
          <a:p>
            <a:r>
              <a:rPr lang="en-US" dirty="0" smtClean="0"/>
              <a:t>The acquisition by </a:t>
            </a:r>
            <a:r>
              <a:rPr lang="en-US" dirty="0" err="1" smtClean="0"/>
              <a:t>Facebook</a:t>
            </a:r>
            <a:r>
              <a:rPr lang="en-US" dirty="0" smtClean="0"/>
              <a:t> proved to be a clear signal that:</a:t>
            </a:r>
          </a:p>
          <a:p>
            <a:pPr>
              <a:buNone/>
            </a:pPr>
            <a:r>
              <a:rPr lang="en-US" dirty="0" smtClean="0"/>
              <a:t>    </a:t>
            </a:r>
            <a:r>
              <a:rPr lang="en-US" dirty="0" err="1" smtClean="0"/>
              <a:t>Facebook</a:t>
            </a:r>
            <a:r>
              <a:rPr lang="en-US" dirty="0" smtClean="0"/>
              <a:t> was likely to invest heavily in the development of VR technologies;</a:t>
            </a:r>
          </a:p>
          <a:p>
            <a:r>
              <a:rPr lang="en-US" dirty="0" smtClean="0"/>
              <a:t>The VR industry was going to be popular in the near future.</a:t>
            </a:r>
          </a:p>
          <a:p>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Patent Assignment – A Case Study</a:t>
            </a:r>
            <a:endParaRPr lang="en-US"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IN" dirty="0" smtClean="0"/>
              <a:t>Licence of Patents: Transfer of patent rights to make, use or exercise the invention</a:t>
            </a:r>
            <a:endParaRPr lang="en-US" dirty="0" smtClean="0"/>
          </a:p>
          <a:p>
            <a:pPr lvl="0" algn="just"/>
            <a:r>
              <a:rPr lang="en-US" dirty="0" smtClean="0"/>
              <a:t>Four types are Voluntary, Statutory (Ex: Compulsory), Exclusive/limited and Express/implied</a:t>
            </a:r>
          </a:p>
          <a:p>
            <a:pPr algn="just"/>
            <a:r>
              <a:rPr lang="en-US" dirty="0" smtClean="0"/>
              <a:t>Voluntary: Written authority granted by patent owner to another  person to make / use / sell the patented article</a:t>
            </a:r>
          </a:p>
          <a:p>
            <a:pPr algn="just"/>
            <a:r>
              <a:rPr lang="en-US" dirty="0" smtClean="0"/>
              <a:t>Statutory: The Controller and Central Government play an important role in determining the terms and conditions</a:t>
            </a:r>
          </a:p>
          <a:p>
            <a:pPr algn="just"/>
            <a:r>
              <a:rPr lang="en-US" dirty="0" smtClean="0"/>
              <a:t>Exclusive / Limited: While exclusive </a:t>
            </a:r>
            <a:r>
              <a:rPr lang="en-US" dirty="0" err="1" smtClean="0"/>
              <a:t>licence</a:t>
            </a:r>
            <a:r>
              <a:rPr lang="en-US" dirty="0" smtClean="0"/>
              <a:t> gives all exclusive rights, limited </a:t>
            </a:r>
            <a:r>
              <a:rPr lang="en-US" dirty="0" err="1" smtClean="0"/>
              <a:t>licence</a:t>
            </a:r>
            <a:r>
              <a:rPr lang="en-US" dirty="0" smtClean="0"/>
              <a:t> imposes certain limitations</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Licensing</a:t>
            </a:r>
            <a:endParaRPr lang="en-US"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Express / Implied: While express licence gives permission to use patent in express terms, implied licence gives permission implied from circumstances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Licensing</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 company not interested in manufacturing can also license out</a:t>
            </a:r>
          </a:p>
          <a:p>
            <a:pPr algn="just"/>
            <a:r>
              <a:rPr lang="en-US" dirty="0" smtClean="0"/>
              <a:t>Well-established companies can make it possible for an enterprise to reach the market faster with innovative technology</a:t>
            </a:r>
          </a:p>
          <a:p>
            <a:pPr algn="just"/>
            <a:r>
              <a:rPr lang="en-US" dirty="0" smtClean="0"/>
              <a:t>Company without resources for R &amp; D can gain access to technical advances necessary to provide new or superior products</a:t>
            </a:r>
          </a:p>
          <a:p>
            <a:pPr algn="just"/>
            <a:r>
              <a:rPr lang="en-US" dirty="0" smtClean="0"/>
              <a:t>Licensor retains ownership of the property and licensee reaps economic benefits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Licensing - Advantages</a:t>
            </a:r>
            <a:endParaRPr lang="en-US"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Ericsson is a company that mainly deals with communication service. The company portfolio consists of Network, Digital Services, Managed Services and Emerging business. It helps its customers to be </a:t>
            </a:r>
            <a:r>
              <a:rPr lang="en-US" dirty="0" err="1" smtClean="0"/>
              <a:t>digitalised</a:t>
            </a:r>
            <a:r>
              <a:rPr lang="en-US" dirty="0" smtClean="0"/>
              <a:t> which will increase their efficiency.</a:t>
            </a:r>
          </a:p>
          <a:p>
            <a:r>
              <a:rPr lang="en-US" dirty="0" err="1" smtClean="0"/>
              <a:t>Oppo</a:t>
            </a:r>
            <a:r>
              <a:rPr lang="en-US" dirty="0" smtClean="0"/>
              <a:t> being a global leading smart device brand, has been relentlessly working towards in the pursuit of aesthetic satisfaction and innovative technology. It has total number of 40,000 employees, and it is working in 30+ countries and regions and has 6 research institutions and 4 R&amp;D centers worldwide.</a:t>
            </a:r>
          </a:p>
          <a:p>
            <a:r>
              <a:rPr lang="en-US" dirty="0" smtClean="0"/>
              <a:t>Recently they entered into a Global Patent license agreement. This agreement covers cross license covering 2G, 3G and 4G patent portfolios from both the companies. Besides, cross-license, the agreement also includes business cooperation on a number of projects related to 5G such as device testing, customer engagements.</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Licensing – A Case Study</a:t>
            </a:r>
            <a:endParaRPr lang="en-US"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When patentee dies, patent rights pass to his legal representative. Patent can be acquired by Government under certain reasonable conditions.</a:t>
            </a:r>
            <a:endParaRPr lang="en-US" dirty="0"/>
          </a:p>
        </p:txBody>
      </p:sp>
      <p:sp>
        <p:nvSpPr>
          <p:cNvPr id="3" name="Title 2"/>
          <p:cNvSpPr>
            <a:spLocks noGrp="1"/>
          </p:cNvSpPr>
          <p:nvPr>
            <p:ph type="title"/>
          </p:nvPr>
        </p:nvSpPr>
        <p:spPr/>
        <p:txBody>
          <a:bodyPr>
            <a:normAutofit fontScale="90000"/>
          </a:bodyPr>
          <a:lstStyle/>
          <a:p>
            <a:pPr algn="ctr"/>
            <a:r>
              <a:rPr lang="en-IN" dirty="0" smtClean="0">
                <a:solidFill>
                  <a:srgbClr val="FF0000"/>
                </a:solidFill>
              </a:rPr>
              <a:t>Transmission by Operation of Law </a:t>
            </a:r>
            <a:endParaRPr lang="en-US"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Assignment or license is valid only if in writing and registered with Controller of Patents</a:t>
            </a:r>
          </a:p>
          <a:p>
            <a:pPr algn="just"/>
            <a:r>
              <a:rPr lang="en-US" dirty="0" smtClean="0"/>
              <a:t>Only if registered – Action can be taken by High Court or Controller in case of infringement</a:t>
            </a:r>
          </a:p>
          <a:p>
            <a:pPr algn="just"/>
            <a:r>
              <a:rPr lang="en-US" dirty="0" smtClean="0"/>
              <a:t>To sue for infringement, title of person must be mentioned</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Registration of assignment or license is essential</a:t>
            </a:r>
            <a:endParaRPr lang="en-US"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Patentee can compose certain restrictions on license. </a:t>
            </a:r>
            <a:r>
              <a:rPr lang="en-US" dirty="0" err="1" smtClean="0"/>
              <a:t>Eg</a:t>
            </a:r>
            <a:r>
              <a:rPr lang="en-US" dirty="0" smtClean="0"/>
              <a:t>: Do not use competitor’s product</a:t>
            </a:r>
          </a:p>
          <a:p>
            <a:pPr algn="just"/>
            <a:r>
              <a:rPr lang="en-US" dirty="0" smtClean="0"/>
              <a:t>Restrictions that cannot be imposed:</a:t>
            </a:r>
          </a:p>
          <a:p>
            <a:pPr algn="just"/>
            <a:r>
              <a:rPr lang="en-US" dirty="0" smtClean="0"/>
              <a:t>Patentee cannot ask the licensee not to acquire / use some other article from others</a:t>
            </a:r>
          </a:p>
          <a:p>
            <a:pPr algn="just"/>
            <a:r>
              <a:rPr lang="en-US" dirty="0" smtClean="0"/>
              <a:t>Same applies to process also</a:t>
            </a:r>
          </a:p>
          <a:p>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Certain restrictive conditions to be avoided</a:t>
            </a:r>
            <a:endParaRPr lang="en-US"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 patentee can restrict licensee from selling competitor’s product. Spare parts for repairing patented product must be purchased only from patentee</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When a restrictive condition can be imposed</a:t>
            </a: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Patent Act 1970 – In force for 24 years till Dec 1994</a:t>
            </a:r>
          </a:p>
          <a:p>
            <a:r>
              <a:rPr lang="en-US" dirty="0" smtClean="0"/>
              <a:t>Patents for both patentee and public</a:t>
            </a:r>
          </a:p>
          <a:p>
            <a:r>
              <a:rPr lang="en-US" dirty="0" smtClean="0"/>
              <a:t>Products vital for agriculture / horticulture, atomic energy inventions (non-patentable)</a:t>
            </a:r>
          </a:p>
          <a:p>
            <a:r>
              <a:rPr lang="en-US" dirty="0" smtClean="0"/>
              <a:t>Many minor revisions – major revision in 2002 – increasing patent term to 20 years</a:t>
            </a:r>
          </a:p>
          <a:p>
            <a:r>
              <a:rPr lang="en-US" dirty="0" smtClean="0"/>
              <a:t>Third amendment – 2005 product patent in all fields of technology</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Act (1970)</a:t>
            </a:r>
            <a:endParaRPr lang="en-US"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Central </a:t>
            </a:r>
            <a:r>
              <a:rPr lang="en-US" dirty="0" err="1" smtClean="0"/>
              <a:t>govt</a:t>
            </a:r>
            <a:r>
              <a:rPr lang="en-US" dirty="0" smtClean="0"/>
              <a:t> will not disclose any patent information concerned with nation’s security</a:t>
            </a:r>
          </a:p>
          <a:p>
            <a:r>
              <a:rPr lang="en-US" dirty="0" smtClean="0"/>
              <a:t>Patent misleads any State or public. Patentee must be informed before revocation</a:t>
            </a:r>
          </a:p>
          <a:p>
            <a:r>
              <a:rPr lang="en-US" dirty="0" smtClean="0"/>
              <a:t>Invention relating to Atomic Energy may be revoked</a:t>
            </a:r>
          </a:p>
          <a:p>
            <a:r>
              <a:rPr lang="en-US" dirty="0" smtClean="0"/>
              <a:t>Patented invention not available to public at reasonable price (Sec 89)</a:t>
            </a:r>
          </a:p>
          <a:p>
            <a:r>
              <a:rPr lang="en-US" dirty="0" smtClean="0"/>
              <a:t>Patentee does not give rights to </a:t>
            </a:r>
            <a:r>
              <a:rPr lang="en-US" dirty="0" err="1" smtClean="0"/>
              <a:t>Govt</a:t>
            </a:r>
            <a:r>
              <a:rPr lang="en-US" dirty="0" smtClean="0"/>
              <a:t> on reasonable terms</a:t>
            </a:r>
          </a:p>
          <a:p>
            <a:r>
              <a:rPr lang="en-US" dirty="0" smtClean="0"/>
              <a:t>Some interested person gives petition</a:t>
            </a:r>
          </a:p>
          <a:p>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Revocation and Surrender of Patents</a:t>
            </a:r>
            <a:endParaRPr lang="en-US"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Three elements of patentability</a:t>
            </a:r>
          </a:p>
          <a:p>
            <a:r>
              <a:rPr lang="en-US" dirty="0" smtClean="0"/>
              <a:t>Invention – Claim in already present specification</a:t>
            </a:r>
          </a:p>
          <a:p>
            <a:r>
              <a:rPr lang="en-US" dirty="0" smtClean="0"/>
              <a:t>Patent granted to person not entitled to apply for patent</a:t>
            </a:r>
          </a:p>
          <a:p>
            <a:r>
              <a:rPr lang="en-US" dirty="0" smtClean="0"/>
              <a:t>Patent obtained wrongfully</a:t>
            </a:r>
          </a:p>
          <a:p>
            <a:r>
              <a:rPr lang="en-US" dirty="0" smtClean="0"/>
              <a:t>Complete specification does not describe the invention</a:t>
            </a:r>
          </a:p>
          <a:p>
            <a:r>
              <a:rPr lang="en-US" dirty="0" smtClean="0"/>
              <a:t>Scope of claim – not in specification</a:t>
            </a:r>
          </a:p>
          <a:p>
            <a:r>
              <a:rPr lang="en-US" dirty="0" smtClean="0"/>
              <a:t>Patent obtained on false representation</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Revocation of patents</a:t>
            </a:r>
            <a:endParaRPr lang="en-US"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Subject of claim  - not patentable</a:t>
            </a:r>
          </a:p>
          <a:p>
            <a:r>
              <a:rPr lang="en-US" dirty="0" smtClean="0"/>
              <a:t>Invention – Secretly used in India</a:t>
            </a:r>
          </a:p>
          <a:p>
            <a:r>
              <a:rPr lang="en-US" dirty="0" smtClean="0"/>
              <a:t>Applicant has disclosed secrets of Central </a:t>
            </a:r>
            <a:r>
              <a:rPr lang="en-US" dirty="0" err="1" smtClean="0"/>
              <a:t>Govt</a:t>
            </a:r>
            <a:endParaRPr lang="en-US" dirty="0" smtClean="0"/>
          </a:p>
          <a:p>
            <a:r>
              <a:rPr lang="en-US" dirty="0" smtClean="0"/>
              <a:t>Amendment by fraud</a:t>
            </a:r>
          </a:p>
          <a:p>
            <a:r>
              <a:rPr lang="en-US" dirty="0" smtClean="0"/>
              <a:t>Geographical origin of biological material – Not or wrongly disclosed</a:t>
            </a:r>
          </a:p>
          <a:p>
            <a:r>
              <a:rPr lang="en-US" dirty="0" smtClean="0"/>
              <a:t>Invention already in use by local community</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Revocation of patents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Automatic locks for rooms</a:t>
            </a:r>
          </a:p>
          <a:p>
            <a:pPr algn="just"/>
            <a:r>
              <a:rPr lang="en-US" dirty="0" smtClean="0"/>
              <a:t>New species of panther in </a:t>
            </a:r>
            <a:r>
              <a:rPr lang="en-US" dirty="0" err="1" smtClean="0"/>
              <a:t>Gir</a:t>
            </a:r>
            <a:r>
              <a:rPr lang="en-US" dirty="0" smtClean="0"/>
              <a:t> Forest</a:t>
            </a:r>
          </a:p>
          <a:p>
            <a:pPr algn="just"/>
            <a:r>
              <a:rPr lang="en-US" dirty="0" smtClean="0"/>
              <a:t>Microorganism that can reduce the sourness of curd</a:t>
            </a:r>
          </a:p>
          <a:p>
            <a:pPr algn="just"/>
            <a:r>
              <a:rPr lang="en-US" dirty="0" smtClean="0"/>
              <a:t>Musical notes of music album</a:t>
            </a:r>
          </a:p>
          <a:p>
            <a:pPr algn="just"/>
            <a:r>
              <a:rPr lang="en-US" dirty="0" smtClean="0"/>
              <a:t>Smell of chocolate cakes</a:t>
            </a:r>
          </a:p>
          <a:p>
            <a:pPr>
              <a:buNone/>
            </a:pPr>
            <a:endParaRPr lang="en-US" dirty="0"/>
          </a:p>
        </p:txBody>
      </p:sp>
      <p:sp>
        <p:nvSpPr>
          <p:cNvPr id="3" name="Title 2"/>
          <p:cNvSpPr>
            <a:spLocks noGrp="1"/>
          </p:cNvSpPr>
          <p:nvPr>
            <p:ph type="title"/>
          </p:nvPr>
        </p:nvSpPr>
        <p:spPr/>
        <p:txBody>
          <a:bodyPr/>
          <a:lstStyle/>
          <a:p>
            <a:pPr algn="ctr"/>
            <a:r>
              <a:rPr lang="en-US" dirty="0" smtClean="0">
                <a:solidFill>
                  <a:srgbClr val="FF0000"/>
                </a:solidFill>
              </a:rPr>
              <a:t>Questions to the students</a:t>
            </a:r>
            <a:endParaRPr lang="en-US"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Water metering built-in pipes</a:t>
            </a:r>
          </a:p>
          <a:p>
            <a:pPr algn="just"/>
            <a:r>
              <a:rPr lang="en-US" dirty="0" smtClean="0"/>
              <a:t>Waste recycling machine to segregate degradable and non-degradable wastes</a:t>
            </a:r>
          </a:p>
          <a:p>
            <a:pPr algn="just"/>
            <a:r>
              <a:rPr lang="en-US" dirty="0" smtClean="0"/>
              <a:t>New </a:t>
            </a:r>
            <a:r>
              <a:rPr lang="en-US" dirty="0" err="1" smtClean="0"/>
              <a:t>dosa</a:t>
            </a:r>
            <a:r>
              <a:rPr lang="en-US" dirty="0" smtClean="0"/>
              <a:t> recipe</a:t>
            </a:r>
          </a:p>
          <a:p>
            <a:pPr algn="just"/>
            <a:r>
              <a:rPr lang="en-US" dirty="0" smtClean="0"/>
              <a:t>Nuclear reactor with less emissions</a:t>
            </a:r>
          </a:p>
          <a:p>
            <a:pPr algn="just"/>
            <a:r>
              <a:rPr lang="en-US" dirty="0" smtClean="0"/>
              <a:t>Purse with first aid kit</a:t>
            </a:r>
          </a:p>
          <a:p>
            <a:pPr algn="just">
              <a:buNone/>
            </a:pPr>
            <a:endParaRPr lang="en-US" dirty="0" smtClean="0"/>
          </a:p>
          <a:p>
            <a:pPr algn="just"/>
            <a:endParaRPr lang="en-US" dirty="0" smtClean="0"/>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Questions to the students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Pen with knife</a:t>
            </a:r>
          </a:p>
          <a:p>
            <a:r>
              <a:rPr lang="en-US" dirty="0" smtClean="0"/>
              <a:t>Computer mouse with pen</a:t>
            </a:r>
          </a:p>
          <a:p>
            <a:r>
              <a:rPr lang="en-US" dirty="0" smtClean="0"/>
              <a:t>Spoon that detects microbial presence</a:t>
            </a:r>
          </a:p>
          <a:p>
            <a:r>
              <a:rPr lang="en-US" dirty="0" smtClean="0"/>
              <a:t>Eyewear for common man to view microbes</a:t>
            </a:r>
          </a:p>
          <a:p>
            <a:r>
              <a:rPr lang="en-US" dirty="0" smtClean="0"/>
              <a:t>Mobile charger that notifies with alarm tone on full charge</a:t>
            </a:r>
          </a:p>
          <a:p>
            <a:r>
              <a:rPr lang="en-US" dirty="0" smtClean="0"/>
              <a:t>Fertilizer that gives high yield for rice</a:t>
            </a:r>
          </a:p>
          <a:p>
            <a:r>
              <a:rPr lang="en-US" dirty="0" smtClean="0"/>
              <a:t>Smart fabric suitable for all weather</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Questions to the students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75771" y="381000"/>
            <a:ext cx="6493163" cy="56388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154607" y="1481138"/>
            <a:ext cx="6834786" cy="4525962"/>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283351" y="1481138"/>
            <a:ext cx="6577297" cy="4525962"/>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t>The provisions for pre grant opposition is provided in Section 25(1) of the Patent (Amendment) Act 2005. An opposition </a:t>
            </a:r>
            <a:r>
              <a:rPr lang="en-US" b="1" dirty="0" smtClean="0"/>
              <a:t>can be filed by any person </a:t>
            </a:r>
            <a:r>
              <a:rPr lang="en-US" dirty="0" smtClean="0"/>
              <a:t>by offering a representation to the controller general of patents at an office falling in appropriate jurisdiction. </a:t>
            </a:r>
            <a:r>
              <a:rPr lang="en-US" b="1" dirty="0" smtClean="0"/>
              <a:t>A Patent is not granted before the expiry of six months from the date of publication </a:t>
            </a:r>
            <a:r>
              <a:rPr lang="en-US" dirty="0" smtClean="0"/>
              <a:t>hence a person may file pre grant opposition within the assured period of six months from the date of Publication as this ensures that the pre grant opposition may be filed for sure. </a:t>
            </a:r>
            <a:r>
              <a:rPr lang="en-US" b="1" dirty="0" smtClean="0"/>
              <a:t>The opposition request includes a statement along with an evidence to support the opposition.</a:t>
            </a:r>
            <a:endParaRPr lang="en-US" b="1" dirty="0"/>
          </a:p>
        </p:txBody>
      </p:sp>
      <p:sp>
        <p:nvSpPr>
          <p:cNvPr id="3" name="Title 2"/>
          <p:cNvSpPr>
            <a:spLocks noGrp="1"/>
          </p:cNvSpPr>
          <p:nvPr>
            <p:ph type="title"/>
          </p:nvPr>
        </p:nvSpPr>
        <p:spPr/>
        <p:txBody>
          <a:bodyPr>
            <a:normAutofit/>
          </a:bodyPr>
          <a:lstStyle/>
          <a:p>
            <a:pPr algn="ctr"/>
            <a:r>
              <a:rPr lang="en-US" u="sng" dirty="0" smtClean="0">
                <a:solidFill>
                  <a:srgbClr val="FF0000"/>
                </a:solidFill>
              </a:rPr>
              <a:t>Pre Grant Opposition</a:t>
            </a:r>
            <a:r>
              <a:rPr lang="en-US" dirty="0" smtClean="0">
                <a:solidFill>
                  <a:srgbClr val="FF0000"/>
                </a:solidFill>
              </a:rPr>
              <a:t>: </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Exclusive right granted by country to owner of invention to make/use/manufacture/ market the invention adhering to law conditions</a:t>
            </a:r>
          </a:p>
          <a:p>
            <a:r>
              <a:rPr lang="en-US" dirty="0" smtClean="0"/>
              <a:t>Can be inherited / assigned / sold/ licensed</a:t>
            </a:r>
          </a:p>
          <a:p>
            <a:r>
              <a:rPr lang="en-US" dirty="0" smtClean="0"/>
              <a:t>State can revoke patents </a:t>
            </a:r>
          </a:p>
          <a:p>
            <a:r>
              <a:rPr lang="en-US" dirty="0" smtClean="0"/>
              <a:t>Right is territorial and must be filed in each country of interest to the patentee</a:t>
            </a:r>
          </a:p>
          <a:p>
            <a:r>
              <a:rPr lang="en-US" dirty="0" smtClean="0"/>
              <a:t>Valid for 20 years at present</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Act (1970)</a:t>
            </a:r>
            <a:endParaRPr lang="en-US"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controller is entitled to </a:t>
            </a:r>
            <a:r>
              <a:rPr lang="en-US" b="1" dirty="0" smtClean="0"/>
              <a:t>consider the pre grant opposition application only upon a request for examination being filed</a:t>
            </a:r>
            <a:r>
              <a:rPr lang="en-US" dirty="0" smtClean="0"/>
              <a:t>. The statement issued along with the examination report is considered while hearing the pre grant opposition. In case the examiner feels that the arguments put forward are not of any merit for opposing the grant of patent then </a:t>
            </a:r>
            <a:r>
              <a:rPr lang="en-US" b="1" dirty="0" smtClean="0"/>
              <a:t>the opposition is rejected by issuing a speaking order within one month</a:t>
            </a:r>
            <a:r>
              <a:rPr lang="en-US" dirty="0" smtClean="0"/>
              <a:t>.</a:t>
            </a:r>
            <a:endParaRPr lang="en-US" dirty="0"/>
          </a:p>
        </p:txBody>
      </p:sp>
      <p:sp>
        <p:nvSpPr>
          <p:cNvPr id="3" name="Title 2"/>
          <p:cNvSpPr>
            <a:spLocks noGrp="1"/>
          </p:cNvSpPr>
          <p:nvPr>
            <p:ph type="title"/>
          </p:nvPr>
        </p:nvSpPr>
        <p:spPr/>
        <p:txBody>
          <a:bodyPr/>
          <a:lstStyle/>
          <a:p>
            <a:pPr algn="ctr"/>
            <a:r>
              <a:rPr lang="en-US" u="sng" dirty="0" smtClean="0">
                <a:solidFill>
                  <a:srgbClr val="FF0000"/>
                </a:solidFill>
              </a:rPr>
              <a:t>Pre Grant Opposition</a:t>
            </a:r>
            <a:r>
              <a:rPr lang="en-US" dirty="0" smtClean="0">
                <a:solidFill>
                  <a:srgbClr val="FF0000"/>
                </a:solidFill>
              </a:rPr>
              <a:t>: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t>On the contrary if the examiner finds the opposition to be in merit then, </a:t>
            </a:r>
            <a:r>
              <a:rPr lang="en-US" b="1" dirty="0" smtClean="0"/>
              <a:t>the applicant is notified along with a copy of the representation</a:t>
            </a:r>
            <a:r>
              <a:rPr lang="en-US" dirty="0" smtClean="0"/>
              <a:t>. The </a:t>
            </a:r>
            <a:r>
              <a:rPr lang="en-US" b="1" dirty="0" smtClean="0"/>
              <a:t>applicant may reply </a:t>
            </a:r>
            <a:r>
              <a:rPr lang="en-US" dirty="0" smtClean="0"/>
              <a:t>accompanied by any supporting evidence </a:t>
            </a:r>
            <a:r>
              <a:rPr lang="en-US" b="1" dirty="0" smtClean="0"/>
              <a:t>within three months from the date of the notice.</a:t>
            </a:r>
          </a:p>
          <a:p>
            <a:pPr algn="just"/>
            <a:r>
              <a:rPr lang="en-US" dirty="0" smtClean="0"/>
              <a:t>The Controller shall consider the statement and evidence filed by the applicant and in turn grant or refuse the patent or may suggest amendments in the claims of the complete specification. Based on the proceedings the controller may proceed with either grant or rejecting the patent application. Either will be communicated to the applicant.</a:t>
            </a:r>
          </a:p>
          <a:p>
            <a:endParaRPr lang="en-US" dirty="0"/>
          </a:p>
        </p:txBody>
      </p:sp>
      <p:sp>
        <p:nvSpPr>
          <p:cNvPr id="3" name="Title 2"/>
          <p:cNvSpPr>
            <a:spLocks noGrp="1"/>
          </p:cNvSpPr>
          <p:nvPr>
            <p:ph type="title"/>
          </p:nvPr>
        </p:nvSpPr>
        <p:spPr/>
        <p:txBody>
          <a:bodyPr/>
          <a:lstStyle/>
          <a:p>
            <a:pPr algn="ctr"/>
            <a:r>
              <a:rPr lang="en-US" u="sng" dirty="0" smtClean="0">
                <a:solidFill>
                  <a:srgbClr val="FF0000"/>
                </a:solidFill>
              </a:rPr>
              <a:t>Pre Grant Opposition</a:t>
            </a:r>
            <a:r>
              <a:rPr lang="en-US" dirty="0" smtClean="0">
                <a:solidFill>
                  <a:srgbClr val="FF0000"/>
                </a:solidFill>
              </a:rPr>
              <a:t>: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Anyone can file an opposition to the granted patent in a format prescribed by the patent office </a:t>
            </a:r>
            <a:r>
              <a:rPr lang="en-US" b="1" dirty="0" smtClean="0"/>
              <a:t>within twelve months of the grant of a patent </a:t>
            </a:r>
            <a:r>
              <a:rPr lang="en-US" dirty="0" smtClean="0"/>
              <a:t>in duplicate. It is mandatory for the opponent to clearly state the interest with respect to the invention which is prompting for filing an opposition. The provisions for post grant opposition is provided in Section 25(2) of the Patent (Amendment) Act 2005.</a:t>
            </a:r>
            <a:endParaRPr lang="en-US" dirty="0"/>
          </a:p>
        </p:txBody>
      </p:sp>
      <p:sp>
        <p:nvSpPr>
          <p:cNvPr id="3" name="Title 2"/>
          <p:cNvSpPr>
            <a:spLocks noGrp="1"/>
          </p:cNvSpPr>
          <p:nvPr>
            <p:ph type="title"/>
          </p:nvPr>
        </p:nvSpPr>
        <p:spPr/>
        <p:txBody>
          <a:bodyPr/>
          <a:lstStyle/>
          <a:p>
            <a:pPr algn="ctr"/>
            <a:r>
              <a:rPr lang="en-US" u="sng" dirty="0" smtClean="0">
                <a:solidFill>
                  <a:srgbClr val="FF0000"/>
                </a:solidFill>
              </a:rPr>
              <a:t>Post Grant Opposition:</a:t>
            </a:r>
            <a:endParaRPr lang="en-US"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opponent may include </a:t>
            </a:r>
            <a:r>
              <a:rPr lang="en-US" b="1" dirty="0" smtClean="0"/>
              <a:t>any person </a:t>
            </a:r>
            <a:r>
              <a:rPr lang="en-US" dirty="0" smtClean="0"/>
              <a:t>involved in a research pertaining to the same field as the invention. Also </a:t>
            </a:r>
            <a:r>
              <a:rPr lang="en-US" b="1" dirty="0" smtClean="0"/>
              <a:t>an organization having financial or trading interests </a:t>
            </a:r>
            <a:r>
              <a:rPr lang="en-US" dirty="0" smtClean="0"/>
              <a:t>with respect to the patented invention may apply.</a:t>
            </a:r>
            <a:endParaRPr lang="en-US" dirty="0"/>
          </a:p>
        </p:txBody>
      </p:sp>
      <p:sp>
        <p:nvSpPr>
          <p:cNvPr id="3" name="Title 2"/>
          <p:cNvSpPr>
            <a:spLocks noGrp="1"/>
          </p:cNvSpPr>
          <p:nvPr>
            <p:ph type="title"/>
          </p:nvPr>
        </p:nvSpPr>
        <p:spPr/>
        <p:txBody>
          <a:bodyPr/>
          <a:lstStyle/>
          <a:p>
            <a:pPr algn="ctr"/>
            <a:r>
              <a:rPr lang="en-US" u="sng" dirty="0" smtClean="0">
                <a:solidFill>
                  <a:srgbClr val="FF0000"/>
                </a:solidFill>
              </a:rPr>
              <a:t>Post Grant Opposition:</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Post receipt of the opposition application the patentee is notified with immediate effect. The opponent is expected to deliver any statement of evidence with this regard.  Similarly on receipt of the evidence the patentee is allowed to submit any evidence in support of the patent. The prescribed </a:t>
            </a:r>
            <a:r>
              <a:rPr lang="en-US" b="1" dirty="0" smtClean="0"/>
              <a:t>time limit is twelve months from the date of the of the copy of opponent‘s written statement and evidence </a:t>
            </a:r>
            <a:r>
              <a:rPr lang="en-US" dirty="0" smtClean="0"/>
              <a:t>(if provided).</a:t>
            </a:r>
            <a:endParaRPr lang="en-US" dirty="0"/>
          </a:p>
        </p:txBody>
      </p:sp>
      <p:sp>
        <p:nvSpPr>
          <p:cNvPr id="3" name="Title 2"/>
          <p:cNvSpPr>
            <a:spLocks noGrp="1"/>
          </p:cNvSpPr>
          <p:nvPr>
            <p:ph type="title"/>
          </p:nvPr>
        </p:nvSpPr>
        <p:spPr/>
        <p:txBody>
          <a:bodyPr/>
          <a:lstStyle/>
          <a:p>
            <a:pPr algn="ctr"/>
            <a:r>
              <a:rPr lang="en-US" u="sng" dirty="0" smtClean="0">
                <a:solidFill>
                  <a:srgbClr val="FF0000"/>
                </a:solidFill>
              </a:rPr>
              <a:t>Post Grant Opposition:</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US" b="1" dirty="0" smtClean="0"/>
              <a:t>Another chance </a:t>
            </a:r>
            <a:r>
              <a:rPr lang="en-US" dirty="0" smtClean="0"/>
              <a:t>is provided to the opponent to deliver further evidence opposing the patent </a:t>
            </a:r>
            <a:r>
              <a:rPr lang="en-US" b="1" dirty="0" smtClean="0"/>
              <a:t>within one month of receipt of the support documents from the patentee</a:t>
            </a:r>
            <a:r>
              <a:rPr lang="en-US" dirty="0" smtClean="0"/>
              <a:t>. Based on the evidence from both the patentee and opponent a date of hearing is fixed up. </a:t>
            </a:r>
            <a:r>
              <a:rPr lang="en-US" b="1" dirty="0" smtClean="0"/>
              <a:t>The hearing is taken up by the opposition board constituted by the controller comprising of three members with one chairman</a:t>
            </a:r>
            <a:r>
              <a:rPr lang="en-US" dirty="0" smtClean="0"/>
              <a:t>. The examiner may or may not be a member of the board. Based on the evidences from both the parties a recommendation is proposed by the board. A notice for the hearing is given to both the parties at least 10 days prior to the hearing date. A prescribed fee is to be submitted by the party intending a hearing.</a:t>
            </a:r>
            <a:endParaRPr lang="en-US" dirty="0"/>
          </a:p>
        </p:txBody>
      </p:sp>
      <p:sp>
        <p:nvSpPr>
          <p:cNvPr id="3" name="Title 2"/>
          <p:cNvSpPr>
            <a:spLocks noGrp="1"/>
          </p:cNvSpPr>
          <p:nvPr>
            <p:ph type="title"/>
          </p:nvPr>
        </p:nvSpPr>
        <p:spPr/>
        <p:txBody>
          <a:bodyPr/>
          <a:lstStyle/>
          <a:p>
            <a:pPr algn="ctr"/>
            <a:r>
              <a:rPr lang="en-US" u="sng" dirty="0" smtClean="0">
                <a:solidFill>
                  <a:srgbClr val="FF0000"/>
                </a:solidFill>
              </a:rPr>
              <a:t>Post Grant Opposition:</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hearing from both the parties in combination with the opposition board’s recommendation decides whether the patent’s grant is accepted or revoked or requisite amendments in the specification may be ordered by the controller.</a:t>
            </a:r>
            <a:endParaRPr lang="en-US" dirty="0"/>
          </a:p>
        </p:txBody>
      </p:sp>
      <p:sp>
        <p:nvSpPr>
          <p:cNvPr id="3" name="Title 2"/>
          <p:cNvSpPr>
            <a:spLocks noGrp="1"/>
          </p:cNvSpPr>
          <p:nvPr>
            <p:ph type="title"/>
          </p:nvPr>
        </p:nvSpPr>
        <p:spPr/>
        <p:txBody>
          <a:bodyPr/>
          <a:lstStyle/>
          <a:p>
            <a:pPr algn="ctr"/>
            <a:r>
              <a:rPr lang="en-US" u="sng" dirty="0" smtClean="0">
                <a:solidFill>
                  <a:srgbClr val="FF0000"/>
                </a:solidFill>
              </a:rPr>
              <a:t>Post Grant Opposition:</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t>Intellectual Property Office in India is dedicated to mobilize the use of  technological advancement for socio-economic development, by creating the requisite IP culture.</a:t>
            </a:r>
          </a:p>
          <a:p>
            <a:pPr algn="just"/>
            <a:r>
              <a:rPr lang="en-US" dirty="0" smtClean="0"/>
              <a:t>The Office of the Controller General of Patents, Designs &amp; Trade Marks (CGPDTM) is responsible for the administration of Patents Act, 1970, Designs Act, 2000, The Trade Marks Act, 1999 and Geographical Indications of Goods (Registration and Protection) Act, 1999 through its Intellectual Property Offices located at </a:t>
            </a:r>
            <a:r>
              <a:rPr lang="sv-SE" dirty="0" smtClean="0"/>
              <a:t>Mumbai, Delhi, Kolkata, Chennai and Ahmedabad.</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Patent Database and Patent Information System</a:t>
            </a:r>
            <a:endParaRPr lang="en-US"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Patent information is more than just technological or legal information. When developing a new product, comparative technological information may determine the success or failure of the product and, in turn, the success or failure of the company itself.</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Patent Database and Patent Information System</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An important step before filing a patent application is to conduct a patent search. </a:t>
            </a:r>
          </a:p>
          <a:p>
            <a:pPr algn="just"/>
            <a:r>
              <a:rPr lang="en-US" dirty="0" smtClean="0"/>
              <a:t>A patent search is a search conducted in patent databases as well as in the literature available to check whether any invention similar to inventor’s invention already exists.</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Patent Database and Patent Information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Product patent is for the product</a:t>
            </a:r>
          </a:p>
          <a:p>
            <a:r>
              <a:rPr lang="en-US" dirty="0" smtClean="0"/>
              <a:t>Process patent – Patent is for process and not for product, Anyone can produce the same product using some other kind of process, less protection to the inventor</a:t>
            </a:r>
          </a:p>
          <a:p>
            <a:r>
              <a:rPr lang="en-US" dirty="0" smtClean="0"/>
              <a:t> No product patent to medical/ surgical /treatment/food/chemicals</a:t>
            </a:r>
          </a:p>
          <a:p>
            <a:r>
              <a:rPr lang="en-US" dirty="0" smtClean="0"/>
              <a:t>License of rights – Right to use invention for three years from date of filing</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Product / process patents</a:t>
            </a:r>
            <a:endParaRPr lang="en-US" dirty="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Many national and regional patent offices provide free online access to their own patent collections as well as to selected patent documents from other offices. </a:t>
            </a:r>
          </a:p>
          <a:p>
            <a:pPr algn="just"/>
            <a:r>
              <a:rPr lang="en-US" dirty="0" smtClean="0"/>
              <a:t>A number of commercial and non-profit providers also offer free patent information databases online.</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Patent Database and Patent Information System</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Intellectual Property Rights (IPR) are considered to be the backbone of any economy and their creation and protection is essential for sustained growth of a nation.</a:t>
            </a:r>
          </a:p>
          <a:p>
            <a:pPr algn="just"/>
            <a:r>
              <a:rPr lang="en-US" dirty="0" smtClean="0"/>
              <a:t>The intellectual property rights are now not only being used as a tool to protect the creativity and generate revenue but also to build strategic alliances for the socioeconomic and technological growth.</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Patent Database and Patent Information System</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t>The Office of the Controller General of Patents, Designs &amp; Trade Marks (CGPDTM) comes under the Department of Industrial Policy and Promotion, Ministry of Commerce and Industry.</a:t>
            </a:r>
          </a:p>
          <a:p>
            <a:pPr algn="just"/>
            <a:r>
              <a:rPr lang="en-US" dirty="0" smtClean="0"/>
              <a:t>Of late, the office of the Controller General has also been known as Intellectual Property Office (IPO). The Office is responsible for the administration of Patents Act, 1970, Designs Act, 2000, The Trade Marks Act, 1999 and Geographical Indications of Goods (Registration and Protection) Act, 1999 through its Intellectual Property Offices located at Mumbai, Delhi, Kolkata, Chennai and </a:t>
            </a:r>
            <a:r>
              <a:rPr lang="en-US" dirty="0" err="1" smtClean="0"/>
              <a:t>Ahmedabad</a:t>
            </a:r>
            <a:r>
              <a:rPr lang="en-US" dirty="0" smtClean="0"/>
              <a:t>.</a:t>
            </a:r>
            <a:endParaRPr lang="en-US" dirty="0"/>
          </a:p>
        </p:txBody>
      </p:sp>
      <p:sp>
        <p:nvSpPr>
          <p:cNvPr id="3" name="Title 2"/>
          <p:cNvSpPr>
            <a:spLocks noGrp="1"/>
          </p:cNvSpPr>
          <p:nvPr>
            <p:ph type="title"/>
          </p:nvPr>
        </p:nvSpPr>
        <p:spPr/>
        <p:txBody>
          <a:bodyPr>
            <a:normAutofit/>
          </a:bodyPr>
          <a:lstStyle/>
          <a:p>
            <a:pPr algn="ctr"/>
            <a:r>
              <a:rPr lang="en-US" dirty="0" smtClean="0">
                <a:solidFill>
                  <a:srgbClr val="FF0000"/>
                </a:solidFill>
              </a:rPr>
              <a:t>Patent Offices in India</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Office of the Controller General of Patents, Designs &amp; Trade Marks (CGPDTM) is located at Mumbai.</a:t>
            </a:r>
          </a:p>
          <a:p>
            <a:pPr algn="just"/>
            <a:r>
              <a:rPr lang="en-US" dirty="0" smtClean="0"/>
              <a:t>The Head Office of the Patent office is at Kolkata and its branch offices are located at Chennai, New Delhi and Mumbai.</a:t>
            </a:r>
          </a:p>
          <a:p>
            <a:r>
              <a:rPr lang="en-US" dirty="0" smtClean="0"/>
              <a:t>The Trade Marks registry is at Mumbai and its branches are located in Kolkata, Chennai, </a:t>
            </a:r>
            <a:r>
              <a:rPr lang="en-US" dirty="0" err="1" smtClean="0"/>
              <a:t>Ahmedabad</a:t>
            </a:r>
            <a:r>
              <a:rPr lang="en-US" dirty="0" smtClean="0"/>
              <a:t> and New Delhi.</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Offices in India</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Design Office is located at Kolkata in the Patent Office. A Geographical Indications Registry has been established in Chennai to administer the Geographical Indications of Goods (Registration and Protection) Act, 1999 under the CGPDTM.</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Offices in India</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Controller General supervises the working of the Patents Act, 1970, as amended, the Designs Act, 2000 and the Trade Marks Act, 1999 and also renders advice to the Government on matters relating to these subjects. </a:t>
            </a:r>
          </a:p>
          <a:p>
            <a:pPr algn="just"/>
            <a:r>
              <a:rPr lang="en-US" dirty="0" smtClean="0"/>
              <a:t>Mr. P.H. </a:t>
            </a:r>
            <a:r>
              <a:rPr lang="en-US" dirty="0" err="1" smtClean="0"/>
              <a:t>Kurian</a:t>
            </a:r>
            <a:r>
              <a:rPr lang="en-US" dirty="0" smtClean="0"/>
              <a:t> was the first IAS officer to serve as Controller General.</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Offices in India</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smtClean="0"/>
              <a:t>The Patent information System (PIS) and National Institute of Intellectual Property Management (NIIPM) located at Nagpur also come under the superintendence of CGPDTM. </a:t>
            </a:r>
          </a:p>
          <a:p>
            <a:pPr algn="just"/>
            <a:r>
              <a:rPr lang="en-US" dirty="0" smtClean="0"/>
              <a:t>PIS maintains a comprehensive collection of patent specifications and patent related literature on a worldwide basis to meet the need for technological information of various users in R&amp;D establishments, Government Organizations, Industries, Business, Inventors and other users enabling them to take informed business decisions.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Offices in India</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smtClean="0"/>
              <a:t>National Institute for Intellectual Property Management (NIIPM) as a national centre of excellence for training, management, research, education in the field of Intellectual Property Rights related issues, caters to the training of Examiners of Patents and Designs, Examiners of Trademarks &amp; Geographical Indications, IP Professionals, IP Managers in the country, imparting basic education to user community, government functionaries and stakeholders involved in creation, commercialization and management of intellectual property rights. </a:t>
            </a:r>
          </a:p>
          <a:p>
            <a:pPr algn="just"/>
            <a:r>
              <a:rPr lang="en-US" dirty="0" smtClean="0"/>
              <a:t>The institute will also facilitate research on IP related issues including preparation of study reports and policy analysis of relevance to Government.</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Offices in India</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rgbClr val="FF0000"/>
                </a:solidFill>
              </a:rPr>
              <a:t>Patent Offices in India</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143000"/>
            <a:ext cx="8412668" cy="4553744"/>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smtClean="0"/>
              <a:t>In recent years, economists, social science researchers, policymakers, businessmen and professionals have begun to make increasing </a:t>
            </a:r>
            <a:r>
              <a:rPr lang="en-US" dirty="0" err="1" smtClean="0"/>
              <a:t>meso</a:t>
            </a:r>
            <a:r>
              <a:rPr lang="en-US" dirty="0" smtClean="0"/>
              <a:t>-level and macro-level use of patent information. </a:t>
            </a:r>
          </a:p>
          <a:p>
            <a:pPr algn="just"/>
            <a:r>
              <a:rPr lang="en-US" dirty="0" smtClean="0"/>
              <a:t>This is being done to analyze, for example, patenting activities of a country‘s technical patterns of internationalization; patenting activities in a sector, technology or company to ascertain or forecast the direction of technical change, or ascertain the relative technological position of a company in a marketplace; etc. </a:t>
            </a:r>
          </a:p>
          <a:p>
            <a:pPr algn="just"/>
            <a:r>
              <a:rPr lang="en-US" dirty="0" smtClean="0"/>
              <a:t>As such, the use of patent information has expanded to many different tactical and strategic business, research, and policy making activities at national, institutional or enterprise levels.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Information</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Duration : 20 years (also in PCT)</a:t>
            </a:r>
          </a:p>
          <a:p>
            <a:r>
              <a:rPr lang="en-US" dirty="0" smtClean="0"/>
              <a:t>Invalid after that period</a:t>
            </a:r>
          </a:p>
          <a:p>
            <a:r>
              <a:rPr lang="en-US" dirty="0" smtClean="0"/>
              <a:t>Renewal fee must be paid after two years from expiry date</a:t>
            </a:r>
          </a:p>
          <a:p>
            <a:r>
              <a:rPr lang="en-US" dirty="0" smtClean="0"/>
              <a:t>Six month extension for renewal</a:t>
            </a:r>
          </a:p>
          <a:p>
            <a:r>
              <a:rPr lang="en-US" dirty="0" smtClean="0"/>
              <a:t>Quote patent number, fee and year while paying renewal fee</a:t>
            </a:r>
          </a:p>
          <a:p>
            <a:r>
              <a:rPr lang="en-US" dirty="0" smtClean="0"/>
              <a:t>Can pay the fee in advance</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Duration of patent</a:t>
            </a:r>
            <a:endParaRPr lang="en-US" dirty="0">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smtClean="0"/>
              <a:t>Patent information includes not only the content of published patent documents but also bibliographic and other information concerning patents for inventions, inventors’ certificates, utility certificates and utility models.</a:t>
            </a:r>
          </a:p>
          <a:p>
            <a:pPr algn="just"/>
            <a:r>
              <a:rPr lang="en-US" dirty="0" smtClean="0"/>
              <a:t>Patent applications are filed in accordance with the requirements of national or regional patent laws. An applicant may be a public and private company, government agency, researcher in a university or in a research and development institution, or even individual inventors.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Patent Information</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Tool for Creative Thinking</a:t>
            </a:r>
          </a:p>
          <a:p>
            <a:pPr algn="just"/>
            <a:r>
              <a:rPr lang="en-US" dirty="0" smtClean="0"/>
              <a:t>Input for Licensing Strategy</a:t>
            </a:r>
          </a:p>
          <a:p>
            <a:pPr algn="just"/>
            <a:r>
              <a:rPr lang="en-US" dirty="0" smtClean="0"/>
              <a:t>Supporting Mergers and Acquisitions (M&amp;A)</a:t>
            </a:r>
          </a:p>
          <a:p>
            <a:pPr algn="just"/>
            <a:r>
              <a:rPr lang="en-US" dirty="0" smtClean="0"/>
              <a:t>Guiding Management of Research and Development (R&amp;D)</a:t>
            </a:r>
          </a:p>
          <a:p>
            <a:pPr algn="just"/>
            <a:r>
              <a:rPr lang="en-US" dirty="0" smtClean="0"/>
              <a:t>Human Resources Management</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Reasons for using patent information</a:t>
            </a:r>
            <a:endParaRPr lang="en-US" dirty="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US" dirty="0" smtClean="0"/>
              <a:t>A specific methodology developed on the basis of</a:t>
            </a:r>
          </a:p>
          <a:p>
            <a:pPr algn="just">
              <a:buNone/>
            </a:pPr>
            <a:r>
              <a:rPr lang="en-US" dirty="0" smtClean="0"/>
              <a:t>   patent information is the TRIZ methodology (Russian acronym for Theory of the Solution of Inventive Problems). </a:t>
            </a:r>
          </a:p>
          <a:p>
            <a:pPr algn="just"/>
            <a:r>
              <a:rPr lang="en-US" dirty="0" smtClean="0"/>
              <a:t>Based on the study and analysis of a set of worldwide patent documents, </a:t>
            </a:r>
            <a:r>
              <a:rPr lang="en-US" dirty="0" err="1" smtClean="0"/>
              <a:t>Genrich</a:t>
            </a:r>
            <a:r>
              <a:rPr lang="en-US" dirty="0" smtClean="0"/>
              <a:t> </a:t>
            </a:r>
            <a:r>
              <a:rPr lang="en-US" dirty="0" err="1" smtClean="0"/>
              <a:t>Altshuller</a:t>
            </a:r>
            <a:r>
              <a:rPr lang="en-US" dirty="0" smtClean="0"/>
              <a:t> and his colleagues developed the TRIZ methodology. Starting in 1946, TRIZ began with the hypothesis that there are universal principles of invention that are the basis for creative innovations which advance technology, and that if these principles could be identified and codified, they could be taught to people to create or enhance their inventive capabilities.</a:t>
            </a:r>
            <a:endParaRPr lang="en-US" dirty="0"/>
          </a:p>
        </p:txBody>
      </p:sp>
      <p:sp>
        <p:nvSpPr>
          <p:cNvPr id="3" name="Title 2"/>
          <p:cNvSpPr>
            <a:spLocks noGrp="1"/>
          </p:cNvSpPr>
          <p:nvPr>
            <p:ph type="title"/>
          </p:nvPr>
        </p:nvSpPr>
        <p:spPr/>
        <p:txBody>
          <a:bodyPr>
            <a:normAutofit/>
          </a:bodyPr>
          <a:lstStyle/>
          <a:p>
            <a:pPr algn="ctr"/>
            <a:r>
              <a:rPr lang="en-US" dirty="0" smtClean="0">
                <a:solidFill>
                  <a:srgbClr val="FF0000"/>
                </a:solidFill>
              </a:rPr>
              <a:t>Tools for Creative Thinking</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TRIZ is currently being applied internationally to create and to improve products, services and systems. Large and small companies, including many Fortune 500 companies are using TRIZ on many levels to solve real and practical problems and to develop strategies for the future of technology.</a:t>
            </a:r>
          </a:p>
          <a:p>
            <a:pPr algn="just"/>
            <a:r>
              <a:rPr lang="en-US" dirty="0" smtClean="0"/>
              <a:t>Patent information, therefore, provides an extremely useful source of information for learning and developing creative problem solving and innovation strategies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Tools for Creative Thinking</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When considering “licensing in” of technology owned by others, “licensing out” owner’s technology or “cross-licensing” between two patent portfolio owners, the concerned parties must collect reliable information on the target or key technology in order to take the right decision.</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Input for Licensing Strategy</a:t>
            </a:r>
            <a:endParaRPr lang="en-US"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t>While preparing to ‘licensing in’ of technology, analyze patent information to consider:</a:t>
            </a:r>
          </a:p>
          <a:p>
            <a:pPr algn="just">
              <a:buNone/>
            </a:pPr>
            <a:r>
              <a:rPr lang="en-US" dirty="0" smtClean="0"/>
              <a:t>• whether the technology in question is in the public domain in your target market due to its </a:t>
            </a:r>
            <a:r>
              <a:rPr lang="en-US" dirty="0" err="1" smtClean="0"/>
              <a:t>nonprotection</a:t>
            </a:r>
            <a:r>
              <a:rPr lang="en-US" dirty="0" smtClean="0"/>
              <a:t>, expiration, non-payment of maintenance fee or invalidation of the patent in a court proceeding;</a:t>
            </a:r>
          </a:p>
          <a:p>
            <a:pPr algn="just">
              <a:buNone/>
            </a:pPr>
            <a:r>
              <a:rPr lang="en-US" dirty="0" smtClean="0"/>
              <a:t>• whether there is a possibility of someone else bringing an action for infringement against you to make you liable for payment of any damages;</a:t>
            </a:r>
          </a:p>
          <a:p>
            <a:pPr algn="just">
              <a:buFont typeface="Arial" pitchFamily="34" charset="0"/>
              <a:buChar char="•"/>
            </a:pPr>
            <a:r>
              <a:rPr lang="en-US" dirty="0" smtClean="0"/>
              <a:t>whether the technology is overvalued or undervalued by comparing it with other related or alternate technologies, etc.</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Input for Licensing Strategy</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While preparing to ‘license out’ your technology, analyze patent information to consider:</a:t>
            </a:r>
          </a:p>
          <a:p>
            <a:pPr algn="just">
              <a:buNone/>
            </a:pPr>
            <a:r>
              <a:rPr lang="en-US" dirty="0" smtClean="0"/>
              <a:t>• who could be prospective licensees in the marketplace;</a:t>
            </a:r>
          </a:p>
          <a:p>
            <a:pPr algn="just">
              <a:buNone/>
            </a:pPr>
            <a:r>
              <a:rPr lang="en-US" dirty="0" smtClean="0"/>
              <a:t>• how valuable is your technology in order to prepare an attractive offer; and</a:t>
            </a:r>
          </a:p>
          <a:p>
            <a:pPr algn="just">
              <a:buNone/>
            </a:pPr>
            <a:r>
              <a:rPr lang="en-US" dirty="0" smtClean="0"/>
              <a:t>• whether it is a core technology in your business, which if licensed out might become an obstacle to continue to practice this technology, etc.</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Input for Licensing Strategy</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smtClean="0"/>
              <a:t>‘Cross-licensing’ is an exchange between two companies to license one or more patents to each other, which gives the companies the freedom to operate; that is, without any fear of being accused of violating the patent rights of the other party.</a:t>
            </a:r>
          </a:p>
          <a:p>
            <a:pPr algn="just"/>
            <a:r>
              <a:rPr lang="en-US" dirty="0" smtClean="0"/>
              <a:t>Let us say that Company X is negotiating with Company Y. If Company X argues that its portfolio is more valuable than that of Company Y, it may require</a:t>
            </a:r>
          </a:p>
          <a:p>
            <a:pPr algn="just">
              <a:buNone/>
            </a:pPr>
            <a:r>
              <a:rPr lang="en-US" dirty="0" smtClean="0"/>
              <a:t>   Company Y to fill the gap in the form of one time or recurring payments. Here, patent analysis plays a role in comparing the patent portfolios of the two companies and in identifying key patents, so that it can help to decide who should pay whom and how much.</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Input for Licensing Strategy</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smtClean="0"/>
              <a:t>If a company wishes to acquire a specific technology along with other complimentary assets and has no idea from where to obtain it, then it first needs to identify all the companies with relevant patents and related assets.</a:t>
            </a:r>
          </a:p>
          <a:p>
            <a:pPr algn="just"/>
            <a:r>
              <a:rPr lang="en-US" dirty="0" smtClean="0"/>
              <a:t>A patent search help to identify all of the patents related to the area of interest. Once one or more potential target technologies/companies are identified, then the company can undertake additional patent analysis to narrow down its choices to decide which of the companies is the best merger or acquisition target.</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Supporting Mergers and Acquisitions</a:t>
            </a:r>
            <a:endParaRPr lang="en-US" dirty="0">
              <a:solidFill>
                <a:srgbClr val="FF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Once a company identifies a target company, patent analysis can also address additional issues such as: </a:t>
            </a:r>
          </a:p>
          <a:p>
            <a:pPr algn="just"/>
            <a:r>
              <a:rPr lang="en-US" dirty="0" smtClean="0"/>
              <a:t>Is the target’s technology as good as it is claimed to be? </a:t>
            </a:r>
          </a:p>
          <a:p>
            <a:pPr algn="just"/>
            <a:r>
              <a:rPr lang="en-US" dirty="0" smtClean="0"/>
              <a:t>Is the company priced fairly? </a:t>
            </a:r>
          </a:p>
          <a:p>
            <a:pPr algn="just"/>
            <a:r>
              <a:rPr lang="en-US" dirty="0" smtClean="0"/>
              <a:t>Who are the key inventors and will they stay with the merged or acquired company?</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Supporting Mergers and Acquisitions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Patent for invention and not for discovery</a:t>
            </a:r>
          </a:p>
          <a:p>
            <a:r>
              <a:rPr lang="en-US" dirty="0" smtClean="0"/>
              <a:t>Elements: Novelty, non-obviousness and utility</a:t>
            </a:r>
          </a:p>
          <a:p>
            <a:r>
              <a:rPr lang="en-US" dirty="0" smtClean="0"/>
              <a:t>A totally new invention or an improvement of an invention / combination of different matters that yields a better product is patentable</a:t>
            </a:r>
          </a:p>
          <a:p>
            <a:r>
              <a:rPr lang="en-US" dirty="0" smtClean="0"/>
              <a:t>Totally new invention – Not mentioned in any publication or adopted anywhere else in the world – inventor is the first one to adopt</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Elements of Patentability</a:t>
            </a:r>
            <a:endParaRPr lang="en-US" dirty="0">
              <a:solidFill>
                <a:srgbClr val="FF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smtClean="0"/>
              <a:t>Patent analysis makes it possible to find out the flow of technology from elementary technologies along with the expansion of those technologies, the trend of technological change, the life cycle of a technology (consisting of growth, development, maturity and decline), problems and solutions in the development of a particular technology, competitors’ technologies and solutions to cope with possible problems. </a:t>
            </a:r>
          </a:p>
          <a:p>
            <a:pPr algn="just"/>
            <a:r>
              <a:rPr lang="en-US" dirty="0" smtClean="0"/>
              <a:t>Knowing the life cycle of a technology makes it possible to judge the timing of development policy and focus on certain development themes.</a:t>
            </a:r>
          </a:p>
          <a:p>
            <a:pPr algn="just"/>
            <a:r>
              <a:rPr lang="en-US" dirty="0" smtClean="0"/>
              <a:t>It can also prevent an infringement from occurring, which would save a huge amount in litigation expenses and compensation for damages.</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Guiding Management of Research and Development (R&amp;D)</a:t>
            </a:r>
            <a:endParaRPr lang="en-US" dirty="0">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smtClean="0"/>
              <a:t>It has been repeatedly shown that a small number of highly prolific inventors drive technological development and a much larger numbers of researchers produce only one or two patents in any laboratory or company.</a:t>
            </a:r>
          </a:p>
          <a:p>
            <a:pPr algn="just"/>
            <a:r>
              <a:rPr lang="en-US" dirty="0" smtClean="0"/>
              <a:t>Patent analysis, such as a co-inventor brain map, can show the key inventors who are vitally important for the future of the company. Such brain maps can identify not only star inventors within a company, but key inventors in other companies, which is a useful analysis for headhunting</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Human Resources Management</a:t>
            </a:r>
            <a:endParaRPr lang="en-US" dirty="0">
              <a:solidFill>
                <a:srgbClr val="FF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smtClean="0"/>
              <a:t>A patent search is a search conducted in patent databases as well as in the literature available, to check whether any invention similar to the invention in respect of which patent is to be obtained, already exists. </a:t>
            </a:r>
          </a:p>
          <a:p>
            <a:pPr algn="just"/>
            <a:r>
              <a:rPr lang="en-US" dirty="0" smtClean="0"/>
              <a:t>It evaluates inventor’s chances of getting a patent grant. </a:t>
            </a:r>
          </a:p>
          <a:p>
            <a:pPr algn="just"/>
            <a:r>
              <a:rPr lang="en-US" dirty="0" smtClean="0"/>
              <a:t>Therefore, instead of going forth with the filing, if one conducts the patentability search, one can get a clear idea about the patentability of the invention; whether the application should be filed and the strengths and weakness of his invention</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Patent Searches and Patent Databases</a:t>
            </a:r>
            <a:endParaRPr lang="en-US" dirty="0">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smtClean="0"/>
              <a:t>Since patenting is an expensive procedure, it is prudent to conduct a patentability search before filing an application. </a:t>
            </a:r>
          </a:p>
          <a:p>
            <a:pPr algn="just"/>
            <a:r>
              <a:rPr lang="en-US" dirty="0" smtClean="0"/>
              <a:t>Although there is an additional expense associated to have a patent search performed, it can potentially save the inventor’s money down the road.</a:t>
            </a:r>
          </a:p>
          <a:p>
            <a:pPr algn="just"/>
            <a:r>
              <a:rPr lang="en-US" dirty="0" smtClean="0"/>
              <a:t>Patent information is made available to the public through a variety of databases. Each database covers a particular set of patent documents. At present no database has complete coverage of all patent documents ever published worldwide.</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Patent Searches and Patent Databases</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smtClean="0"/>
              <a:t>Information technology allows accessing patent data in text and picture form on CD-ROM. </a:t>
            </a:r>
          </a:p>
          <a:p>
            <a:pPr algn="just"/>
            <a:r>
              <a:rPr lang="en-US" dirty="0" smtClean="0"/>
              <a:t>CD-ROM databases are very convenient for documentary searches. </a:t>
            </a:r>
          </a:p>
          <a:p>
            <a:pPr algn="just"/>
            <a:r>
              <a:rPr lang="en-US" dirty="0" smtClean="0"/>
              <a:t>Users need no outside connections, and can work with simply a CD-ROM driver plus a computer.</a:t>
            </a:r>
          </a:p>
          <a:p>
            <a:pPr algn="just"/>
            <a:r>
              <a:rPr lang="en-US" dirty="0" smtClean="0"/>
              <a:t>CD-ROM databases, however, have some drawbacks. One problem is with their updating. As on-line</a:t>
            </a:r>
          </a:p>
          <a:p>
            <a:pPr algn="just">
              <a:buNone/>
            </a:pPr>
            <a:r>
              <a:rPr lang="en-US" dirty="0" smtClean="0"/>
              <a:t>   databases can be easily updated on a regular basis, the information on CD-ROM rapidly becomes out of</a:t>
            </a:r>
          </a:p>
          <a:p>
            <a:pPr algn="just">
              <a:buNone/>
            </a:pPr>
            <a:r>
              <a:rPr lang="en-US" dirty="0" smtClean="0"/>
              <a:t>   date, at least for certain types of analysis. It is also a problem to easily use CD-ROM databases to compile</a:t>
            </a:r>
          </a:p>
          <a:p>
            <a:pPr algn="just">
              <a:buNone/>
            </a:pPr>
            <a:r>
              <a:rPr lang="en-US" dirty="0" smtClean="0"/>
              <a:t>   statistical series; hence, they are not yet suitable for statistical applications.</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Databases on CD-ROM</a:t>
            </a:r>
            <a:endParaRPr lang="en-US" dirty="0">
              <a:solidFill>
                <a:srgbClr val="FF000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Internet-based databases are on-line databases. Anyone who has access to the Internet may be able to browse the full text of published patent documents via free of charge databases or commercial databases.</a:t>
            </a:r>
          </a:p>
          <a:p>
            <a:pPr algn="just"/>
            <a:r>
              <a:rPr lang="en-US" dirty="0" smtClean="0"/>
              <a:t>As access to these kinds of databases is not restricted across national borders, so users worldwide can very easily access patent documents from a computer connected to the Internet.</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Online Databases</a:t>
            </a:r>
            <a:endParaRPr lang="en-US" dirty="0">
              <a:solidFill>
                <a:srgbClr val="FF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dirty="0" smtClean="0"/>
              <a:t>As of now, many national and regional patent offices provide free online access to their own patent collections as well as to selected patent documents from other offices.</a:t>
            </a:r>
          </a:p>
          <a:p>
            <a:pPr algn="just"/>
            <a:r>
              <a:rPr lang="en-US" dirty="0" smtClean="0"/>
              <a:t>An extensive list of national patent Databases can be found at: www.wipo.int/patentscope/  </a:t>
            </a:r>
            <a:r>
              <a:rPr lang="en-US" dirty="0" err="1" smtClean="0"/>
              <a:t>endbsearch</a:t>
            </a:r>
            <a:r>
              <a:rPr lang="en-US" dirty="0" smtClean="0"/>
              <a:t>/national_databases.html</a:t>
            </a:r>
          </a:p>
          <a:p>
            <a:pPr algn="just"/>
            <a:r>
              <a:rPr lang="en-US" dirty="0" smtClean="0"/>
              <a:t>International Patent Classification (IPC) is a hierarchical classification system used primarily to classify and search patent documents (patent applications, specifications of granted patents, utility models, etc.) according to the technical fields they pertain. It therefore serves as an instrument for an orderly arrangement of the patent documents, a basis for selective dissemination of information and a basis for investigating the state of the art in given fields of technology.</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Online Databases</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dirty="0" smtClean="0"/>
              <a:t>IBM Intellectual Property Network (free searching and full text and front page display), Intellectual Property Network (IPN) is a free IBM patent site provided by IBM (International Business Machines Corporation). The database contains:</a:t>
            </a:r>
          </a:p>
          <a:p>
            <a:pPr algn="just">
              <a:buNone/>
            </a:pPr>
            <a:r>
              <a:rPr lang="en-US" dirty="0" smtClean="0"/>
              <a:t>• United States patents (US): 1971-present &amp; updated weekly. (Full text / full image).</a:t>
            </a:r>
          </a:p>
          <a:p>
            <a:pPr algn="just">
              <a:buNone/>
            </a:pPr>
            <a:r>
              <a:rPr lang="en-US" dirty="0" smtClean="0"/>
              <a:t>• European patents - applications (EP-A): 1979-present, updated weekly. (Front page &amp; claims / full images).</a:t>
            </a:r>
          </a:p>
          <a:p>
            <a:pPr algn="just">
              <a:buNone/>
            </a:pPr>
            <a:r>
              <a:rPr lang="en-US" dirty="0" smtClean="0"/>
              <a:t>• European patents - issued (EP-B): 1980-present, updated weekly. (Front page &amp; claims / Full images)</a:t>
            </a:r>
          </a:p>
          <a:p>
            <a:pPr algn="just">
              <a:buNone/>
            </a:pPr>
            <a:r>
              <a:rPr lang="en-US" dirty="0" smtClean="0"/>
              <a:t>• WIPO (World Intellectual Property Organization) PCT publications (WO): 1990-present, updated weekly. (Front page &amp; claims / full images)</a:t>
            </a:r>
          </a:p>
          <a:p>
            <a:pPr algn="just">
              <a:buNone/>
            </a:pPr>
            <a:r>
              <a:rPr lang="en-US" dirty="0" smtClean="0"/>
              <a:t>• Patent Abstracts of Japan (JP): 1976-present, updated weekly. (Front page &amp; claims / Representative image)</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Online Databases</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Autofit/>
          </a:bodyPr>
          <a:lstStyle/>
          <a:p>
            <a:pPr algn="just"/>
            <a:r>
              <a:rPr lang="en-US" sz="2000" dirty="0" smtClean="0"/>
              <a:t>Though free on-line patent databases are available and anyone can access these databases, nevertheless, it is pertinent that a person skilled in conducting searches be given the task. </a:t>
            </a:r>
          </a:p>
          <a:p>
            <a:r>
              <a:rPr lang="en-US" sz="2000" dirty="0" smtClean="0"/>
              <a:t>The reason being, patent searches involves tedious, repeated searching through various patent and non-patent literature. An unskilled person would not be able to do justice to the vast amount of literature to be searched. Furthermore, a skilled person understands the importance of the claims of a patent. The claims of a patent are of utmost importance when a similar patent to your invention exists; in such a case, one needs to analyze the patent claims to determine the degree of similarity between the two. Furthermore, a skilled person would be able to counsel on the strength of your patent or on refining your patent so that it does not infringe other existing art.</a:t>
            </a:r>
          </a:p>
          <a:p>
            <a:r>
              <a:rPr lang="en-US" sz="2000" dirty="0" smtClean="0"/>
              <a:t>A non-skilled person may not understand these concepts.</a:t>
            </a:r>
            <a:endParaRPr lang="en-US" sz="2000" dirty="0"/>
          </a:p>
        </p:txBody>
      </p:sp>
      <p:sp>
        <p:nvSpPr>
          <p:cNvPr id="3" name="Title 2"/>
          <p:cNvSpPr>
            <a:spLocks noGrp="1"/>
          </p:cNvSpPr>
          <p:nvPr>
            <p:ph type="title"/>
          </p:nvPr>
        </p:nvSpPr>
        <p:spPr/>
        <p:txBody>
          <a:bodyPr/>
          <a:lstStyle/>
          <a:p>
            <a:pPr algn="ctr"/>
            <a:r>
              <a:rPr lang="en-US" dirty="0" smtClean="0">
                <a:solidFill>
                  <a:srgbClr val="FF0000"/>
                </a:solidFill>
              </a:rPr>
              <a:t>Online Databases</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Pre-Application Searches (PAS)</a:t>
            </a:r>
          </a:p>
          <a:p>
            <a:pPr algn="just"/>
            <a:r>
              <a:rPr lang="en-US" dirty="0" smtClean="0"/>
              <a:t>State-of-the-Art Searches</a:t>
            </a:r>
          </a:p>
          <a:p>
            <a:pPr algn="just"/>
            <a:r>
              <a:rPr lang="en-US" dirty="0" smtClean="0"/>
              <a:t>Novelty Searches</a:t>
            </a:r>
          </a:p>
          <a:p>
            <a:pPr algn="just"/>
            <a:r>
              <a:rPr lang="en-US" dirty="0" smtClean="0"/>
              <a:t>Patentability or Validity Searches</a:t>
            </a:r>
          </a:p>
          <a:p>
            <a:pPr algn="just"/>
            <a:r>
              <a:rPr lang="en-US" dirty="0" smtClean="0"/>
              <a:t>Name Searches</a:t>
            </a:r>
          </a:p>
          <a:p>
            <a:pPr algn="just"/>
            <a:r>
              <a:rPr lang="en-US" dirty="0" smtClean="0"/>
              <a:t>Technological Activity Searches</a:t>
            </a:r>
          </a:p>
          <a:p>
            <a:pPr algn="just"/>
            <a:r>
              <a:rPr lang="en-US" dirty="0" smtClean="0"/>
              <a:t>Infringement Searches</a:t>
            </a:r>
          </a:p>
          <a:p>
            <a:pPr algn="just"/>
            <a:r>
              <a:rPr lang="en-US" dirty="0" smtClean="0"/>
              <a:t>Patent Family Searches</a:t>
            </a:r>
          </a:p>
          <a:p>
            <a:pPr algn="just"/>
            <a:r>
              <a:rPr lang="en-US" dirty="0" smtClean="0"/>
              <a:t>Legal Status Searches</a:t>
            </a:r>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Various types of searches using patent documentation</a:t>
            </a:r>
            <a:endParaRPr lang="en-US"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912</TotalTime>
  <Words>9060</Words>
  <Application>Microsoft Office PowerPoint</Application>
  <PresentationFormat>On-screen Show (4:3)</PresentationFormat>
  <Paragraphs>582</Paragraphs>
  <Slides>137</Slides>
  <Notes>0</Notes>
  <HiddenSlides>0</HiddenSlides>
  <MMClips>0</MMClips>
  <ScaleCrop>false</ScaleCrop>
  <HeadingPairs>
    <vt:vector size="4" baseType="variant">
      <vt:variant>
        <vt:lpstr>Theme</vt:lpstr>
      </vt:variant>
      <vt:variant>
        <vt:i4>1</vt:i4>
      </vt:variant>
      <vt:variant>
        <vt:lpstr>Slide Titles</vt:lpstr>
      </vt:variant>
      <vt:variant>
        <vt:i4>137</vt:i4>
      </vt:variant>
    </vt:vector>
  </HeadingPairs>
  <TitlesOfParts>
    <vt:vector size="138" baseType="lpstr">
      <vt:lpstr>Concourse</vt:lpstr>
      <vt:lpstr>IS54 Intellecutal Property Rights   UNIT – II  Patents</vt:lpstr>
      <vt:lpstr>Concept of Patent</vt:lpstr>
      <vt:lpstr>Concept of Patent</vt:lpstr>
      <vt:lpstr>Concept of Patent</vt:lpstr>
      <vt:lpstr>Patent Act (1970)</vt:lpstr>
      <vt:lpstr>Patent Act (1970)</vt:lpstr>
      <vt:lpstr>Product / process patents</vt:lpstr>
      <vt:lpstr>Duration of patent</vt:lpstr>
      <vt:lpstr>Elements of Patentability</vt:lpstr>
      <vt:lpstr>Novelty</vt:lpstr>
      <vt:lpstr>Non -obviousness</vt:lpstr>
      <vt:lpstr>Utility</vt:lpstr>
      <vt:lpstr>Non-patentable Subject Matter</vt:lpstr>
      <vt:lpstr>Non-patentable Subject Matter</vt:lpstr>
      <vt:lpstr>Non-patentable Subject Matter</vt:lpstr>
      <vt:lpstr>Questions to the students</vt:lpstr>
      <vt:lpstr>Questions to the students</vt:lpstr>
      <vt:lpstr>Questions to the students</vt:lpstr>
      <vt:lpstr>Questions to the students</vt:lpstr>
      <vt:lpstr>Questions to the students</vt:lpstr>
      <vt:lpstr>Questions to the students</vt:lpstr>
      <vt:lpstr>Application for Patent</vt:lpstr>
      <vt:lpstr>Form of Application</vt:lpstr>
      <vt:lpstr>Specification</vt:lpstr>
      <vt:lpstr>Specification</vt:lpstr>
      <vt:lpstr>Provisional Specification</vt:lpstr>
      <vt:lpstr>Provisional Specification</vt:lpstr>
      <vt:lpstr>Significant Features – Provisional Specification</vt:lpstr>
      <vt:lpstr>Important Elements of Complete Specification</vt:lpstr>
      <vt:lpstr>Important Elements of Complete Specification</vt:lpstr>
      <vt:lpstr>Important Elements of Complete Specification</vt:lpstr>
      <vt:lpstr>Important Elements of Complete Specification</vt:lpstr>
      <vt:lpstr>Principles of Construction of specification</vt:lpstr>
      <vt:lpstr>Types of Patent Applications</vt:lpstr>
      <vt:lpstr>Where to Apply?</vt:lpstr>
      <vt:lpstr>Questions to the student</vt:lpstr>
      <vt:lpstr>Transfer of Patent Rights</vt:lpstr>
      <vt:lpstr>Assignment</vt:lpstr>
      <vt:lpstr>Assignment</vt:lpstr>
      <vt:lpstr>Conditions to create a valid assignment</vt:lpstr>
      <vt:lpstr>Patent Assignment – A Case Study</vt:lpstr>
      <vt:lpstr>Licensing</vt:lpstr>
      <vt:lpstr>Licensing</vt:lpstr>
      <vt:lpstr>Licensing - Advantages</vt:lpstr>
      <vt:lpstr>Patent Licensing – A Case Study</vt:lpstr>
      <vt:lpstr>Transmission by Operation of Law </vt:lpstr>
      <vt:lpstr>Registration of assignment or license is essential</vt:lpstr>
      <vt:lpstr>Certain restrictive conditions to be avoided</vt:lpstr>
      <vt:lpstr>When a restrictive condition can be imposed</vt:lpstr>
      <vt:lpstr>Revocation and Surrender of Patents</vt:lpstr>
      <vt:lpstr>Revocation of patents</vt:lpstr>
      <vt:lpstr>Revocation of patents</vt:lpstr>
      <vt:lpstr>Questions to the students</vt:lpstr>
      <vt:lpstr>Questions to the students</vt:lpstr>
      <vt:lpstr>Questions to the students</vt:lpstr>
      <vt:lpstr>Slide 56</vt:lpstr>
      <vt:lpstr>Slide 57</vt:lpstr>
      <vt:lpstr>Slide 58</vt:lpstr>
      <vt:lpstr>Pre Grant Opposition: </vt:lpstr>
      <vt:lpstr>Pre Grant Opposition: </vt:lpstr>
      <vt:lpstr>Pre Grant Opposition: </vt:lpstr>
      <vt:lpstr>Post Grant Opposition:</vt:lpstr>
      <vt:lpstr>Post Grant Opposition:</vt:lpstr>
      <vt:lpstr>Post Grant Opposition:</vt:lpstr>
      <vt:lpstr>Post Grant Opposition:</vt:lpstr>
      <vt:lpstr>Post Grant Opposition:</vt:lpstr>
      <vt:lpstr>Patent Database and Patent Information System</vt:lpstr>
      <vt:lpstr>Patent Database and Patent Information System</vt:lpstr>
      <vt:lpstr>Patent Database and Patent Information System</vt:lpstr>
      <vt:lpstr>Patent Database and Patent Information System</vt:lpstr>
      <vt:lpstr>Patent Database and Patent Information System</vt:lpstr>
      <vt:lpstr>Patent Offices in India</vt:lpstr>
      <vt:lpstr>Patent Offices in India</vt:lpstr>
      <vt:lpstr>Patent Offices in India</vt:lpstr>
      <vt:lpstr>Patent Offices in India</vt:lpstr>
      <vt:lpstr>Patent Offices in India</vt:lpstr>
      <vt:lpstr>Patent Offices in India</vt:lpstr>
      <vt:lpstr>Patent Offices in India</vt:lpstr>
      <vt:lpstr>Patent Information</vt:lpstr>
      <vt:lpstr>Patent Information</vt:lpstr>
      <vt:lpstr>Reasons for using patent information</vt:lpstr>
      <vt:lpstr>Tools for Creative Thinking</vt:lpstr>
      <vt:lpstr>Tools for Creative Thinking</vt:lpstr>
      <vt:lpstr>Input for Licensing Strategy</vt:lpstr>
      <vt:lpstr>Input for Licensing Strategy</vt:lpstr>
      <vt:lpstr>Input for Licensing Strategy</vt:lpstr>
      <vt:lpstr>Input for Licensing Strategy</vt:lpstr>
      <vt:lpstr>Supporting Mergers and Acquisitions</vt:lpstr>
      <vt:lpstr>Supporting Mergers and Acquisitions</vt:lpstr>
      <vt:lpstr>Guiding Management of Research and Development (R&amp;D)</vt:lpstr>
      <vt:lpstr>Human Resources Management</vt:lpstr>
      <vt:lpstr>Patent Searches and Patent Databases</vt:lpstr>
      <vt:lpstr>Patent Searches and Patent Databases</vt:lpstr>
      <vt:lpstr>Databases on CD-ROM</vt:lpstr>
      <vt:lpstr>Online Databases</vt:lpstr>
      <vt:lpstr>Online Databases</vt:lpstr>
      <vt:lpstr>Online Databases</vt:lpstr>
      <vt:lpstr>Online Databases</vt:lpstr>
      <vt:lpstr>Various types of searches using patent documentation</vt:lpstr>
      <vt:lpstr>Pre-Application Searches (PAS)</vt:lpstr>
      <vt:lpstr>State-of-the-Art Searches</vt:lpstr>
      <vt:lpstr>Novelty Searches</vt:lpstr>
      <vt:lpstr>Patentability or Validity Searches</vt:lpstr>
      <vt:lpstr>Name Searches</vt:lpstr>
      <vt:lpstr>Technological Activity Searches</vt:lpstr>
      <vt:lpstr>Infringement Searches</vt:lpstr>
      <vt:lpstr>Patent Family Searches</vt:lpstr>
      <vt:lpstr>Legal Status Searches</vt:lpstr>
      <vt:lpstr>Questions to the students</vt:lpstr>
      <vt:lpstr>Patent Infringement</vt:lpstr>
      <vt:lpstr>Patent Infringement</vt:lpstr>
      <vt:lpstr>Patent Infringement</vt:lpstr>
      <vt:lpstr>Types of Patent Infringement</vt:lpstr>
      <vt:lpstr>Types of Patent Infringement</vt:lpstr>
      <vt:lpstr>Exclusions from Infringement</vt:lpstr>
      <vt:lpstr>Exclusions from Infringement</vt:lpstr>
      <vt:lpstr>Exclusions from Infringement</vt:lpstr>
      <vt:lpstr>Exclusions from Infringement</vt:lpstr>
      <vt:lpstr>    Patent Infringement</vt:lpstr>
      <vt:lpstr>Doctrine of Equivalents and Doctrine of Colorable Variation</vt:lpstr>
      <vt:lpstr>Doctrine of Equivalents</vt:lpstr>
      <vt:lpstr>Doctrine of Colorable Variation</vt:lpstr>
      <vt:lpstr>Acts Which Do Not Amount To Infringement</vt:lpstr>
      <vt:lpstr>Reliefs in Suits for Infringement</vt:lpstr>
      <vt:lpstr>Injunction</vt:lpstr>
      <vt:lpstr>Injunction</vt:lpstr>
      <vt:lpstr>Damages and Accounts for Profits</vt:lpstr>
      <vt:lpstr>Damages and Accounts for Profits</vt:lpstr>
      <vt:lpstr>Anton Pillar Order</vt:lpstr>
      <vt:lpstr>Groundless Threats of Infringement Proceedings</vt:lpstr>
      <vt:lpstr>Case Studies</vt:lpstr>
      <vt:lpstr>Compulsory License</vt:lpstr>
      <vt:lpstr>Compulsory License</vt:lpstr>
      <vt:lpstr>Compulsory License</vt:lpstr>
      <vt:lpstr>Compulsory License</vt:lpstr>
      <vt:lpstr>Compulsory License</vt:lpstr>
      <vt:lpstr>Case Studies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  Patents</dc:title>
  <dc:creator>Manager</dc:creator>
  <cp:lastModifiedBy>Manager</cp:lastModifiedBy>
  <cp:revision>191</cp:revision>
  <dcterms:created xsi:type="dcterms:W3CDTF">2018-09-20T03:58:02Z</dcterms:created>
  <dcterms:modified xsi:type="dcterms:W3CDTF">2021-12-15T03:44:47Z</dcterms:modified>
</cp:coreProperties>
</file>