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6" roundtripDataSignature="AMtx7mjPyvoDOIxRlMwprRY2cSONT0uW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customschemas.google.com/relationships/presentationmetadata" Target="metadata"/><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f2989295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f298929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83"/>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7" name="Google Shape;17;p83"/>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3"/>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19" name="Google Shape;19;p83"/>
          <p:cNvGrpSpPr/>
          <p:nvPr/>
        </p:nvGrpSpPr>
        <p:grpSpPr>
          <a:xfrm>
            <a:off x="-3765" y="4953000"/>
            <a:ext cx="9147765" cy="1912088"/>
            <a:chOff x="-3765" y="4832896"/>
            <a:chExt cx="9147765" cy="2032192"/>
          </a:xfrm>
        </p:grpSpPr>
        <p:sp>
          <p:nvSpPr>
            <p:cNvPr id="20" name="Google Shape;20;p83"/>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1" name="Google Shape;21;p83"/>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2" name="Google Shape;22;p83"/>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3" name="Google Shape;23;p83"/>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4" name="Google Shape;24;p8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92"/>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9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93"/>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93"/>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5" name="Google Shape;95;p9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9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8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9" name="Google Shape;29;p8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3" name="Shape 33"/>
        <p:cNvGrpSpPr/>
        <p:nvPr/>
      </p:nvGrpSpPr>
      <p:grpSpPr>
        <a:xfrm>
          <a:off x="0" y="0"/>
          <a:ext cx="0" cy="0"/>
          <a:chOff x="0" y="0"/>
          <a:chExt cx="0" cy="0"/>
        </a:xfrm>
      </p:grpSpPr>
      <p:sp>
        <p:nvSpPr>
          <p:cNvPr id="34" name="Google Shape;34;p85"/>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5"/>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6" name="Google Shape;36;p8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85"/>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0" name="Google Shape;40;p85"/>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86"/>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3" name="Google Shape;43;p86"/>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4" name="Google Shape;44;p8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48" name="Shape 48"/>
        <p:cNvGrpSpPr/>
        <p:nvPr/>
      </p:nvGrpSpPr>
      <p:grpSpPr>
        <a:xfrm>
          <a:off x="0" y="0"/>
          <a:ext cx="0" cy="0"/>
          <a:chOff x="0" y="0"/>
          <a:chExt cx="0" cy="0"/>
        </a:xfrm>
      </p:grpSpPr>
      <p:sp>
        <p:nvSpPr>
          <p:cNvPr id="49" name="Google Shape;49;p87"/>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7"/>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1" name="Google Shape;51;p87"/>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 name="Google Shape;52;p87"/>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3" name="Google Shape;53;p87"/>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4" name="Google Shape;54;p8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57" name="Shape 57"/>
        <p:cNvGrpSpPr/>
        <p:nvPr/>
      </p:nvGrpSpPr>
      <p:grpSpPr>
        <a:xfrm>
          <a:off x="0" y="0"/>
          <a:ext cx="0" cy="0"/>
          <a:chOff x="0" y="0"/>
          <a:chExt cx="0" cy="0"/>
        </a:xfrm>
      </p:grpSpPr>
      <p:sp>
        <p:nvSpPr>
          <p:cNvPr id="58" name="Google Shape;58;p8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66" name="Shape 66"/>
        <p:cNvGrpSpPr/>
        <p:nvPr/>
      </p:nvGrpSpPr>
      <p:grpSpPr>
        <a:xfrm>
          <a:off x="0" y="0"/>
          <a:ext cx="0" cy="0"/>
          <a:chOff x="0" y="0"/>
          <a:chExt cx="0" cy="0"/>
        </a:xfrm>
      </p:grpSpPr>
      <p:sp>
        <p:nvSpPr>
          <p:cNvPr id="67" name="Google Shape;67;p90"/>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0"/>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9" name="Google Shape;69;p90"/>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0" name="Google Shape;70;p9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3" name="Shape 73"/>
        <p:cNvGrpSpPr/>
        <p:nvPr/>
      </p:nvGrpSpPr>
      <p:grpSpPr>
        <a:xfrm>
          <a:off x="0" y="0"/>
          <a:ext cx="0" cy="0"/>
          <a:chOff x="0" y="0"/>
          <a:chExt cx="0" cy="0"/>
        </a:xfrm>
      </p:grpSpPr>
      <p:sp>
        <p:nvSpPr>
          <p:cNvPr id="74" name="Google Shape;74;p91"/>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5" name="Google Shape;75;p91"/>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76" name="Google Shape;76;p9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91"/>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1" name="Google Shape;81;p9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2" name="Google Shape;82;p9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3" name="Google Shape;83;p9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4" name="Google Shape;84;p91"/>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91"/>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2"/>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7" name="Google Shape;7;p82"/>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8" name="Google Shape;8;p8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9" name="Google Shape;9;p8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0" name="Google Shape;10;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2" name="Google Shape;12;p8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3" name="Google Shape;13;p8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4" name="Google Shape;14;p8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s://en.wikipedia.org/wiki/Geneva" TargetMode="External"/><Relationship Id="rId4" Type="http://schemas.openxmlformats.org/officeDocument/2006/relationships/hyperlink" Target="https://en.wikipedia.org/wiki/UNESCO" TargetMode="External"/><Relationship Id="rId5" Type="http://schemas.openxmlformats.org/officeDocument/2006/relationships/hyperlink" Target="https://en.wikipedia.org/wiki/Berne_Convention_for_the_Protection_of_Literary_and_Artistic_Works" TargetMode="External"/><Relationship Id="rId6" Type="http://schemas.openxmlformats.org/officeDocument/2006/relationships/hyperlink" Target="https://en.wikipedia.org/wiki/Soviet_Union"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s://en.wikipedia.org/wiki/United_States_Copyright_Office" TargetMode="External"/><Relationship Id="rId4" Type="http://schemas.openxmlformats.org/officeDocument/2006/relationships/hyperlink" Target="https://en.wikipedia.org/wiki/Author"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IS54 Intellecutal Property Rights</a:t>
            </a:r>
            <a:br>
              <a:rPr lang="en-US"/>
            </a:br>
            <a:br>
              <a:rPr lang="en-US"/>
            </a:br>
            <a:r>
              <a:rPr lang="en-US"/>
              <a:t>Introduction and Unit – I</a:t>
            </a:r>
            <a:br>
              <a:rPr lang="en-US"/>
            </a:br>
            <a:r>
              <a:rPr lang="en-US"/>
              <a:t> </a:t>
            </a:r>
            <a:r>
              <a:rPr lang="en-US" sz="2700"/>
              <a:t>Introduction to Intellectual Property Rights</a:t>
            </a:r>
            <a:endParaRPr/>
          </a:p>
        </p:txBody>
      </p:sp>
      <p:sp>
        <p:nvSpPr>
          <p:cNvPr id="103" name="Google Shape;103;p1"/>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p>
            <a:pPr indent="0" lvl="0" marL="0" rtl="0" algn="ctr">
              <a:spcBef>
                <a:spcPts val="0"/>
              </a:spcBef>
              <a:spcAft>
                <a:spcPts val="0"/>
              </a:spcAft>
              <a:buSzPts val="1836"/>
              <a:buNone/>
            </a:pPr>
            <a:r>
              <a:rPr lang="en-US"/>
              <a:t>Ms. Evangeline 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Subject matter protected by intellectual property rights (World Intellectual Property Organization (1967)): </a:t>
            </a:r>
            <a:endParaRPr/>
          </a:p>
          <a:p>
            <a:pPr indent="-228600" lvl="1" marL="621792" rtl="0" algn="l">
              <a:spcBef>
                <a:spcPts val="324"/>
              </a:spcBef>
              <a:spcAft>
                <a:spcPts val="0"/>
              </a:spcAft>
              <a:buSzPts val="2300"/>
              <a:buChar char="◦"/>
            </a:pPr>
            <a:r>
              <a:rPr lang="en-US"/>
              <a:t>literary, artistic and scientific works</a:t>
            </a:r>
            <a:endParaRPr/>
          </a:p>
          <a:p>
            <a:pPr indent="-228600" lvl="1" marL="621792" rtl="0" algn="l">
              <a:spcBef>
                <a:spcPts val="324"/>
              </a:spcBef>
              <a:spcAft>
                <a:spcPts val="0"/>
              </a:spcAft>
              <a:buSzPts val="2300"/>
              <a:buChar char="◦"/>
            </a:pPr>
            <a:r>
              <a:rPr lang="en-US"/>
              <a:t>performances of performing artists, phonograms, and broadcasts</a:t>
            </a:r>
            <a:endParaRPr/>
          </a:p>
          <a:p>
            <a:pPr indent="-228600" lvl="1" marL="621792" rtl="0" algn="l">
              <a:spcBef>
                <a:spcPts val="324"/>
              </a:spcBef>
              <a:spcAft>
                <a:spcPts val="0"/>
              </a:spcAft>
              <a:buSzPts val="2300"/>
              <a:buChar char="◦"/>
            </a:pPr>
            <a:r>
              <a:rPr lang="en-US"/>
              <a:t>inventions in all fields of human endeavor</a:t>
            </a:r>
            <a:endParaRPr/>
          </a:p>
          <a:p>
            <a:pPr indent="-228600" lvl="1" marL="621792" rtl="0" algn="l">
              <a:spcBef>
                <a:spcPts val="324"/>
              </a:spcBef>
              <a:spcAft>
                <a:spcPts val="0"/>
              </a:spcAft>
              <a:buSzPts val="2300"/>
              <a:buChar char="◦"/>
            </a:pPr>
            <a:r>
              <a:rPr lang="en-US"/>
              <a:t>scientific discoveries</a:t>
            </a:r>
            <a:endParaRPr/>
          </a:p>
          <a:p>
            <a:pPr indent="-228600" lvl="1" marL="621792" rtl="0" algn="l">
              <a:spcBef>
                <a:spcPts val="324"/>
              </a:spcBef>
              <a:spcAft>
                <a:spcPts val="0"/>
              </a:spcAft>
              <a:buSzPts val="2300"/>
              <a:buChar char="◦"/>
            </a:pPr>
            <a:r>
              <a:rPr lang="en-US"/>
              <a:t>industrial designs</a:t>
            </a:r>
            <a:endParaRPr/>
          </a:p>
          <a:p>
            <a:pPr indent="-256032" lvl="0" marL="365760" rtl="0" algn="l">
              <a:spcBef>
                <a:spcPts val="400"/>
              </a:spcBef>
              <a:spcAft>
                <a:spcPts val="0"/>
              </a:spcAft>
              <a:buSzPts val="1836"/>
              <a:buNone/>
            </a:pPr>
            <a:r>
              <a:t/>
            </a:r>
            <a:endParaRPr/>
          </a:p>
        </p:txBody>
      </p:sp>
      <p:sp>
        <p:nvSpPr>
          <p:cNvPr id="157" name="Google Shape;157;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Concept of 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28600" lvl="1" marL="621792" rtl="0" algn="just">
              <a:spcBef>
                <a:spcPts val="0"/>
              </a:spcBef>
              <a:spcAft>
                <a:spcPts val="0"/>
              </a:spcAft>
              <a:buSzPts val="2300"/>
              <a:buChar char="◦"/>
            </a:pPr>
            <a:r>
              <a:rPr lang="en-US"/>
              <a:t>trademarks, service marks, and commercial names and designations;</a:t>
            </a:r>
            <a:endParaRPr/>
          </a:p>
          <a:p>
            <a:pPr indent="-228600" lvl="1" marL="621792" rtl="0" algn="just">
              <a:spcBef>
                <a:spcPts val="324"/>
              </a:spcBef>
              <a:spcAft>
                <a:spcPts val="0"/>
              </a:spcAft>
              <a:buSzPts val="2300"/>
              <a:buChar char="◦"/>
            </a:pPr>
            <a:r>
              <a:rPr lang="en-US"/>
              <a:t>protection against unfair competition; and</a:t>
            </a:r>
            <a:endParaRPr/>
          </a:p>
          <a:p>
            <a:pPr indent="-228600" lvl="1" marL="621792" rtl="0" algn="just">
              <a:spcBef>
                <a:spcPts val="324"/>
              </a:spcBef>
              <a:spcAft>
                <a:spcPts val="0"/>
              </a:spcAft>
              <a:buSzPts val="2300"/>
              <a:buChar char="◦"/>
            </a:pPr>
            <a:r>
              <a:rPr lang="en-US"/>
              <a:t>“all other rights resulting from intellectual activity in the industrial, scientific, literary or artistic fields.”</a:t>
            </a:r>
            <a:endParaRPr/>
          </a:p>
        </p:txBody>
      </p:sp>
      <p:sp>
        <p:nvSpPr>
          <p:cNvPr id="163" name="Google Shape;16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Concept of IP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Intellectual property protection has been crystallized in the Trade-Related Intellectual Property Systems (TRIPS) Agreement.</a:t>
            </a:r>
            <a:endParaRPr/>
          </a:p>
          <a:p>
            <a:pPr indent="-256032" lvl="0" marL="365760" rtl="0" algn="just">
              <a:spcBef>
                <a:spcPts val="400"/>
              </a:spcBef>
              <a:spcAft>
                <a:spcPts val="0"/>
              </a:spcAft>
              <a:buSzPts val="1836"/>
              <a:buChar char="🞂"/>
            </a:pPr>
            <a:r>
              <a:rPr lang="en-US"/>
              <a:t>Negotiated at the end of the Uruguay Round of the General Agreement on Tariffs and Trade (GATT) treaty in 1994.</a:t>
            </a:r>
            <a:endParaRPr/>
          </a:p>
        </p:txBody>
      </p:sp>
      <p:sp>
        <p:nvSpPr>
          <p:cNvPr id="169" name="Google Shape;16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Concept of IP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1836"/>
              <a:buChar char="🞂"/>
            </a:pPr>
            <a:r>
              <a:rPr lang="en-US"/>
              <a:t>TRIPS Agreement - harmonizing and strengthening standards of protection and providing for effective enforcement at both national and international levels</a:t>
            </a:r>
            <a:endParaRPr/>
          </a:p>
          <a:p>
            <a:pPr indent="-256032" lvl="0" marL="365760" rtl="0" algn="just">
              <a:spcBef>
                <a:spcPts val="400"/>
              </a:spcBef>
              <a:spcAft>
                <a:spcPts val="0"/>
              </a:spcAft>
              <a:buSzPts val="1836"/>
              <a:buChar char="🞂"/>
            </a:pPr>
            <a:r>
              <a:rPr lang="en-US"/>
              <a:t>Addresses applicability of general GATT principles - Establishes standards for availability, scope, use, enforcement, acquisition and maintenance of Intellectual Property Rights</a:t>
            </a:r>
            <a:endParaRPr/>
          </a:p>
          <a:p>
            <a:pPr indent="-256032" lvl="0" marL="365760" rtl="0" algn="just">
              <a:spcBef>
                <a:spcPts val="400"/>
              </a:spcBef>
              <a:spcAft>
                <a:spcPts val="0"/>
              </a:spcAft>
              <a:buSzPts val="1836"/>
              <a:buChar char="🞂"/>
            </a:pPr>
            <a:r>
              <a:rPr lang="en-US"/>
              <a:t>Addresses dispute prevention and settlement mechanisms</a:t>
            </a:r>
            <a:endParaRPr/>
          </a:p>
          <a:p>
            <a:pPr indent="-256032" lvl="0" marL="365760" rtl="0" algn="l">
              <a:spcBef>
                <a:spcPts val="400"/>
              </a:spcBef>
              <a:spcAft>
                <a:spcPts val="0"/>
              </a:spcAft>
              <a:buSzPts val="1836"/>
              <a:buNone/>
            </a:pPr>
            <a:r>
              <a:t/>
            </a:r>
            <a:endParaRPr/>
          </a:p>
        </p:txBody>
      </p:sp>
      <p:sp>
        <p:nvSpPr>
          <p:cNvPr id="175" name="Google Shape;17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Concept of IP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Areas of IP covered by TRIPS:</a:t>
            </a:r>
            <a:endParaRPr/>
          </a:p>
          <a:p>
            <a:pPr indent="-228600" lvl="1" marL="621792" rtl="0" algn="l">
              <a:spcBef>
                <a:spcPts val="324"/>
              </a:spcBef>
              <a:spcAft>
                <a:spcPts val="0"/>
              </a:spcAft>
              <a:buSzPts val="2300"/>
              <a:buChar char="◦"/>
            </a:pPr>
            <a:r>
              <a:rPr lang="en-US"/>
              <a:t>Copyright and related rights</a:t>
            </a:r>
            <a:endParaRPr/>
          </a:p>
          <a:p>
            <a:pPr indent="-228600" lvl="1" marL="621792" rtl="0" algn="l">
              <a:spcBef>
                <a:spcPts val="324"/>
              </a:spcBef>
              <a:spcAft>
                <a:spcPts val="0"/>
              </a:spcAft>
              <a:buSzPts val="2300"/>
              <a:buChar char="◦"/>
            </a:pPr>
            <a:r>
              <a:rPr lang="en-US"/>
              <a:t>Trade marks including service marks</a:t>
            </a:r>
            <a:endParaRPr/>
          </a:p>
          <a:p>
            <a:pPr indent="-228600" lvl="1" marL="621792" rtl="0" algn="l">
              <a:spcBef>
                <a:spcPts val="324"/>
              </a:spcBef>
              <a:spcAft>
                <a:spcPts val="0"/>
              </a:spcAft>
              <a:buSzPts val="2300"/>
              <a:buChar char="◦"/>
            </a:pPr>
            <a:r>
              <a:rPr lang="en-US"/>
              <a:t>Geographical indications - appellations of origin</a:t>
            </a:r>
            <a:endParaRPr/>
          </a:p>
          <a:p>
            <a:pPr indent="-228600" lvl="1" marL="621792" rtl="0" algn="l">
              <a:spcBef>
                <a:spcPts val="324"/>
              </a:spcBef>
              <a:spcAft>
                <a:spcPts val="0"/>
              </a:spcAft>
              <a:buSzPts val="2300"/>
              <a:buChar char="◦"/>
            </a:pPr>
            <a:r>
              <a:rPr lang="en-US"/>
              <a:t>Industrial designs</a:t>
            </a:r>
            <a:endParaRPr/>
          </a:p>
          <a:p>
            <a:pPr indent="-228600" lvl="1" marL="621792" rtl="0" algn="l">
              <a:spcBef>
                <a:spcPts val="324"/>
              </a:spcBef>
              <a:spcAft>
                <a:spcPts val="0"/>
              </a:spcAft>
              <a:buSzPts val="2300"/>
              <a:buChar char="◦"/>
            </a:pPr>
            <a:r>
              <a:rPr lang="en-US"/>
              <a:t>Patents including protection of new varieties of plants</a:t>
            </a:r>
            <a:endParaRPr/>
          </a:p>
          <a:p>
            <a:pPr indent="-228600" lvl="1" marL="621792" rtl="0" algn="l">
              <a:spcBef>
                <a:spcPts val="324"/>
              </a:spcBef>
              <a:spcAft>
                <a:spcPts val="0"/>
              </a:spcAft>
              <a:buSzPts val="2300"/>
              <a:buChar char="◦"/>
            </a:pPr>
            <a:r>
              <a:rPr lang="en-US"/>
              <a:t>Lay-out designs of ICs</a:t>
            </a:r>
            <a:endParaRPr/>
          </a:p>
          <a:p>
            <a:pPr indent="-228600" lvl="1" marL="621792" rtl="0" algn="l">
              <a:spcBef>
                <a:spcPts val="324"/>
              </a:spcBef>
              <a:spcAft>
                <a:spcPts val="0"/>
              </a:spcAft>
              <a:buSzPts val="2300"/>
              <a:buChar char="◦"/>
            </a:pPr>
            <a:r>
              <a:rPr lang="en-US"/>
              <a:t>Undisclosed information including trade secrets and test data.</a:t>
            </a:r>
            <a:endParaRPr/>
          </a:p>
          <a:p>
            <a:pPr indent="-139446" lvl="0" marL="365760" rtl="0" algn="l">
              <a:spcBef>
                <a:spcPts val="400"/>
              </a:spcBef>
              <a:spcAft>
                <a:spcPts val="0"/>
              </a:spcAft>
              <a:buSzPts val="1836"/>
              <a:buNone/>
            </a:pPr>
            <a:r>
              <a:t/>
            </a:r>
            <a:endParaRPr/>
          </a:p>
        </p:txBody>
      </p:sp>
      <p:sp>
        <p:nvSpPr>
          <p:cNvPr id="181" name="Google Shape;18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Concept of IP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First IP Protection : Venetian Ordinance (1985)</a:t>
            </a:r>
            <a:endParaRPr/>
          </a:p>
          <a:p>
            <a:pPr indent="-256032" lvl="0" marL="365760" rtl="0" algn="just">
              <a:spcBef>
                <a:spcPts val="400"/>
              </a:spcBef>
              <a:spcAft>
                <a:spcPts val="0"/>
              </a:spcAft>
              <a:buSzPts val="1836"/>
              <a:buChar char="🞂"/>
            </a:pPr>
            <a:r>
              <a:rPr lang="en-US"/>
              <a:t>Patent Protection : Statute of Monopolies in England (1623), US (1760) and European countries (1880-1889)</a:t>
            </a:r>
            <a:endParaRPr/>
          </a:p>
          <a:p>
            <a:pPr indent="-256032" lvl="0" marL="365760" rtl="0" algn="just">
              <a:spcBef>
                <a:spcPts val="400"/>
              </a:spcBef>
              <a:spcAft>
                <a:spcPts val="0"/>
              </a:spcAft>
              <a:buSzPts val="1836"/>
              <a:buChar char="🞂"/>
            </a:pPr>
            <a:r>
              <a:rPr lang="en-US"/>
              <a:t>Patent act in India (1856) – Amended in 1911 aka Indian   Patents   and   Designs   Act</a:t>
            </a:r>
            <a:endParaRPr/>
          </a:p>
          <a:p>
            <a:pPr indent="-256032" lvl="0" marL="365760" rtl="0" algn="just">
              <a:spcBef>
                <a:spcPts val="400"/>
              </a:spcBef>
              <a:spcAft>
                <a:spcPts val="0"/>
              </a:spcAft>
              <a:buSzPts val="1836"/>
              <a:buChar char="🞂"/>
            </a:pPr>
            <a:r>
              <a:rPr lang="en-US"/>
              <a:t>Comprehensive bill on patent rights aka The Patents act 1970 </a:t>
            </a:r>
            <a:endParaRPr/>
          </a:p>
          <a:p>
            <a:pPr indent="-139446" lvl="0" marL="365760" rtl="0" algn="just">
              <a:spcBef>
                <a:spcPts val="400"/>
              </a:spcBef>
              <a:spcAft>
                <a:spcPts val="0"/>
              </a:spcAft>
              <a:buSzPts val="1836"/>
              <a:buNone/>
            </a:pPr>
            <a:r>
              <a:t/>
            </a:r>
            <a:endParaRPr/>
          </a:p>
          <a:p>
            <a:pPr indent="-139446" lvl="0" marL="365760" rtl="0" algn="just">
              <a:spcBef>
                <a:spcPts val="400"/>
              </a:spcBef>
              <a:spcAft>
                <a:spcPts val="0"/>
              </a:spcAft>
              <a:buSzPts val="1836"/>
              <a:buNone/>
            </a:pPr>
            <a:r>
              <a:t/>
            </a:r>
            <a:endParaRPr/>
          </a:p>
        </p:txBody>
      </p:sp>
      <p:sp>
        <p:nvSpPr>
          <p:cNvPr id="187" name="Google Shape;18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IP System in India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idx="1" type="body"/>
          </p:nvPr>
        </p:nvSpPr>
        <p:spPr>
          <a:xfrm>
            <a:off x="457200" y="1481328"/>
            <a:ext cx="8229600" cy="4843272"/>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1836"/>
              <a:buChar char="🞂"/>
            </a:pPr>
            <a:r>
              <a:rPr lang="en-US"/>
              <a:t>Specific statutes protected only certain type of Intellectual output</a:t>
            </a:r>
            <a:endParaRPr/>
          </a:p>
          <a:p>
            <a:pPr indent="-256032" lvl="0" marL="365760" rtl="0" algn="just">
              <a:spcBef>
                <a:spcPts val="400"/>
              </a:spcBef>
              <a:spcAft>
                <a:spcPts val="0"/>
              </a:spcAft>
              <a:buSzPts val="1836"/>
              <a:buChar char="🞂"/>
            </a:pPr>
            <a:r>
              <a:rPr lang="en-US"/>
              <a:t>India in cooperation with TRIPS and WTO refined the Acts protecting IPR</a:t>
            </a:r>
            <a:endParaRPr/>
          </a:p>
          <a:p>
            <a:pPr indent="-228600" lvl="1" marL="621792" rtl="0" algn="just">
              <a:spcBef>
                <a:spcPts val="324"/>
              </a:spcBef>
              <a:spcAft>
                <a:spcPts val="0"/>
              </a:spcAft>
              <a:buSzPts val="2300"/>
              <a:buChar char="◦"/>
            </a:pPr>
            <a:r>
              <a:rPr lang="en-US"/>
              <a:t>Copyright Act (1957) -&gt; Amended in 2012</a:t>
            </a:r>
            <a:endParaRPr/>
          </a:p>
          <a:p>
            <a:pPr indent="-228600" lvl="1" marL="621792" rtl="0" algn="just">
              <a:spcBef>
                <a:spcPts val="324"/>
              </a:spcBef>
              <a:spcAft>
                <a:spcPts val="0"/>
              </a:spcAft>
              <a:buSzPts val="2300"/>
              <a:buChar char="◦"/>
            </a:pPr>
            <a:r>
              <a:rPr lang="en-US"/>
              <a:t>Patents Act (1970) -&gt; Amended in 2005</a:t>
            </a:r>
            <a:endParaRPr/>
          </a:p>
          <a:p>
            <a:pPr indent="-228600" lvl="1" marL="621792" rtl="0" algn="just">
              <a:spcBef>
                <a:spcPts val="324"/>
              </a:spcBef>
              <a:spcAft>
                <a:spcPts val="0"/>
              </a:spcAft>
              <a:buSzPts val="2300"/>
              <a:buChar char="◦"/>
            </a:pPr>
            <a:r>
              <a:rPr lang="en-US"/>
              <a:t>Trade and Merchandise Marks Act (1958) -&gt; Trademarks Act (1999)</a:t>
            </a:r>
            <a:endParaRPr/>
          </a:p>
          <a:p>
            <a:pPr indent="-228600" lvl="1" marL="621792" rtl="0" algn="just">
              <a:spcBef>
                <a:spcPts val="324"/>
              </a:spcBef>
              <a:spcAft>
                <a:spcPts val="0"/>
              </a:spcAft>
              <a:buSzPts val="2300"/>
              <a:buChar char="◦"/>
            </a:pPr>
            <a:r>
              <a:rPr lang="en-US"/>
              <a:t>Designs Act (1911) -&gt; Amended in 2000</a:t>
            </a:r>
            <a:endParaRPr/>
          </a:p>
          <a:p>
            <a:pPr indent="-228600" lvl="1" marL="621792" rtl="0" algn="just">
              <a:spcBef>
                <a:spcPts val="324"/>
              </a:spcBef>
              <a:spcAft>
                <a:spcPts val="0"/>
              </a:spcAft>
              <a:buSzPts val="2300"/>
              <a:buChar char="◦"/>
            </a:pPr>
            <a:r>
              <a:rPr lang="en-US"/>
              <a:t>Geographical Indications of Goods (Registration and Protection) Act, 1999 [Newly introduced]</a:t>
            </a:r>
            <a:endParaRPr/>
          </a:p>
          <a:p>
            <a:pPr indent="-228600" lvl="1" marL="621792" rtl="0" algn="just">
              <a:spcBef>
                <a:spcPts val="324"/>
              </a:spcBef>
              <a:spcAft>
                <a:spcPts val="0"/>
              </a:spcAft>
              <a:buSzPts val="2300"/>
              <a:buChar char="◦"/>
            </a:pPr>
            <a:r>
              <a:rPr lang="en-US"/>
              <a:t>Protection of Plant Varieties and Farmers’ Rights Act, 2001 [Newly introduced]</a:t>
            </a:r>
            <a:endParaRPr/>
          </a:p>
        </p:txBody>
      </p:sp>
      <p:sp>
        <p:nvSpPr>
          <p:cNvPr id="193" name="Google Shape;19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IP System in India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WIPO stands for _________</a:t>
            </a:r>
            <a:endParaRPr/>
          </a:p>
          <a:p>
            <a:pPr indent="-256032" lvl="0" marL="365760" rtl="0" algn="l">
              <a:spcBef>
                <a:spcPts val="400"/>
              </a:spcBef>
              <a:spcAft>
                <a:spcPts val="0"/>
              </a:spcAft>
              <a:buSzPts val="1836"/>
              <a:buChar char="🞂"/>
            </a:pPr>
            <a:r>
              <a:rPr lang="en-US"/>
              <a:t>Which of the following is an „intellectual property‟ as per IPR Laws in India?</a:t>
            </a:r>
            <a:endParaRPr/>
          </a:p>
          <a:p>
            <a:pPr indent="-256032" lvl="0" marL="365760" rtl="0" algn="l">
              <a:spcBef>
                <a:spcPts val="400"/>
              </a:spcBef>
              <a:spcAft>
                <a:spcPts val="0"/>
              </a:spcAft>
              <a:buSzPts val="1836"/>
              <a:buNone/>
            </a:pPr>
            <a:r>
              <a:rPr lang="en-US"/>
              <a:t>(a). Original literary work;</a:t>
            </a:r>
            <a:endParaRPr/>
          </a:p>
          <a:p>
            <a:pPr indent="-256032" lvl="0" marL="365760" rtl="0" algn="l">
              <a:spcBef>
                <a:spcPts val="400"/>
              </a:spcBef>
              <a:spcAft>
                <a:spcPts val="0"/>
              </a:spcAft>
              <a:buSzPts val="1836"/>
              <a:buNone/>
            </a:pPr>
            <a:r>
              <a:rPr lang="en-US"/>
              <a:t>(b). Industrial Design of Maruti800 car;</a:t>
            </a:r>
            <a:endParaRPr/>
          </a:p>
          <a:p>
            <a:pPr indent="-256032" lvl="0" marL="365760" rtl="0" algn="l">
              <a:spcBef>
                <a:spcPts val="400"/>
              </a:spcBef>
              <a:spcAft>
                <a:spcPts val="0"/>
              </a:spcAft>
              <a:buSzPts val="1836"/>
              <a:buNone/>
            </a:pPr>
            <a:r>
              <a:rPr lang="en-US"/>
              <a:t>(c). Trademark of Tata company</a:t>
            </a:r>
            <a:endParaRPr/>
          </a:p>
          <a:p>
            <a:pPr indent="-256032" lvl="0" marL="365760" rtl="0" algn="l">
              <a:spcBef>
                <a:spcPts val="400"/>
              </a:spcBef>
              <a:spcAft>
                <a:spcPts val="0"/>
              </a:spcAft>
              <a:buSzPts val="1836"/>
              <a:buNone/>
            </a:pPr>
            <a:r>
              <a:rPr lang="en-US"/>
              <a:t>(d). All the above</a:t>
            </a:r>
            <a:endParaRPr/>
          </a:p>
        </p:txBody>
      </p:sp>
      <p:sp>
        <p:nvSpPr>
          <p:cNvPr id="199" name="Google Shape;19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None/>
            </a:pPr>
            <a:r>
              <a:rPr lang="en-US"/>
              <a:t>Q. A company wishes to ensure that no one else can use their logo.</a:t>
            </a:r>
            <a:endParaRPr/>
          </a:p>
          <a:p>
            <a:pPr indent="-256032" lvl="0" marL="365760" rtl="0" algn="l">
              <a:spcBef>
                <a:spcPts val="400"/>
              </a:spcBef>
              <a:spcAft>
                <a:spcPts val="0"/>
              </a:spcAft>
              <a:buSzPts val="1836"/>
              <a:buNone/>
            </a:pPr>
            <a:r>
              <a:rPr lang="en-US"/>
              <a:t>(a). Copy rights</a:t>
            </a:r>
            <a:endParaRPr/>
          </a:p>
          <a:p>
            <a:pPr indent="-256032" lvl="0" marL="365760" rtl="0" algn="l">
              <a:spcBef>
                <a:spcPts val="400"/>
              </a:spcBef>
              <a:spcAft>
                <a:spcPts val="0"/>
              </a:spcAft>
              <a:buSzPts val="1836"/>
              <a:buNone/>
            </a:pPr>
            <a:r>
              <a:rPr lang="en-US"/>
              <a:t>(b). Trade mark</a:t>
            </a:r>
            <a:endParaRPr/>
          </a:p>
          <a:p>
            <a:pPr indent="-256032" lvl="0" marL="365760" rtl="0" algn="l">
              <a:spcBef>
                <a:spcPts val="400"/>
              </a:spcBef>
              <a:spcAft>
                <a:spcPts val="0"/>
              </a:spcAft>
              <a:buSzPts val="1836"/>
              <a:buNone/>
            </a:pPr>
            <a:r>
              <a:rPr lang="en-US"/>
              <a:t>(c). Patent</a:t>
            </a:r>
            <a:endParaRPr/>
          </a:p>
          <a:p>
            <a:pPr indent="-256032" lvl="0" marL="365760" rtl="0" algn="l">
              <a:spcBef>
                <a:spcPts val="400"/>
              </a:spcBef>
              <a:spcAft>
                <a:spcPts val="0"/>
              </a:spcAft>
              <a:buSzPts val="1836"/>
              <a:buNone/>
            </a:pPr>
            <a:r>
              <a:rPr lang="en-US"/>
              <a:t>(a). Industrial designs</a:t>
            </a:r>
            <a:endParaRPr/>
          </a:p>
          <a:p>
            <a:pPr indent="-256032" lvl="0" marL="365760" rtl="0" algn="l">
              <a:spcBef>
                <a:spcPts val="400"/>
              </a:spcBef>
              <a:spcAft>
                <a:spcPts val="0"/>
              </a:spcAft>
              <a:buSzPts val="1836"/>
              <a:buNone/>
            </a:pPr>
            <a:r>
              <a:rPr lang="en-US"/>
              <a:t>(b). Geographical indications</a:t>
            </a:r>
            <a:endParaRPr/>
          </a:p>
        </p:txBody>
      </p:sp>
      <p:sp>
        <p:nvSpPr>
          <p:cNvPr id="205" name="Google Shape;20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A singer wishes to assign the rights to reproduce a video she has made of her concert.</a:t>
            </a:r>
            <a:endParaRPr/>
          </a:p>
          <a:p>
            <a:pPr indent="-256032" lvl="0" marL="365760" rtl="0" algn="l">
              <a:spcBef>
                <a:spcPts val="400"/>
              </a:spcBef>
              <a:spcAft>
                <a:spcPts val="0"/>
              </a:spcAft>
              <a:buSzPts val="1836"/>
              <a:buNone/>
            </a:pPr>
            <a:r>
              <a:rPr lang="en-US"/>
              <a:t>(a). Copy rights</a:t>
            </a:r>
            <a:endParaRPr/>
          </a:p>
          <a:p>
            <a:pPr indent="-256032" lvl="0" marL="365760" rtl="0" algn="l">
              <a:spcBef>
                <a:spcPts val="400"/>
              </a:spcBef>
              <a:spcAft>
                <a:spcPts val="0"/>
              </a:spcAft>
              <a:buSzPts val="1836"/>
              <a:buNone/>
            </a:pPr>
            <a:r>
              <a:rPr lang="en-US"/>
              <a:t>(b). Trade mark</a:t>
            </a:r>
            <a:endParaRPr/>
          </a:p>
          <a:p>
            <a:pPr indent="-256032" lvl="0" marL="365760" rtl="0" algn="l">
              <a:spcBef>
                <a:spcPts val="400"/>
              </a:spcBef>
              <a:spcAft>
                <a:spcPts val="0"/>
              </a:spcAft>
              <a:buSzPts val="1836"/>
              <a:buNone/>
            </a:pPr>
            <a:r>
              <a:rPr lang="en-US"/>
              <a:t>(c). Patent</a:t>
            </a:r>
            <a:endParaRPr/>
          </a:p>
          <a:p>
            <a:pPr indent="-256032" lvl="0" marL="365760" rtl="0" algn="l">
              <a:spcBef>
                <a:spcPts val="400"/>
              </a:spcBef>
              <a:spcAft>
                <a:spcPts val="0"/>
              </a:spcAft>
              <a:buSzPts val="1836"/>
              <a:buNone/>
            </a:pPr>
            <a:r>
              <a:rPr lang="en-US"/>
              <a:t>(d). Industrial designs</a:t>
            </a:r>
            <a:endParaRPr/>
          </a:p>
          <a:p>
            <a:pPr indent="-256032" lvl="0" marL="365760" rtl="0" algn="l">
              <a:spcBef>
                <a:spcPts val="400"/>
              </a:spcBef>
              <a:spcAft>
                <a:spcPts val="0"/>
              </a:spcAft>
              <a:buSzPts val="1836"/>
              <a:buNone/>
            </a:pPr>
            <a:r>
              <a:rPr lang="en-US"/>
              <a:t>(e). Geographical indications</a:t>
            </a:r>
            <a:endParaRPr/>
          </a:p>
        </p:txBody>
      </p:sp>
      <p:sp>
        <p:nvSpPr>
          <p:cNvPr id="211" name="Google Shape;21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176"/>
              <a:buChar char="🞂"/>
            </a:pPr>
            <a:r>
              <a:rPr lang="en-US" sz="3200"/>
              <a:t>Unit -1 (Introduction to IPR)</a:t>
            </a:r>
            <a:endParaRPr/>
          </a:p>
          <a:p>
            <a:pPr indent="-256032" lvl="0" marL="365760" rtl="0" algn="l">
              <a:spcBef>
                <a:spcPts val="400"/>
              </a:spcBef>
              <a:spcAft>
                <a:spcPts val="0"/>
              </a:spcAft>
              <a:buSzPts val="2176"/>
              <a:buChar char="🞂"/>
            </a:pPr>
            <a:r>
              <a:rPr lang="en-US" sz="3200"/>
              <a:t>Unit – 2 (Patents)</a:t>
            </a:r>
            <a:endParaRPr/>
          </a:p>
          <a:p>
            <a:pPr indent="-256032" lvl="0" marL="365760" rtl="0" algn="l">
              <a:spcBef>
                <a:spcPts val="400"/>
              </a:spcBef>
              <a:spcAft>
                <a:spcPts val="0"/>
              </a:spcAft>
              <a:buSzPts val="2176"/>
              <a:buChar char="🞂"/>
            </a:pPr>
            <a:r>
              <a:rPr lang="en-US" sz="3200"/>
              <a:t>Unit -3 (Trademark)</a:t>
            </a:r>
            <a:endParaRPr/>
          </a:p>
          <a:p>
            <a:pPr indent="-256032" lvl="0" marL="365760" rtl="0" algn="l">
              <a:spcBef>
                <a:spcPts val="400"/>
              </a:spcBef>
              <a:spcAft>
                <a:spcPts val="0"/>
              </a:spcAft>
              <a:buSzPts val="2176"/>
              <a:buChar char="🞂"/>
            </a:pPr>
            <a:r>
              <a:rPr lang="en-US" sz="3200"/>
              <a:t>Unit – 4 (Copyright)</a:t>
            </a:r>
            <a:endParaRPr/>
          </a:p>
          <a:p>
            <a:pPr indent="-256032" lvl="0" marL="365760" rtl="0" algn="l">
              <a:spcBef>
                <a:spcPts val="400"/>
              </a:spcBef>
              <a:spcAft>
                <a:spcPts val="0"/>
              </a:spcAft>
              <a:buSzPts val="2176"/>
              <a:buChar char="🞂"/>
            </a:pPr>
            <a:r>
              <a:rPr lang="en-US" sz="3200"/>
              <a:t>Unit -5 (IPR in Information Technology)</a:t>
            </a:r>
            <a:endParaRPr sz="3200"/>
          </a:p>
        </p:txBody>
      </p:sp>
      <p:sp>
        <p:nvSpPr>
          <p:cNvPr id="109" name="Google Shape;10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Syllabus</a:t>
            </a:r>
            <a:endParaRPr>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Q. A new way to process milk so that there is no fat in any cheese made from it.</a:t>
            </a:r>
            <a:endParaRPr/>
          </a:p>
          <a:p>
            <a:pPr indent="-256032" lvl="0" marL="365760" rtl="0" algn="l">
              <a:spcBef>
                <a:spcPts val="400"/>
              </a:spcBef>
              <a:spcAft>
                <a:spcPts val="0"/>
              </a:spcAft>
              <a:buSzPts val="1836"/>
              <a:buNone/>
            </a:pPr>
            <a:r>
              <a:rPr lang="en-US"/>
              <a:t>(a). Copy rights</a:t>
            </a:r>
            <a:endParaRPr/>
          </a:p>
          <a:p>
            <a:pPr indent="-256032" lvl="0" marL="365760" rtl="0" algn="l">
              <a:spcBef>
                <a:spcPts val="400"/>
              </a:spcBef>
              <a:spcAft>
                <a:spcPts val="0"/>
              </a:spcAft>
              <a:buSzPts val="1836"/>
              <a:buNone/>
            </a:pPr>
            <a:r>
              <a:rPr lang="en-US"/>
              <a:t>(b). Trade mark</a:t>
            </a:r>
            <a:endParaRPr/>
          </a:p>
          <a:p>
            <a:pPr indent="-256032" lvl="0" marL="365760" rtl="0" algn="l">
              <a:spcBef>
                <a:spcPts val="400"/>
              </a:spcBef>
              <a:spcAft>
                <a:spcPts val="0"/>
              </a:spcAft>
              <a:buSzPts val="1836"/>
              <a:buNone/>
            </a:pPr>
            <a:r>
              <a:rPr lang="en-US"/>
              <a:t>(c). Patent</a:t>
            </a:r>
            <a:endParaRPr/>
          </a:p>
          <a:p>
            <a:pPr indent="-256032" lvl="0" marL="365760" rtl="0" algn="l">
              <a:spcBef>
                <a:spcPts val="400"/>
              </a:spcBef>
              <a:spcAft>
                <a:spcPts val="0"/>
              </a:spcAft>
              <a:buSzPts val="1836"/>
              <a:buNone/>
            </a:pPr>
            <a:r>
              <a:rPr lang="en-US"/>
              <a:t>(a). Industrial designs</a:t>
            </a:r>
            <a:endParaRPr/>
          </a:p>
          <a:p>
            <a:pPr indent="-256032" lvl="0" marL="365760" rtl="0" algn="l">
              <a:spcBef>
                <a:spcPts val="400"/>
              </a:spcBef>
              <a:spcAft>
                <a:spcPts val="0"/>
              </a:spcAft>
              <a:buSzPts val="1836"/>
              <a:buNone/>
            </a:pPr>
            <a:r>
              <a:rPr lang="en-US"/>
              <a:t>(b). Geographical indications</a:t>
            </a:r>
            <a:endParaRPr/>
          </a:p>
        </p:txBody>
      </p:sp>
      <p:sp>
        <p:nvSpPr>
          <p:cNvPr id="217" name="Google Shape;21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Q. A company has decided to invest in outer shape design of bottle in which they would fill the perfume produced by them, and which is</a:t>
            </a:r>
            <a:endParaRPr/>
          </a:p>
          <a:p>
            <a:pPr indent="-256032" lvl="0" marL="365760" rtl="0" algn="l">
              <a:spcBef>
                <a:spcPts val="400"/>
              </a:spcBef>
              <a:spcAft>
                <a:spcPts val="0"/>
              </a:spcAft>
              <a:buSzPts val="1836"/>
              <a:buNone/>
            </a:pPr>
            <a:r>
              <a:rPr lang="en-US"/>
              <a:t>  distinctive, and they wish to ensure that they have sole use.</a:t>
            </a:r>
            <a:endParaRPr/>
          </a:p>
          <a:p>
            <a:pPr indent="-256032" lvl="0" marL="365760" rtl="0" algn="l">
              <a:spcBef>
                <a:spcPts val="400"/>
              </a:spcBef>
              <a:spcAft>
                <a:spcPts val="0"/>
              </a:spcAft>
              <a:buSzPts val="1836"/>
              <a:buNone/>
            </a:pPr>
            <a:r>
              <a:rPr lang="en-US"/>
              <a:t>(a). Copy rights</a:t>
            </a:r>
            <a:endParaRPr/>
          </a:p>
          <a:p>
            <a:pPr indent="-256032" lvl="0" marL="365760" rtl="0" algn="l">
              <a:spcBef>
                <a:spcPts val="400"/>
              </a:spcBef>
              <a:spcAft>
                <a:spcPts val="0"/>
              </a:spcAft>
              <a:buSzPts val="1836"/>
              <a:buNone/>
            </a:pPr>
            <a:r>
              <a:rPr lang="en-US"/>
              <a:t>(b). Trade mark</a:t>
            </a:r>
            <a:endParaRPr/>
          </a:p>
          <a:p>
            <a:pPr indent="-256032" lvl="0" marL="365760" rtl="0" algn="l">
              <a:spcBef>
                <a:spcPts val="400"/>
              </a:spcBef>
              <a:spcAft>
                <a:spcPts val="0"/>
              </a:spcAft>
              <a:buSzPts val="1836"/>
              <a:buNone/>
            </a:pPr>
            <a:r>
              <a:rPr lang="en-US"/>
              <a:t>(c). Patent</a:t>
            </a:r>
            <a:endParaRPr/>
          </a:p>
          <a:p>
            <a:pPr indent="-256032" lvl="0" marL="365760" rtl="0" algn="l">
              <a:spcBef>
                <a:spcPts val="400"/>
              </a:spcBef>
              <a:spcAft>
                <a:spcPts val="0"/>
              </a:spcAft>
              <a:buSzPts val="1836"/>
              <a:buNone/>
            </a:pPr>
            <a:r>
              <a:rPr lang="en-US"/>
              <a:t>(a). Industrial designs</a:t>
            </a:r>
            <a:endParaRPr/>
          </a:p>
          <a:p>
            <a:pPr indent="-256032" lvl="0" marL="365760" rtl="0" algn="l">
              <a:spcBef>
                <a:spcPts val="400"/>
              </a:spcBef>
              <a:spcAft>
                <a:spcPts val="0"/>
              </a:spcAft>
              <a:buSzPts val="1836"/>
              <a:buNone/>
            </a:pPr>
            <a:r>
              <a:rPr lang="en-US"/>
              <a:t>(b). Geographical indications</a:t>
            </a:r>
            <a:endParaRPr/>
          </a:p>
        </p:txBody>
      </p:sp>
      <p:sp>
        <p:nvSpPr>
          <p:cNvPr id="223" name="Google Shape;2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Q. A company decides to use a logo that has the same shape as its competitor but with a different color</a:t>
            </a:r>
            <a:endParaRPr/>
          </a:p>
          <a:p>
            <a:pPr indent="-256032" lvl="0" marL="365760" rtl="0" algn="l">
              <a:spcBef>
                <a:spcPts val="400"/>
              </a:spcBef>
              <a:spcAft>
                <a:spcPts val="0"/>
              </a:spcAft>
              <a:buSzPts val="1836"/>
              <a:buNone/>
            </a:pPr>
            <a:r>
              <a:rPr lang="en-US"/>
              <a:t>(a). Copy rights</a:t>
            </a:r>
            <a:endParaRPr/>
          </a:p>
          <a:p>
            <a:pPr indent="-256032" lvl="0" marL="365760" rtl="0" algn="l">
              <a:spcBef>
                <a:spcPts val="400"/>
              </a:spcBef>
              <a:spcAft>
                <a:spcPts val="0"/>
              </a:spcAft>
              <a:buSzPts val="1836"/>
              <a:buNone/>
            </a:pPr>
            <a:r>
              <a:rPr lang="en-US"/>
              <a:t>(b). Trade mark</a:t>
            </a:r>
            <a:endParaRPr/>
          </a:p>
          <a:p>
            <a:pPr indent="-256032" lvl="0" marL="365760" rtl="0" algn="l">
              <a:spcBef>
                <a:spcPts val="400"/>
              </a:spcBef>
              <a:spcAft>
                <a:spcPts val="0"/>
              </a:spcAft>
              <a:buSzPts val="1836"/>
              <a:buNone/>
            </a:pPr>
            <a:r>
              <a:rPr lang="en-US"/>
              <a:t>(c). Patent</a:t>
            </a:r>
            <a:endParaRPr/>
          </a:p>
          <a:p>
            <a:pPr indent="-256032" lvl="0" marL="365760" rtl="0" algn="l">
              <a:spcBef>
                <a:spcPts val="400"/>
              </a:spcBef>
              <a:spcAft>
                <a:spcPts val="0"/>
              </a:spcAft>
              <a:buSzPts val="1836"/>
              <a:buNone/>
            </a:pPr>
            <a:r>
              <a:rPr lang="en-US"/>
              <a:t>(d). Industrial designs</a:t>
            </a:r>
            <a:endParaRPr/>
          </a:p>
          <a:p>
            <a:pPr indent="-256032" lvl="0" marL="365760" rtl="0" algn="l">
              <a:spcBef>
                <a:spcPts val="400"/>
              </a:spcBef>
              <a:spcAft>
                <a:spcPts val="0"/>
              </a:spcAft>
              <a:buSzPts val="1836"/>
              <a:buNone/>
            </a:pPr>
            <a:r>
              <a:rPr lang="en-US"/>
              <a:t>(e). Geographical indications</a:t>
            </a:r>
            <a:endParaRPr/>
          </a:p>
        </p:txBody>
      </p:sp>
      <p:sp>
        <p:nvSpPr>
          <p:cNvPr id="229" name="Google Shape;22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None/>
            </a:pPr>
            <a:r>
              <a:rPr lang="en-US"/>
              <a:t>Q.No. Copyright law applies to forms of expression contained in,-</a:t>
            </a:r>
            <a:endParaRPr/>
          </a:p>
          <a:p>
            <a:pPr indent="-256032" lvl="0" marL="365760" rtl="0" algn="l">
              <a:spcBef>
                <a:spcPts val="400"/>
              </a:spcBef>
              <a:spcAft>
                <a:spcPts val="0"/>
              </a:spcAft>
              <a:buSzPts val="1836"/>
              <a:buNone/>
            </a:pPr>
            <a:r>
              <a:rPr lang="en-US"/>
              <a:t>(a). Song lyrics and musical compositions</a:t>
            </a:r>
            <a:endParaRPr/>
          </a:p>
          <a:p>
            <a:pPr indent="-256032" lvl="0" marL="365760" rtl="0" algn="l">
              <a:spcBef>
                <a:spcPts val="400"/>
              </a:spcBef>
              <a:spcAft>
                <a:spcPts val="0"/>
              </a:spcAft>
              <a:buSzPts val="1836"/>
              <a:buNone/>
            </a:pPr>
            <a:r>
              <a:rPr lang="en-US"/>
              <a:t>(b). Sculptures and paintings</a:t>
            </a:r>
            <a:endParaRPr/>
          </a:p>
          <a:p>
            <a:pPr indent="-256032" lvl="0" marL="365760" rtl="0" algn="l">
              <a:spcBef>
                <a:spcPts val="400"/>
              </a:spcBef>
              <a:spcAft>
                <a:spcPts val="0"/>
              </a:spcAft>
              <a:buSzPts val="1836"/>
              <a:buNone/>
            </a:pPr>
            <a:r>
              <a:rPr lang="en-US"/>
              <a:t>(c). Dramatic and literary works</a:t>
            </a:r>
            <a:endParaRPr/>
          </a:p>
          <a:p>
            <a:pPr indent="-256032" lvl="0" marL="365760" rtl="0" algn="l">
              <a:spcBef>
                <a:spcPts val="400"/>
              </a:spcBef>
              <a:spcAft>
                <a:spcPts val="0"/>
              </a:spcAft>
              <a:buSzPts val="1836"/>
              <a:buNone/>
            </a:pPr>
            <a:r>
              <a:rPr lang="en-US"/>
              <a:t>(d). All of the above</a:t>
            </a:r>
            <a:endParaRPr/>
          </a:p>
        </p:txBody>
      </p:sp>
      <p:sp>
        <p:nvSpPr>
          <p:cNvPr id="235" name="Google Shape;2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Q.No. The rights of a patentee are</a:t>
            </a:r>
            <a:endParaRPr/>
          </a:p>
          <a:p>
            <a:pPr indent="-256032" lvl="0" marL="365760" rtl="0" algn="l">
              <a:spcBef>
                <a:spcPts val="400"/>
              </a:spcBef>
              <a:spcAft>
                <a:spcPts val="0"/>
              </a:spcAft>
              <a:buSzPts val="1836"/>
              <a:buNone/>
            </a:pPr>
            <a:r>
              <a:rPr lang="en-US"/>
              <a:t>(a). Sell or distribute</a:t>
            </a:r>
            <a:endParaRPr/>
          </a:p>
          <a:p>
            <a:pPr indent="-256032" lvl="0" marL="365760" rtl="0" algn="l">
              <a:spcBef>
                <a:spcPts val="400"/>
              </a:spcBef>
              <a:spcAft>
                <a:spcPts val="0"/>
              </a:spcAft>
              <a:buSzPts val="1836"/>
              <a:buNone/>
            </a:pPr>
            <a:r>
              <a:rPr lang="en-US"/>
              <a:t>(b). License</a:t>
            </a:r>
            <a:endParaRPr/>
          </a:p>
          <a:p>
            <a:pPr indent="-256032" lvl="0" marL="365760" rtl="0" algn="l">
              <a:spcBef>
                <a:spcPts val="400"/>
              </a:spcBef>
              <a:spcAft>
                <a:spcPts val="0"/>
              </a:spcAft>
              <a:buSzPts val="1836"/>
              <a:buNone/>
            </a:pPr>
            <a:r>
              <a:rPr lang="en-US"/>
              <a:t>(c). Assign the property to others</a:t>
            </a:r>
            <a:endParaRPr/>
          </a:p>
          <a:p>
            <a:pPr indent="-256032" lvl="0" marL="365760" rtl="0" algn="l">
              <a:spcBef>
                <a:spcPts val="400"/>
              </a:spcBef>
              <a:spcAft>
                <a:spcPts val="0"/>
              </a:spcAft>
              <a:buSzPts val="1836"/>
              <a:buNone/>
            </a:pPr>
            <a:r>
              <a:rPr lang="en-US"/>
              <a:t>(d). All of the above</a:t>
            </a:r>
            <a:endParaRPr/>
          </a:p>
        </p:txBody>
      </p:sp>
      <p:sp>
        <p:nvSpPr>
          <p:cNvPr id="241" name="Google Shape;24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Q. In your view, who can be the right holder of IPR?</a:t>
            </a:r>
            <a:endParaRPr/>
          </a:p>
          <a:p>
            <a:pPr indent="-256032" lvl="0" marL="365760" rtl="0" algn="l">
              <a:spcBef>
                <a:spcPts val="400"/>
              </a:spcBef>
              <a:spcAft>
                <a:spcPts val="0"/>
              </a:spcAft>
              <a:buSzPts val="1836"/>
              <a:buNone/>
            </a:pPr>
            <a:r>
              <a:rPr lang="en-US"/>
              <a:t>(a). Owner of the intellectual property.</a:t>
            </a:r>
            <a:endParaRPr/>
          </a:p>
          <a:p>
            <a:pPr indent="-256032" lvl="0" marL="365760" rtl="0" algn="l">
              <a:spcBef>
                <a:spcPts val="400"/>
              </a:spcBef>
              <a:spcAft>
                <a:spcPts val="0"/>
              </a:spcAft>
              <a:buSzPts val="1836"/>
              <a:buNone/>
            </a:pPr>
            <a:r>
              <a:rPr lang="en-US"/>
              <a:t>(b). The successor in title of the owner of intellectual property.</a:t>
            </a:r>
            <a:endParaRPr/>
          </a:p>
          <a:p>
            <a:pPr indent="-256032" lvl="0" marL="365760" rtl="0" algn="l">
              <a:spcBef>
                <a:spcPts val="400"/>
              </a:spcBef>
              <a:spcAft>
                <a:spcPts val="0"/>
              </a:spcAft>
              <a:buSzPts val="1836"/>
              <a:buNone/>
            </a:pPr>
            <a:r>
              <a:rPr lang="en-US"/>
              <a:t>(c). A licensee duly authorized by the owner of the intellectual property.</a:t>
            </a:r>
            <a:endParaRPr/>
          </a:p>
          <a:p>
            <a:pPr indent="-256032" lvl="0" marL="365760" rtl="0" algn="l">
              <a:spcBef>
                <a:spcPts val="400"/>
              </a:spcBef>
              <a:spcAft>
                <a:spcPts val="0"/>
              </a:spcAft>
              <a:buSzPts val="1836"/>
              <a:buNone/>
            </a:pPr>
            <a:r>
              <a:rPr lang="en-US"/>
              <a:t>(d). All the above</a:t>
            </a:r>
            <a:endParaRPr/>
          </a:p>
        </p:txBody>
      </p:sp>
      <p:sp>
        <p:nvSpPr>
          <p:cNvPr id="247" name="Google Shape;24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514350" lvl="0" marL="624078" rtl="0" algn="just">
              <a:spcBef>
                <a:spcPts val="0"/>
              </a:spcBef>
              <a:spcAft>
                <a:spcPts val="0"/>
              </a:spcAft>
              <a:buSzPts val="1836"/>
              <a:buFont typeface="Lucida Sans"/>
              <a:buAutoNum type="arabicPeriod"/>
            </a:pPr>
            <a:r>
              <a:rPr lang="en-US"/>
              <a:t>How can a global firm protect its intellectual property? Provide an example.</a:t>
            </a:r>
            <a:endParaRPr/>
          </a:p>
          <a:p>
            <a:pPr indent="-514350" lvl="0" marL="624078" rtl="0" algn="just">
              <a:spcBef>
                <a:spcPts val="400"/>
              </a:spcBef>
              <a:spcAft>
                <a:spcPts val="0"/>
              </a:spcAft>
              <a:buSzPts val="1836"/>
              <a:buFont typeface="Lucida Sans"/>
              <a:buAutoNum type="arabicPeriod"/>
            </a:pPr>
            <a:r>
              <a:rPr lang="en-US"/>
              <a:t>Explain how intellectual property rights are important to a market economy.</a:t>
            </a:r>
            <a:endParaRPr/>
          </a:p>
          <a:p>
            <a:pPr indent="-514350" lvl="0" marL="624078" rtl="0" algn="l">
              <a:spcBef>
                <a:spcPts val="400"/>
              </a:spcBef>
              <a:spcAft>
                <a:spcPts val="0"/>
              </a:spcAft>
              <a:buSzPts val="1836"/>
              <a:buFont typeface="Lucida Sans"/>
              <a:buAutoNum type="arabicPeriod"/>
            </a:pPr>
            <a:r>
              <a:rPr lang="en-US"/>
              <a:t>“IPR laws are skewed to serve the interests of large corporates and powerful nations”. Debate</a:t>
            </a:r>
            <a:endParaRPr/>
          </a:p>
          <a:p>
            <a:pPr indent="-514350" lvl="0" marL="624078" rtl="0" algn="l">
              <a:spcBef>
                <a:spcPts val="400"/>
              </a:spcBef>
              <a:spcAft>
                <a:spcPts val="0"/>
              </a:spcAft>
              <a:buSzPts val="1836"/>
              <a:buFont typeface="Lucida Sans"/>
              <a:buAutoNum type="arabicPeriod"/>
            </a:pPr>
            <a:r>
              <a:rPr lang="en-US"/>
              <a:t>“IPR laws are positive and negative in nature.” Debate. </a:t>
            </a:r>
            <a:endParaRPr/>
          </a:p>
          <a:p>
            <a:pPr indent="-139446" lvl="0" marL="365760" rtl="0" algn="l">
              <a:spcBef>
                <a:spcPts val="400"/>
              </a:spcBef>
              <a:spcAft>
                <a:spcPts val="0"/>
              </a:spcAft>
              <a:buSzPts val="1836"/>
              <a:buNone/>
            </a:pPr>
            <a:r>
              <a:t/>
            </a:r>
            <a:endParaRPr/>
          </a:p>
        </p:txBody>
      </p:sp>
      <p:sp>
        <p:nvSpPr>
          <p:cNvPr id="253" name="Google Shape;25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Qn 1: Tata  - IPR</a:t>
            </a:r>
            <a:endParaRPr>
              <a:solidFill>
                <a:srgbClr val="FF0000"/>
              </a:solidFill>
            </a:endParaRPr>
          </a:p>
        </p:txBody>
      </p:sp>
      <p:sp>
        <p:nvSpPr>
          <p:cNvPr id="259" name="Google Shape;259;p2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Patents  - &gt;400 patents (Tata Motors)</a:t>
            </a:r>
            <a:endParaRPr/>
          </a:p>
          <a:p>
            <a:pPr indent="-256032" lvl="0" marL="365760" rtl="0" algn="l">
              <a:spcBef>
                <a:spcPts val="400"/>
              </a:spcBef>
              <a:spcAft>
                <a:spcPts val="0"/>
              </a:spcAft>
              <a:buSzPts val="1836"/>
              <a:buChar char="🞂"/>
            </a:pPr>
            <a:r>
              <a:rPr lang="en-US"/>
              <a:t>Trademarks (Slogan and logo)</a:t>
            </a:r>
            <a:endParaRPr/>
          </a:p>
          <a:p>
            <a:pPr indent="-256032" lvl="0" marL="365760" rtl="0" algn="l">
              <a:spcBef>
                <a:spcPts val="400"/>
              </a:spcBef>
              <a:spcAft>
                <a:spcPts val="0"/>
              </a:spcAft>
              <a:buSzPts val="1836"/>
              <a:buChar char="🞂"/>
            </a:pPr>
            <a:r>
              <a:rPr lang="en-US"/>
              <a:t>Copyright  (Website)</a:t>
            </a:r>
            <a:endParaRPr/>
          </a:p>
          <a:p>
            <a:pPr indent="-256032" lvl="0" marL="365760" rtl="0" algn="l">
              <a:spcBef>
                <a:spcPts val="400"/>
              </a:spcBef>
              <a:spcAft>
                <a:spcPts val="0"/>
              </a:spcAft>
              <a:buSzPts val="1836"/>
              <a:buChar char="🞂"/>
            </a:pPr>
            <a:r>
              <a:rPr lang="en-US"/>
              <a:t>Trade secret - The allegation against TCS was that its employees had accessed the web portal of Epic without the latter’s permission during the period 2012-14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Exclusive right given for an invention and only the right holder can prevent others from commercially using the protected invention</a:t>
            </a:r>
            <a:endParaRPr/>
          </a:p>
          <a:p>
            <a:pPr indent="-256032" lvl="0" marL="365760" rtl="0" algn="just">
              <a:spcBef>
                <a:spcPts val="400"/>
              </a:spcBef>
              <a:spcAft>
                <a:spcPts val="0"/>
              </a:spcAft>
              <a:buSzPts val="1836"/>
              <a:buChar char="🞂"/>
            </a:pPr>
            <a:r>
              <a:rPr lang="en-US"/>
              <a:t>Petty patents or innovation patents</a:t>
            </a:r>
            <a:endParaRPr/>
          </a:p>
          <a:p>
            <a:pPr indent="-256032" lvl="0" marL="365760" rtl="0" algn="just">
              <a:spcBef>
                <a:spcPts val="400"/>
              </a:spcBef>
              <a:spcAft>
                <a:spcPts val="0"/>
              </a:spcAft>
              <a:buSzPts val="1836"/>
              <a:buChar char="🞂"/>
            </a:pPr>
            <a:r>
              <a:rPr lang="en-US"/>
              <a:t>At present, no legislation in India, US, UK, Canada</a:t>
            </a:r>
            <a:endParaRPr/>
          </a:p>
          <a:p>
            <a:pPr indent="-256032" lvl="0" marL="365760" rtl="0" algn="just">
              <a:spcBef>
                <a:spcPts val="400"/>
              </a:spcBef>
              <a:spcAft>
                <a:spcPts val="0"/>
              </a:spcAft>
              <a:buSzPts val="1836"/>
              <a:buChar char="🞂"/>
            </a:pPr>
            <a:r>
              <a:rPr lang="en-US"/>
              <a:t>Suitable for SME’s</a:t>
            </a:r>
            <a:endParaRPr/>
          </a:p>
          <a:p>
            <a:pPr indent="-256032" lvl="0" marL="365760" rtl="0" algn="just">
              <a:spcBef>
                <a:spcPts val="400"/>
              </a:spcBef>
              <a:spcAft>
                <a:spcPts val="0"/>
              </a:spcAft>
              <a:buSzPts val="1836"/>
              <a:buChar char="🞂"/>
            </a:pPr>
            <a:r>
              <a:rPr lang="en-US"/>
              <a:t>Countries like Japan, China, UAE, etc., have legislations on the same</a:t>
            </a:r>
            <a:endParaRPr/>
          </a:p>
          <a:p>
            <a:pPr indent="-256032"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265" name="Google Shape;26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Utility Models</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256053" lvl="0" marL="365760" rtl="0" algn="just">
              <a:spcBef>
                <a:spcPts val="0"/>
              </a:spcBef>
              <a:spcAft>
                <a:spcPts val="0"/>
              </a:spcAft>
              <a:buSzPct val="68000"/>
              <a:buChar char="🞂"/>
            </a:pPr>
            <a:r>
              <a:rPr lang="en-US"/>
              <a:t>In utility models, the requirements of non-obviousness and industrial application may be lower or absent</a:t>
            </a:r>
            <a:endParaRPr/>
          </a:p>
          <a:p>
            <a:pPr indent="-256053" lvl="0" marL="365760" rtl="0" algn="just">
              <a:spcBef>
                <a:spcPts val="400"/>
              </a:spcBef>
              <a:spcAft>
                <a:spcPts val="0"/>
              </a:spcAft>
              <a:buSzPct val="68000"/>
              <a:buChar char="🞂"/>
            </a:pPr>
            <a:r>
              <a:rPr lang="en-US"/>
              <a:t>Duration of utility model and patents is for 7-10 years and 20 years respectively</a:t>
            </a:r>
            <a:endParaRPr/>
          </a:p>
          <a:p>
            <a:pPr indent="-256053" lvl="0" marL="365760" rtl="0" algn="just">
              <a:spcBef>
                <a:spcPts val="400"/>
              </a:spcBef>
              <a:spcAft>
                <a:spcPts val="0"/>
              </a:spcAft>
              <a:buSzPct val="68000"/>
              <a:buChar char="🞂"/>
            </a:pPr>
            <a:r>
              <a:rPr lang="en-US"/>
              <a:t>Registration process for utility model is simpler and takes only 6 months</a:t>
            </a:r>
            <a:endParaRPr/>
          </a:p>
          <a:p>
            <a:pPr indent="-256053" lvl="0" marL="365760" rtl="0" algn="just">
              <a:spcBef>
                <a:spcPts val="400"/>
              </a:spcBef>
              <a:spcAft>
                <a:spcPts val="0"/>
              </a:spcAft>
              <a:buSzPct val="68000"/>
              <a:buChar char="🞂"/>
            </a:pPr>
            <a:r>
              <a:rPr lang="en-US"/>
              <a:t>Utility models are cheaper to obtain and maintain</a:t>
            </a:r>
            <a:endParaRPr/>
          </a:p>
          <a:p>
            <a:pPr indent="-256053" lvl="0" marL="365760" rtl="0" algn="just">
              <a:spcBef>
                <a:spcPts val="400"/>
              </a:spcBef>
              <a:spcAft>
                <a:spcPts val="0"/>
              </a:spcAft>
              <a:buSzPct val="68000"/>
              <a:buChar char="🞂"/>
            </a:pPr>
            <a:r>
              <a:rPr lang="en-US"/>
              <a:t>Utility models cannot be obtained for processes in some countries.</a:t>
            </a:r>
            <a:endParaRPr/>
          </a:p>
          <a:p>
            <a:pPr indent="-256053" lvl="0" marL="365760" rtl="0" algn="just">
              <a:spcBef>
                <a:spcPts val="400"/>
              </a:spcBef>
              <a:spcAft>
                <a:spcPts val="0"/>
              </a:spcAft>
              <a:buSzPct val="68000"/>
              <a:buChar char="🞂"/>
            </a:pPr>
            <a:r>
              <a:rPr lang="en-US"/>
              <a:t>Utility models are applied for SMEs</a:t>
            </a:r>
            <a:endParaRPr/>
          </a:p>
          <a:p>
            <a:pPr indent="-256053" lvl="0" marL="365760" rtl="0" algn="just">
              <a:spcBef>
                <a:spcPts val="400"/>
              </a:spcBef>
              <a:spcAft>
                <a:spcPts val="0"/>
              </a:spcAft>
              <a:buSzPct val="68000"/>
              <a:buChar char="🞂"/>
            </a:pPr>
            <a:r>
              <a:rPr lang="en-US"/>
              <a:t>Subject matter for utility model varies from country to country</a:t>
            </a:r>
            <a:endParaRPr/>
          </a:p>
        </p:txBody>
      </p:sp>
      <p:sp>
        <p:nvSpPr>
          <p:cNvPr id="271" name="Google Shape;27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Utility Models vs Patents</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None/>
            </a:pPr>
            <a:r>
              <a:rPr b="1" lang="en-US"/>
              <a:t>Text Books:</a:t>
            </a:r>
            <a:endParaRPr/>
          </a:p>
          <a:p>
            <a:pPr indent="-256032" lvl="0" marL="365760" rtl="0" algn="l">
              <a:spcBef>
                <a:spcPts val="400"/>
              </a:spcBef>
              <a:spcAft>
                <a:spcPts val="0"/>
              </a:spcAft>
              <a:buSzPts val="1836"/>
              <a:buChar char="🞂"/>
            </a:pPr>
            <a:r>
              <a:rPr lang="en-US"/>
              <a:t>Dr. B. L. Wadhera, Law Relating to Intellectual Property, Universal law Publishing Co. Ltd. 2009.</a:t>
            </a:r>
            <a:endParaRPr/>
          </a:p>
          <a:p>
            <a:pPr indent="-256032" lvl="0" marL="365760" rtl="0" algn="l">
              <a:spcBef>
                <a:spcPts val="400"/>
              </a:spcBef>
              <a:spcAft>
                <a:spcPts val="0"/>
              </a:spcAft>
              <a:buSzPts val="1836"/>
              <a:buChar char="🞂"/>
            </a:pPr>
            <a:r>
              <a:rPr lang="en-US"/>
              <a:t>Aswani Kumar Bansal, Law of Trademarks in India.</a:t>
            </a:r>
            <a:endParaRPr/>
          </a:p>
          <a:p>
            <a:pPr indent="-139446" lvl="0" marL="365760" rtl="0" algn="l">
              <a:spcBef>
                <a:spcPts val="400"/>
              </a:spcBef>
              <a:spcAft>
                <a:spcPts val="0"/>
              </a:spcAft>
              <a:buSzPts val="1836"/>
              <a:buNone/>
            </a:pPr>
            <a:r>
              <a:t/>
            </a:r>
            <a:endParaRPr/>
          </a:p>
        </p:txBody>
      </p:sp>
      <p:sp>
        <p:nvSpPr>
          <p:cNvPr id="115" name="Google Shape;11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Study Materials</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Biodiversity: diversity among various life forms within the Biosphere  -  Crucial for the functioning of ecosystems </a:t>
            </a:r>
            <a:endParaRPr/>
          </a:p>
          <a:p>
            <a:pPr indent="-256032" lvl="0" marL="365760" rtl="0" algn="l">
              <a:spcBef>
                <a:spcPts val="400"/>
              </a:spcBef>
              <a:spcAft>
                <a:spcPts val="0"/>
              </a:spcAft>
              <a:buSzPts val="1836"/>
              <a:buChar char="🞂"/>
            </a:pPr>
            <a:r>
              <a:rPr lang="en-US"/>
              <a:t>Classification of Bio-diversity</a:t>
            </a:r>
            <a:endParaRPr/>
          </a:p>
          <a:p>
            <a:pPr indent="-228600" lvl="2" marL="859536" rtl="0" algn="l">
              <a:spcBef>
                <a:spcPts val="350"/>
              </a:spcBef>
              <a:spcAft>
                <a:spcPts val="0"/>
              </a:spcAft>
              <a:buSzPts val="2100"/>
              <a:buChar char="●"/>
            </a:pPr>
            <a:r>
              <a:rPr lang="en-US"/>
              <a:t>Ecosystem diversity : Bio-geographic regions and habitats</a:t>
            </a:r>
            <a:endParaRPr/>
          </a:p>
          <a:p>
            <a:pPr indent="-228600" lvl="2" marL="859536" rtl="0" algn="l">
              <a:spcBef>
                <a:spcPts val="350"/>
              </a:spcBef>
              <a:spcAft>
                <a:spcPts val="0"/>
              </a:spcAft>
              <a:buSzPts val="2100"/>
              <a:buChar char="●"/>
            </a:pPr>
            <a:r>
              <a:rPr lang="en-US"/>
              <a:t>Species diversity : Variability at family, genus and species</a:t>
            </a:r>
            <a:endParaRPr/>
          </a:p>
          <a:p>
            <a:pPr indent="-228600" lvl="2" marL="859536" rtl="0" algn="l">
              <a:spcBef>
                <a:spcPts val="350"/>
              </a:spcBef>
              <a:spcAft>
                <a:spcPts val="0"/>
              </a:spcAft>
              <a:buSzPts val="2100"/>
              <a:buChar char="●"/>
            </a:pPr>
            <a:r>
              <a:rPr lang="en-US"/>
              <a:t>Genetic diversity : Variability within species</a:t>
            </a:r>
            <a:endParaRPr/>
          </a:p>
          <a:p>
            <a:pPr indent="-256032" lvl="0" marL="365760" rtl="0" algn="l">
              <a:spcBef>
                <a:spcPts val="400"/>
              </a:spcBef>
              <a:spcAft>
                <a:spcPts val="0"/>
              </a:spcAft>
              <a:buSzPts val="1836"/>
              <a:buChar char="🞂"/>
            </a:pPr>
            <a:r>
              <a:rPr lang="en-US"/>
              <a:t>Conservation at local, state, national and international levels by stakeholders</a:t>
            </a:r>
            <a:endParaRPr/>
          </a:p>
          <a:p>
            <a:pPr indent="-139446" lvl="0" marL="365760" rtl="0" algn="l">
              <a:spcBef>
                <a:spcPts val="400"/>
              </a:spcBef>
              <a:spcAft>
                <a:spcPts val="0"/>
              </a:spcAft>
              <a:buSzPts val="1836"/>
              <a:buNone/>
            </a:pPr>
            <a:r>
              <a:t/>
            </a:r>
            <a:endParaRPr/>
          </a:p>
        </p:txBody>
      </p:sp>
      <p:sp>
        <p:nvSpPr>
          <p:cNvPr id="277" name="Google Shape;27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IPR and Bio-diversity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Developing countries – rich in bio-diversity – 80% of earth’s terrestrial bio-diversity – raw material for biotechnology</a:t>
            </a:r>
            <a:endParaRPr/>
          </a:p>
          <a:p>
            <a:pPr indent="-256032" lvl="0" marL="365760" rtl="0" algn="just">
              <a:spcBef>
                <a:spcPts val="400"/>
              </a:spcBef>
              <a:spcAft>
                <a:spcPts val="0"/>
              </a:spcAft>
              <a:buSzPts val="1836"/>
              <a:buChar char="🞂"/>
            </a:pPr>
            <a:r>
              <a:rPr lang="en-US"/>
              <a:t>Developed countries trail behind developing countries in bio-diversity but well-equipped in research – Accesses biogenetic resources</a:t>
            </a:r>
            <a:endParaRPr/>
          </a:p>
          <a:p>
            <a:pPr indent="-256032" lvl="0" marL="365760" rtl="0" algn="just">
              <a:spcBef>
                <a:spcPts val="400"/>
              </a:spcBef>
              <a:spcAft>
                <a:spcPts val="0"/>
              </a:spcAft>
              <a:buSzPts val="1836"/>
              <a:buChar char="🞂"/>
            </a:pPr>
            <a:r>
              <a:rPr lang="en-US"/>
              <a:t>Unprotected flow of genetic information from developed to developing VS protected flow through patents and Plants’ Breeder Rights (PBR)</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283" name="Google Shape;28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IPR and Bio-diversity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1836"/>
              <a:buChar char="🞂"/>
            </a:pPr>
            <a:r>
              <a:rPr lang="en-US"/>
              <a:t> Opened for signature at the Earth Summit in Rio de Janeiro in 1992, and entering into force in December 1993</a:t>
            </a:r>
            <a:endParaRPr/>
          </a:p>
          <a:p>
            <a:pPr indent="-256032" lvl="0" marL="365760" rtl="0" algn="just">
              <a:spcBef>
                <a:spcPts val="400"/>
              </a:spcBef>
              <a:spcAft>
                <a:spcPts val="0"/>
              </a:spcAft>
              <a:buSzPts val="1836"/>
              <a:buChar char="🞂"/>
            </a:pPr>
            <a:r>
              <a:rPr lang="en-US"/>
              <a:t>CBD - International treaty for the conservation of biodiversity, the sustainable use of the components of biodiversity and the equitable sharing of the benefits derived from the use of genetic resources</a:t>
            </a:r>
            <a:endParaRPr/>
          </a:p>
          <a:p>
            <a:pPr indent="-256032" lvl="0" marL="365760" rtl="0" algn="just">
              <a:spcBef>
                <a:spcPts val="400"/>
              </a:spcBef>
              <a:spcAft>
                <a:spcPts val="0"/>
              </a:spcAft>
              <a:buSzPts val="1836"/>
              <a:buChar char="🞂"/>
            </a:pPr>
            <a:r>
              <a:rPr lang="en-US"/>
              <a:t>Shaped internationally by several treaties and process, including WIPO and TRIPS Council of the WTO</a:t>
            </a:r>
            <a:endParaRPr/>
          </a:p>
        </p:txBody>
      </p:sp>
      <p:sp>
        <p:nvSpPr>
          <p:cNvPr id="289" name="Google Shape;28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Convention on Biological Diversity (CBD) 1992</a:t>
            </a:r>
            <a:endParaRPr>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Addresses threats to biodiversity &amp; ecosystem services including threats due to climate change, scientific assessments, development of tools, incentives and processes, transfer of technologies and good practices through active involvement of stakeholders</a:t>
            </a:r>
            <a:endParaRPr/>
          </a:p>
          <a:p>
            <a:pPr indent="-256032" lvl="0" marL="365760" rtl="0" algn="just">
              <a:spcBef>
                <a:spcPts val="400"/>
              </a:spcBef>
              <a:spcAft>
                <a:spcPts val="0"/>
              </a:spcAft>
              <a:buSzPts val="1836"/>
              <a:buChar char="🞂"/>
            </a:pPr>
            <a:r>
              <a:rPr lang="en-US"/>
              <a:t> </a:t>
            </a:r>
            <a:r>
              <a:rPr lang="en-US">
                <a:solidFill>
                  <a:srgbClr val="FF0000"/>
                </a:solidFill>
              </a:rPr>
              <a:t>Cartagena Protocol on Biosafety </a:t>
            </a:r>
            <a:r>
              <a:rPr lang="en-US"/>
              <a:t>- seeks to protect biological diversity from the potential risks posed by living modified organisms resulting from modern biotechnology</a:t>
            </a:r>
            <a:endParaRPr/>
          </a:p>
        </p:txBody>
      </p:sp>
      <p:sp>
        <p:nvSpPr>
          <p:cNvPr id="295" name="Google Shape;29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Convention on Biological Diversity (CBD) 1992</a:t>
            </a:r>
            <a:endParaRPr>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Definition of bio-diversity : “the variability among living organisms from all sources including, inter alia, terrestrial, marine and other aquatic ecosystems and the ecological complexes of which they are part; this includes diversity within species, between species and of ecosystems”</a:t>
            </a:r>
            <a:endParaRPr/>
          </a:p>
          <a:p>
            <a:pPr indent="-256032" lvl="0" marL="365760" rtl="0" algn="just">
              <a:spcBef>
                <a:spcPts val="400"/>
              </a:spcBef>
              <a:spcAft>
                <a:spcPts val="0"/>
              </a:spcAft>
              <a:buSzPts val="1836"/>
              <a:buChar char="🞂"/>
            </a:pPr>
            <a:r>
              <a:rPr lang="en-US"/>
              <a:t>Principle of state sovereignty : One state’s environment policies not affecting the environment of some other state</a:t>
            </a:r>
            <a:endParaRPr/>
          </a:p>
        </p:txBody>
      </p:sp>
      <p:sp>
        <p:nvSpPr>
          <p:cNvPr id="301" name="Google Shape;30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Convention on Biological Diversity (CBD) 1992</a:t>
            </a:r>
            <a:endParaRPr>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CBD protects bio-diversity as well as recognizes commercial value of germplasm</a:t>
            </a:r>
            <a:endParaRPr/>
          </a:p>
          <a:p>
            <a:pPr indent="-256032" lvl="0" marL="365760" rtl="0" algn="just">
              <a:spcBef>
                <a:spcPts val="400"/>
              </a:spcBef>
              <a:spcAft>
                <a:spcPts val="0"/>
              </a:spcAft>
              <a:buSzPts val="1836"/>
              <a:buChar char="🞂"/>
            </a:pPr>
            <a:r>
              <a:rPr lang="en-US"/>
              <a:t>International trade agreements may destroy biodiversity</a:t>
            </a:r>
            <a:endParaRPr/>
          </a:p>
          <a:p>
            <a:pPr indent="-256032" lvl="0" marL="365760" rtl="0" algn="just">
              <a:spcBef>
                <a:spcPts val="400"/>
              </a:spcBef>
              <a:spcAft>
                <a:spcPts val="0"/>
              </a:spcAft>
              <a:buSzPts val="1836"/>
              <a:buChar char="🞂"/>
            </a:pPr>
            <a:r>
              <a:rPr lang="en-US"/>
              <a:t>Refinement of IPR laws to conform with TRIPS agreement</a:t>
            </a:r>
            <a:endParaRPr/>
          </a:p>
          <a:p>
            <a:pPr indent="-256032" lvl="0" marL="365760" rtl="0" algn="just">
              <a:spcBef>
                <a:spcPts val="400"/>
              </a:spcBef>
              <a:spcAft>
                <a:spcPts val="0"/>
              </a:spcAft>
              <a:buSzPts val="1836"/>
              <a:buChar char="🞂"/>
            </a:pPr>
            <a:r>
              <a:rPr lang="en-US"/>
              <a:t>India’s ratification of CBD -&gt; Biological Diversity Act (2002) – Conservation of biological resources and their access through sustainable and just process</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307" name="Google Shape;30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Convention on Biological Diversity (CBD) 1992</a:t>
            </a:r>
            <a:endParaRPr>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313" name="Google Shape;313;p38"/>
          <p:cNvPicPr preferRelativeResize="0"/>
          <p:nvPr>
            <p:ph idx="1" type="body"/>
          </p:nvPr>
        </p:nvPicPr>
        <p:blipFill rotWithShape="1">
          <a:blip r:embed="rId3">
            <a:alphaModFix/>
          </a:blip>
          <a:srcRect b="0" l="0" r="0" t="0"/>
          <a:stretch/>
        </p:blipFill>
        <p:spPr>
          <a:xfrm>
            <a:off x="228600" y="228600"/>
            <a:ext cx="8604765" cy="6007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How does India conserve its biological diversity and IPR related to it?</a:t>
            </a:r>
            <a:endParaRPr/>
          </a:p>
          <a:p>
            <a:pPr indent="-256032" lvl="0" marL="365760" rtl="0" algn="just">
              <a:spcBef>
                <a:spcPts val="400"/>
              </a:spcBef>
              <a:spcAft>
                <a:spcPts val="0"/>
              </a:spcAft>
              <a:buSzPts val="1836"/>
              <a:buChar char="🞂"/>
            </a:pPr>
            <a:r>
              <a:rPr lang="en-US"/>
              <a:t>Does India’s BDA comply with CBD?</a:t>
            </a:r>
            <a:endParaRPr/>
          </a:p>
          <a:p>
            <a:pPr indent="-256032" lvl="0" marL="365760" rtl="0" algn="just">
              <a:spcBef>
                <a:spcPts val="400"/>
              </a:spcBef>
              <a:spcAft>
                <a:spcPts val="0"/>
              </a:spcAft>
              <a:buSzPts val="1836"/>
              <a:buChar char="🞂"/>
            </a:pPr>
            <a:r>
              <a:rPr lang="en-US"/>
              <a:t>Enumerate legal policies for protection of IPR that employs bio-diversity.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319" name="Google Shape;31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1836"/>
              <a:buChar char="🞂"/>
            </a:pPr>
            <a:r>
              <a:rPr lang="en-US"/>
              <a:t>Intellectual property laws give people the right to own and profit from their artistic, scientific and technological creations for a designated period of time. </a:t>
            </a:r>
            <a:endParaRPr/>
          </a:p>
          <a:p>
            <a:pPr indent="-256032" lvl="0" marL="365760" rtl="0" algn="just">
              <a:spcBef>
                <a:spcPts val="400"/>
              </a:spcBef>
              <a:spcAft>
                <a:spcPts val="0"/>
              </a:spcAft>
              <a:buSzPts val="1836"/>
              <a:buChar char="🞂"/>
            </a:pPr>
            <a:r>
              <a:rPr lang="en-US"/>
              <a:t>Two reasons for IPR laws - statutory expression to the moral and economic rights of creators in their creations and the rights of the public in access to those creations &amp;  creativity and the dissemination and application of its results and to encourage fair trading</a:t>
            </a:r>
            <a:endParaRPr/>
          </a:p>
        </p:txBody>
      </p:sp>
      <p:sp>
        <p:nvSpPr>
          <p:cNvPr id="325" name="Google Shape;325;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Competing Rationales for Protection of IPRs</a:t>
            </a:r>
            <a:endParaRPr>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IP – One of the valuable assets in commercial transactions</a:t>
            </a:r>
            <a:endParaRPr/>
          </a:p>
          <a:p>
            <a:pPr indent="-256032" lvl="0" marL="365760" rtl="0" algn="just">
              <a:spcBef>
                <a:spcPts val="400"/>
              </a:spcBef>
              <a:spcAft>
                <a:spcPts val="0"/>
              </a:spcAft>
              <a:buSzPts val="1836"/>
              <a:buChar char="🞂"/>
            </a:pPr>
            <a:r>
              <a:rPr lang="en-US"/>
              <a:t>License to use patents, copyrights and trademarks – revenue to owner of IP -  creates a very productive cycle of innovation and invention and adds to the revenues of the companies</a:t>
            </a:r>
            <a:endParaRPr/>
          </a:p>
          <a:p>
            <a:pPr indent="-256032" lvl="0" marL="365760" rtl="0" algn="just">
              <a:spcBef>
                <a:spcPts val="400"/>
              </a:spcBef>
              <a:spcAft>
                <a:spcPts val="0"/>
              </a:spcAft>
              <a:buSzPts val="1836"/>
              <a:buChar char="🞂"/>
            </a:pPr>
            <a:r>
              <a:rPr lang="en-US"/>
              <a:t> World Intellectual Property Report 2011 – Patent applications from 8L (1980s) to 1.8M (2009)</a:t>
            </a:r>
            <a:endParaRPr/>
          </a:p>
          <a:p>
            <a:pPr indent="0" lvl="0" marL="109728"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331" name="Google Shape;331;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Competing Rationales for Protection of IPRs</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IP vs other property: Intangible – Cannot be defined by its physical parameters</a:t>
            </a:r>
            <a:endParaRPr/>
          </a:p>
          <a:p>
            <a:pPr indent="-256032" lvl="0" marL="365760" rtl="0" algn="just">
              <a:spcBef>
                <a:spcPts val="400"/>
              </a:spcBef>
              <a:spcAft>
                <a:spcPts val="0"/>
              </a:spcAft>
              <a:buSzPts val="1836"/>
              <a:buChar char="🞂"/>
            </a:pPr>
            <a:r>
              <a:rPr lang="en-US"/>
              <a:t>Earlier types  - Patents, trademarks, copyright, trade secret</a:t>
            </a:r>
            <a:endParaRPr/>
          </a:p>
          <a:p>
            <a:pPr indent="-256032" lvl="0" marL="365760" rtl="0" algn="just">
              <a:spcBef>
                <a:spcPts val="400"/>
              </a:spcBef>
              <a:spcAft>
                <a:spcPts val="0"/>
              </a:spcAft>
              <a:buSzPts val="1836"/>
              <a:buChar char="🞂"/>
            </a:pPr>
            <a:r>
              <a:rPr lang="en-US"/>
              <a:t>Recent additions: geographical indications, protection of plant varieties, protection for semi-conductors and integrated circuits, and undisclosed information</a:t>
            </a:r>
            <a:endParaRPr/>
          </a:p>
        </p:txBody>
      </p:sp>
      <p:sp>
        <p:nvSpPr>
          <p:cNvPr id="121" name="Google Shape;12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Introduction to IPR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WIPO Director General, Francis Gurry – “innovation growth is no longer the prerogative of high income countries; the technological gap between richer and poorer countries is narrowing”</a:t>
            </a:r>
            <a:endParaRPr/>
          </a:p>
          <a:p>
            <a:pPr indent="-256032" lvl="0" marL="365760" rtl="0" algn="just">
              <a:spcBef>
                <a:spcPts val="400"/>
              </a:spcBef>
              <a:spcAft>
                <a:spcPts val="0"/>
              </a:spcAft>
              <a:buSzPts val="1836"/>
              <a:buChar char="🞂"/>
            </a:pPr>
            <a:r>
              <a:rPr lang="en-US"/>
              <a:t>Strong intellectual property rights – good for consumers </a:t>
            </a:r>
            <a:endParaRPr/>
          </a:p>
          <a:p>
            <a:pPr indent="-256032" lvl="0" marL="365760" rtl="0" algn="just">
              <a:spcBef>
                <a:spcPts val="400"/>
              </a:spcBef>
              <a:spcAft>
                <a:spcPts val="0"/>
              </a:spcAft>
              <a:buSzPts val="1836"/>
              <a:buChar char="🞂"/>
            </a:pPr>
            <a:r>
              <a:rPr lang="en-US"/>
              <a:t> IP rights foster the confidence and ease of mind that consumers demand and markets rely on.  </a:t>
            </a:r>
            <a:endParaRPr/>
          </a:p>
        </p:txBody>
      </p:sp>
      <p:sp>
        <p:nvSpPr>
          <p:cNvPr id="337" name="Google Shape;337;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Competing Rationales for Protection of IPRs</a:t>
            </a:r>
            <a:endParaRPr>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Why should IPR laws be in force?</a:t>
            </a:r>
            <a:endParaRPr/>
          </a:p>
          <a:p>
            <a:pPr indent="-256032" lvl="0" marL="365760" rtl="0" algn="just">
              <a:spcBef>
                <a:spcPts val="400"/>
              </a:spcBef>
              <a:spcAft>
                <a:spcPts val="0"/>
              </a:spcAft>
              <a:buSzPts val="1836"/>
              <a:buChar char="🞂"/>
            </a:pPr>
            <a:r>
              <a:rPr lang="en-US"/>
              <a:t>“IPR laws are helpful to the consumers and the owners as well.” Justify the given statement</a:t>
            </a:r>
            <a:endParaRPr/>
          </a:p>
          <a:p>
            <a:pPr indent="-256032" lvl="0" marL="365760" rtl="0" algn="l">
              <a:spcBef>
                <a:spcPts val="400"/>
              </a:spcBef>
              <a:spcAft>
                <a:spcPts val="0"/>
              </a:spcAft>
              <a:buSzPts val="1836"/>
              <a:buNone/>
            </a:pPr>
            <a:r>
              <a:t/>
            </a:r>
            <a:endParaRPr/>
          </a:p>
        </p:txBody>
      </p:sp>
      <p:sp>
        <p:nvSpPr>
          <p:cNvPr id="343" name="Google Shape;343;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International IP System - a system of accumulated practices &amp; not a set of fixed rules. </a:t>
            </a:r>
            <a:endParaRPr/>
          </a:p>
          <a:p>
            <a:pPr indent="-256032" lvl="0" marL="365760" rtl="0" algn="just">
              <a:spcBef>
                <a:spcPts val="400"/>
              </a:spcBef>
              <a:spcAft>
                <a:spcPts val="0"/>
              </a:spcAft>
              <a:buSzPts val="1836"/>
              <a:buChar char="🞂"/>
            </a:pPr>
            <a:r>
              <a:rPr lang="en-US"/>
              <a:t>Practice of international relations in legal protection of inventions and literary and artistic works, resulting from and governed by both national legislation defining the treatment to be granted to foreigners, and international treaties concerning such treatment.</a:t>
            </a:r>
            <a:endParaRPr/>
          </a:p>
        </p:txBody>
      </p:sp>
      <p:sp>
        <p:nvSpPr>
          <p:cNvPr id="349" name="Google Shape;34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Leading International Instruments Concerning IPR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Country’s laws defining the rights of the foreigners form part of the international system  -  Intellectual property is protected in more than one country</a:t>
            </a:r>
            <a:endParaRPr/>
          </a:p>
          <a:p>
            <a:pPr indent="-256032" lvl="0" marL="365760" rtl="0" algn="just">
              <a:spcBef>
                <a:spcPts val="400"/>
              </a:spcBef>
              <a:spcAft>
                <a:spcPts val="0"/>
              </a:spcAft>
              <a:buSzPts val="1836"/>
              <a:buChar char="🞂"/>
            </a:pPr>
            <a:r>
              <a:rPr lang="en-US"/>
              <a:t>Number of International Treaties/Conventions which deal with the various aspects of IP and industrial property. These Conventions are administered by World Intellectual Property Organisation (WIPO)</a:t>
            </a:r>
            <a:endParaRPr/>
          </a:p>
        </p:txBody>
      </p:sp>
      <p:sp>
        <p:nvSpPr>
          <p:cNvPr id="355" name="Google Shape;355;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Leading International Instruments Concerning IPR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1836"/>
              <a:buChar char="🞂"/>
            </a:pPr>
            <a:r>
              <a:rPr lang="en-US"/>
              <a:t>Specialized agency of UN dedicated to developing a balanced IP system </a:t>
            </a:r>
            <a:endParaRPr/>
          </a:p>
          <a:p>
            <a:pPr indent="-256032" lvl="0" marL="365760" rtl="0" algn="just">
              <a:spcBef>
                <a:spcPts val="400"/>
              </a:spcBef>
              <a:spcAft>
                <a:spcPts val="0"/>
              </a:spcAft>
              <a:buSzPts val="1836"/>
              <a:buChar char="🞂"/>
            </a:pPr>
            <a:r>
              <a:rPr lang="en-US"/>
              <a:t>History: WIPO Convention (1967) for protection of IP throughout the world. HQ in Geneva, Switzerland</a:t>
            </a:r>
            <a:endParaRPr/>
          </a:p>
          <a:p>
            <a:pPr indent="-256032" lvl="0" marL="365760" rtl="0" algn="just">
              <a:spcBef>
                <a:spcPts val="400"/>
              </a:spcBef>
              <a:spcAft>
                <a:spcPts val="0"/>
              </a:spcAft>
              <a:buSzPts val="1836"/>
              <a:buChar char="🞂"/>
            </a:pPr>
            <a:r>
              <a:rPr lang="en-US"/>
              <a:t>WIPO roots in 1883 – International Exhibition of Inventions in Vienna (1873) not attended by foreign exhibitors – fear of theft of ideas</a:t>
            </a:r>
            <a:endParaRPr/>
          </a:p>
          <a:p>
            <a:pPr indent="-256032" lvl="0" marL="365760" rtl="0" algn="just">
              <a:spcBef>
                <a:spcPts val="400"/>
              </a:spcBef>
              <a:spcAft>
                <a:spcPts val="0"/>
              </a:spcAft>
              <a:buSzPts val="1836"/>
              <a:buChar char="🞂"/>
            </a:pPr>
            <a:r>
              <a:rPr lang="en-US"/>
              <a:t>Paris Convention for protection of Industrial Property (1883) – In force (1884) with 14 member states</a:t>
            </a:r>
            <a:endParaRPr/>
          </a:p>
        </p:txBody>
      </p:sp>
      <p:sp>
        <p:nvSpPr>
          <p:cNvPr id="361" name="Google Shape;36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WIPO</a:t>
            </a:r>
            <a:endParaRPr>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Paris Convention focused on patents, trademarks and industrial designs</a:t>
            </a:r>
            <a:endParaRPr/>
          </a:p>
          <a:p>
            <a:pPr indent="-256032" lvl="0" marL="365760" rtl="0" algn="just">
              <a:spcBef>
                <a:spcPts val="400"/>
              </a:spcBef>
              <a:spcAft>
                <a:spcPts val="0"/>
              </a:spcAft>
              <a:buSzPts val="1836"/>
              <a:buChar char="🞂"/>
            </a:pPr>
            <a:r>
              <a:rPr lang="en-US"/>
              <a:t>Berne Convention for the Protection of Literary and Artistic Works (1886) – copyright</a:t>
            </a:r>
            <a:endParaRPr/>
          </a:p>
          <a:p>
            <a:pPr indent="-256032" lvl="0" marL="365760" rtl="0" algn="just">
              <a:spcBef>
                <a:spcPts val="400"/>
              </a:spcBef>
              <a:spcAft>
                <a:spcPts val="0"/>
              </a:spcAft>
              <a:buSzPts val="1836"/>
              <a:buChar char="🞂"/>
            </a:pPr>
            <a:r>
              <a:rPr lang="en-US"/>
              <a:t>1893 – Paris Convention + Berne Convention = United International Bureau (BIRPI) for Protection of Intellectual Property -&gt; WIPO</a:t>
            </a:r>
            <a:endParaRPr/>
          </a:p>
          <a:p>
            <a:pPr indent="-256032" lvl="0" marL="365760" rtl="0" algn="just">
              <a:spcBef>
                <a:spcPts val="400"/>
              </a:spcBef>
              <a:spcAft>
                <a:spcPts val="0"/>
              </a:spcAft>
              <a:buSzPts val="1836"/>
              <a:buChar char="🞂"/>
            </a:pPr>
            <a:r>
              <a:rPr lang="en-US"/>
              <a:t>1960 – BIRPI from Berne to Geneva </a:t>
            </a:r>
            <a:endParaRPr/>
          </a:p>
          <a:p>
            <a:pPr indent="-256032" lvl="0" marL="365760" rtl="0" algn="just">
              <a:spcBef>
                <a:spcPts val="400"/>
              </a:spcBef>
              <a:spcAft>
                <a:spcPts val="0"/>
              </a:spcAft>
              <a:buSzPts val="1836"/>
              <a:buChar char="🞂"/>
            </a:pPr>
            <a:r>
              <a:rPr lang="en-US"/>
              <a:t>1974 – WIPO : Agency of UN</a:t>
            </a:r>
            <a:endParaRPr/>
          </a:p>
        </p:txBody>
      </p:sp>
      <p:sp>
        <p:nvSpPr>
          <p:cNvPr id="367" name="Google Shape;367;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WIPO</a:t>
            </a:r>
            <a:endParaRPr>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1836"/>
              <a:buChar char="🞂"/>
            </a:pPr>
            <a:r>
              <a:rPr lang="en-US"/>
              <a:t>WIPO demonstrated the importance of IPR in the management of globalised trade in 1996 with cooperation of WTO</a:t>
            </a:r>
            <a:endParaRPr/>
          </a:p>
          <a:p>
            <a:pPr indent="-256032" lvl="0" marL="365760" rtl="0" algn="just">
              <a:spcBef>
                <a:spcPts val="400"/>
              </a:spcBef>
              <a:spcAft>
                <a:spcPts val="0"/>
              </a:spcAft>
              <a:buSzPts val="1836"/>
              <a:buChar char="🞂"/>
            </a:pPr>
            <a:r>
              <a:rPr lang="en-US"/>
              <a:t>Implements TRIPS agreement</a:t>
            </a:r>
            <a:endParaRPr/>
          </a:p>
          <a:p>
            <a:pPr indent="-256032" lvl="0" marL="365760" rtl="0" algn="just">
              <a:spcBef>
                <a:spcPts val="400"/>
              </a:spcBef>
              <a:spcAft>
                <a:spcPts val="0"/>
              </a:spcAft>
              <a:buSzPts val="1836"/>
              <a:buChar char="🞂"/>
            </a:pPr>
            <a:r>
              <a:rPr lang="en-US"/>
              <a:t>Administers 24 treaties</a:t>
            </a:r>
            <a:endParaRPr/>
          </a:p>
          <a:p>
            <a:pPr indent="-228600" lvl="1" marL="621792" rtl="0" algn="just">
              <a:spcBef>
                <a:spcPts val="324"/>
              </a:spcBef>
              <a:spcAft>
                <a:spcPts val="0"/>
              </a:spcAft>
              <a:buSzPts val="2300"/>
              <a:buChar char="◦"/>
            </a:pPr>
            <a:r>
              <a:rPr lang="en-US"/>
              <a:t>Harmonize national IP legislation</a:t>
            </a:r>
            <a:endParaRPr/>
          </a:p>
          <a:p>
            <a:pPr indent="-228600" lvl="1" marL="621792" rtl="0" algn="just">
              <a:spcBef>
                <a:spcPts val="324"/>
              </a:spcBef>
              <a:spcAft>
                <a:spcPts val="0"/>
              </a:spcAft>
              <a:buSzPts val="2300"/>
              <a:buChar char="◦"/>
            </a:pPr>
            <a:r>
              <a:rPr lang="en-US"/>
              <a:t>Provide services for international applications for IPR</a:t>
            </a:r>
            <a:endParaRPr/>
          </a:p>
          <a:p>
            <a:pPr indent="-228600" lvl="1" marL="621792" rtl="0" algn="just">
              <a:spcBef>
                <a:spcPts val="324"/>
              </a:spcBef>
              <a:spcAft>
                <a:spcPts val="0"/>
              </a:spcAft>
              <a:buSzPts val="2300"/>
              <a:buChar char="◦"/>
            </a:pPr>
            <a:r>
              <a:rPr lang="en-US"/>
              <a:t>Exchange IP information</a:t>
            </a:r>
            <a:endParaRPr/>
          </a:p>
          <a:p>
            <a:pPr indent="-228600" lvl="1" marL="621792" rtl="0" algn="just">
              <a:spcBef>
                <a:spcPts val="324"/>
              </a:spcBef>
              <a:spcAft>
                <a:spcPts val="0"/>
              </a:spcAft>
              <a:buSzPts val="2300"/>
              <a:buChar char="◦"/>
            </a:pPr>
            <a:r>
              <a:rPr lang="en-US"/>
              <a:t>Provide legal assistance to developing countries</a:t>
            </a:r>
            <a:endParaRPr/>
          </a:p>
          <a:p>
            <a:pPr indent="-228600" lvl="1" marL="621792" rtl="0" algn="just">
              <a:spcBef>
                <a:spcPts val="324"/>
              </a:spcBef>
              <a:spcAft>
                <a:spcPts val="0"/>
              </a:spcAft>
              <a:buSzPts val="2300"/>
              <a:buChar char="◦"/>
            </a:pPr>
            <a:r>
              <a:rPr lang="en-US"/>
              <a:t>Manages IP disputes</a:t>
            </a:r>
            <a:endParaRPr/>
          </a:p>
          <a:p>
            <a:pPr indent="-228600" lvl="1" marL="621792" rtl="0" algn="just">
              <a:spcBef>
                <a:spcPts val="324"/>
              </a:spcBef>
              <a:spcAft>
                <a:spcPts val="0"/>
              </a:spcAft>
              <a:buSzPts val="2300"/>
              <a:buChar char="◦"/>
            </a:pPr>
            <a:r>
              <a:rPr lang="en-US"/>
              <a:t>Use IT as tool for storing/ accessing/using IP info</a:t>
            </a:r>
            <a:endParaRPr/>
          </a:p>
        </p:txBody>
      </p:sp>
      <p:sp>
        <p:nvSpPr>
          <p:cNvPr id="373" name="Google Shape;37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WIPO and WTO</a:t>
            </a:r>
            <a:endParaRPr>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Paris Convention for Protection of Industrial Property</a:t>
            </a:r>
            <a:endParaRPr/>
          </a:p>
        </p:txBody>
      </p:sp>
      <p:pic>
        <p:nvPicPr>
          <p:cNvPr id="379" name="Google Shape;379;p49"/>
          <p:cNvPicPr preferRelativeResize="0"/>
          <p:nvPr>
            <p:ph idx="1" type="body"/>
          </p:nvPr>
        </p:nvPicPr>
        <p:blipFill rotWithShape="1">
          <a:blip r:embed="rId3">
            <a:alphaModFix/>
          </a:blip>
          <a:srcRect b="0" l="0" r="0" t="0"/>
          <a:stretch/>
        </p:blipFill>
        <p:spPr>
          <a:xfrm>
            <a:off x="1104900" y="2362994"/>
            <a:ext cx="6934200" cy="2762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0"/>
          <p:cNvSpPr txBox="1"/>
          <p:nvPr>
            <p:ph idx="1" type="body"/>
          </p:nvPr>
        </p:nvSpPr>
        <p:spPr>
          <a:xfrm>
            <a:off x="457200" y="1481328"/>
            <a:ext cx="8458200" cy="4525963"/>
          </a:xfrm>
          <a:prstGeom prst="rect">
            <a:avLst/>
          </a:prstGeom>
          <a:noFill/>
          <a:ln>
            <a:noFill/>
          </a:ln>
        </p:spPr>
        <p:txBody>
          <a:bodyPr anchorCtr="0" anchor="t" bIns="45700" lIns="91425" spcFirstLastPara="1" rIns="91425" wrap="square" tIns="45700">
            <a:normAutofit fontScale="92500" lnSpcReduction="10000"/>
          </a:bodyPr>
          <a:lstStyle/>
          <a:p>
            <a:pPr indent="-256053" lvl="0" marL="365760" rtl="0" algn="just">
              <a:spcBef>
                <a:spcPts val="0"/>
              </a:spcBef>
              <a:spcAft>
                <a:spcPts val="0"/>
              </a:spcAft>
              <a:buSzPct val="68000"/>
              <a:buChar char="🞂"/>
            </a:pPr>
            <a:r>
              <a:rPr lang="en-US"/>
              <a:t>Applicable for patents, marks, industrial designs, and trade names.</a:t>
            </a:r>
            <a:endParaRPr/>
          </a:p>
          <a:p>
            <a:pPr indent="-256053" lvl="0" marL="365760" rtl="0" algn="just">
              <a:spcBef>
                <a:spcPts val="400"/>
              </a:spcBef>
              <a:spcAft>
                <a:spcPts val="0"/>
              </a:spcAft>
              <a:buSzPct val="68000"/>
              <a:buChar char="🞂"/>
            </a:pPr>
            <a:r>
              <a:rPr lang="en-US"/>
              <a:t>Paris Union: Assembly &amp; Executive Committee</a:t>
            </a:r>
            <a:endParaRPr/>
          </a:p>
          <a:p>
            <a:pPr indent="-256053" lvl="0" marL="365760" rtl="0" algn="just">
              <a:spcBef>
                <a:spcPts val="400"/>
              </a:spcBef>
              <a:spcAft>
                <a:spcPts val="0"/>
              </a:spcAft>
              <a:buSzPct val="68000"/>
              <a:buChar char="🞂"/>
            </a:pPr>
            <a:r>
              <a:rPr lang="en-US"/>
              <a:t>Assembly member – adherence to Stockholm Act (1967)</a:t>
            </a:r>
            <a:endParaRPr/>
          </a:p>
          <a:p>
            <a:pPr indent="-256053" lvl="0" marL="365760" rtl="0" algn="just">
              <a:spcBef>
                <a:spcPts val="400"/>
              </a:spcBef>
              <a:spcAft>
                <a:spcPts val="0"/>
              </a:spcAft>
              <a:buSzPct val="68000"/>
              <a:buChar char="🞂"/>
            </a:pPr>
            <a:r>
              <a:rPr lang="en-US"/>
              <a:t>Categories of provisions of the Convention – National treatment, right of priority and common rules</a:t>
            </a:r>
            <a:endParaRPr/>
          </a:p>
          <a:p>
            <a:pPr indent="-256053" lvl="0" marL="365760" rtl="0" algn="just">
              <a:spcBef>
                <a:spcPts val="400"/>
              </a:spcBef>
              <a:spcAft>
                <a:spcPts val="0"/>
              </a:spcAft>
              <a:buSzPct val="68000"/>
              <a:buChar char="🞂"/>
            </a:pPr>
            <a:r>
              <a:rPr lang="en-US"/>
              <a:t>National Treatment : Peer contracting states can protect their industrial property  and non-contracting states can protect their property in case they have commercial establishment</a:t>
            </a:r>
            <a:endParaRPr/>
          </a:p>
        </p:txBody>
      </p:sp>
      <p:sp>
        <p:nvSpPr>
          <p:cNvPr id="385" name="Google Shape;385;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Paris Convention for Protection of Industrial Property</a:t>
            </a:r>
            <a:endParaRPr>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Right of Priority:  Applicable for patents, marks and industrial designs</a:t>
            </a:r>
            <a:endParaRPr/>
          </a:p>
          <a:p>
            <a:pPr indent="-256032" lvl="0" marL="365760" rtl="0" algn="l">
              <a:spcBef>
                <a:spcPts val="400"/>
              </a:spcBef>
              <a:spcAft>
                <a:spcPts val="0"/>
              </a:spcAft>
              <a:buSzPts val="1836"/>
              <a:buChar char="🞂"/>
            </a:pPr>
            <a:r>
              <a:rPr lang="en-US"/>
              <a:t>An applicant in one of the contracting states may apply for protection of IP in any of the states</a:t>
            </a:r>
            <a:endParaRPr/>
          </a:p>
          <a:p>
            <a:pPr indent="-256032" lvl="0" marL="365760" rtl="0" algn="l">
              <a:spcBef>
                <a:spcPts val="400"/>
              </a:spcBef>
              <a:spcAft>
                <a:spcPts val="0"/>
              </a:spcAft>
              <a:buSzPts val="1836"/>
              <a:buChar char="🞂"/>
            </a:pPr>
            <a:r>
              <a:rPr lang="en-US"/>
              <a:t>Period of time: 12 months for patents and utility models &amp; 6 months for industrial designs and marks</a:t>
            </a:r>
            <a:endParaRPr/>
          </a:p>
          <a:p>
            <a:pPr indent="-139446" lvl="0" marL="365760" rtl="0" algn="l">
              <a:spcBef>
                <a:spcPts val="400"/>
              </a:spcBef>
              <a:spcAft>
                <a:spcPts val="0"/>
              </a:spcAft>
              <a:buSzPts val="1836"/>
              <a:buNone/>
            </a:pPr>
            <a:r>
              <a:t/>
            </a:r>
            <a:endParaRPr/>
          </a:p>
        </p:txBody>
      </p:sp>
      <p:sp>
        <p:nvSpPr>
          <p:cNvPr id="391" name="Google Shape;39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Paris Convention for Protection of Industrial Property</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Intellectual property (IP) : Creations of the human mind like inventions, literary and artistic works and symbols, names, images and designs used in commerce</a:t>
            </a:r>
            <a:endParaRPr/>
          </a:p>
          <a:p>
            <a:pPr indent="-256032" lvl="0" marL="365760" rtl="0" algn="just">
              <a:spcBef>
                <a:spcPts val="400"/>
              </a:spcBef>
              <a:spcAft>
                <a:spcPts val="0"/>
              </a:spcAft>
              <a:buSzPts val="1836"/>
              <a:buChar char="🞂"/>
            </a:pPr>
            <a:r>
              <a:rPr lang="en-US"/>
              <a:t>Two categories: Industrial property and Copyright</a:t>
            </a:r>
            <a:endParaRPr/>
          </a:p>
          <a:p>
            <a:pPr indent="-256032" lvl="0" marL="365760" rtl="0" algn="just">
              <a:spcBef>
                <a:spcPts val="400"/>
              </a:spcBef>
              <a:spcAft>
                <a:spcPts val="0"/>
              </a:spcAft>
              <a:buSzPts val="1836"/>
              <a:buChar char="🞂"/>
            </a:pPr>
            <a:r>
              <a:rPr lang="en-US"/>
              <a:t>Four types: patents, trademarks, copyrights, and trade secrets</a:t>
            </a:r>
            <a:endParaRPr/>
          </a:p>
        </p:txBody>
      </p:sp>
      <p:sp>
        <p:nvSpPr>
          <p:cNvPr id="127" name="Google Shape;12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Introduction to IPR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Common Rules (Patents)</a:t>
            </a:r>
            <a:endParaRPr/>
          </a:p>
          <a:p>
            <a:pPr indent="-228600" lvl="1" marL="621792" rtl="0" algn="just">
              <a:spcBef>
                <a:spcPts val="324"/>
              </a:spcBef>
              <a:spcAft>
                <a:spcPts val="0"/>
              </a:spcAft>
              <a:buSzPts val="2300"/>
              <a:buChar char="◦"/>
            </a:pPr>
            <a:r>
              <a:rPr lang="en-US"/>
              <a:t>1. Patent in different States (independent)</a:t>
            </a:r>
            <a:endParaRPr/>
          </a:p>
          <a:p>
            <a:pPr indent="-228600" lvl="1" marL="621792" rtl="0" algn="just">
              <a:spcBef>
                <a:spcPts val="324"/>
              </a:spcBef>
              <a:spcAft>
                <a:spcPts val="0"/>
              </a:spcAft>
              <a:buSzPts val="2300"/>
              <a:buChar char="◦"/>
            </a:pPr>
            <a:r>
              <a:rPr lang="en-US"/>
              <a:t>2. Patent in one state does not oblige in another</a:t>
            </a:r>
            <a:endParaRPr/>
          </a:p>
          <a:p>
            <a:pPr indent="-228600" lvl="1" marL="621792" rtl="0" algn="just">
              <a:spcBef>
                <a:spcPts val="324"/>
              </a:spcBef>
              <a:spcAft>
                <a:spcPts val="0"/>
              </a:spcAft>
              <a:buSzPts val="2300"/>
              <a:buChar char="◦"/>
            </a:pPr>
            <a:r>
              <a:rPr lang="en-US"/>
              <a:t>3. Refuse of patent in one state – not in another</a:t>
            </a:r>
            <a:endParaRPr/>
          </a:p>
          <a:p>
            <a:pPr indent="-228600" lvl="1" marL="621792" rtl="0" algn="just">
              <a:spcBef>
                <a:spcPts val="324"/>
              </a:spcBef>
              <a:spcAft>
                <a:spcPts val="0"/>
              </a:spcAft>
              <a:buSzPts val="2300"/>
              <a:buChar char="◦"/>
            </a:pPr>
            <a:r>
              <a:rPr lang="en-US"/>
              <a:t>4. Name the inventor of each patent</a:t>
            </a:r>
            <a:endParaRPr/>
          </a:p>
          <a:p>
            <a:pPr indent="-228600" lvl="1" marL="621792" rtl="0" algn="just">
              <a:spcBef>
                <a:spcPts val="324"/>
              </a:spcBef>
              <a:spcAft>
                <a:spcPts val="0"/>
              </a:spcAft>
              <a:buSzPts val="2300"/>
              <a:buChar char="◦"/>
            </a:pPr>
            <a:r>
              <a:rPr lang="en-US"/>
              <a:t>5. No revocation of patent based on domestic law</a:t>
            </a:r>
            <a:endParaRPr/>
          </a:p>
          <a:p>
            <a:pPr indent="-228600" lvl="1" marL="621792" rtl="0" algn="just">
              <a:spcBef>
                <a:spcPts val="324"/>
              </a:spcBef>
              <a:spcAft>
                <a:spcPts val="0"/>
              </a:spcAft>
              <a:buSzPts val="2300"/>
              <a:buChar char="◦"/>
            </a:pPr>
            <a:r>
              <a:rPr lang="en-US"/>
              <a:t>6. Compulsory license when no rectification of patented invention could be made and patent holder could give legitimate reasons for his inaction</a:t>
            </a:r>
            <a:endParaRPr/>
          </a:p>
          <a:p>
            <a:pPr indent="-228600" lvl="1" marL="621792" rtl="0" algn="just">
              <a:spcBef>
                <a:spcPts val="324"/>
              </a:spcBef>
              <a:spcAft>
                <a:spcPts val="0"/>
              </a:spcAft>
              <a:buSzPts val="2300"/>
              <a:buChar char="◦"/>
            </a:pPr>
            <a:r>
              <a:rPr lang="en-US"/>
              <a:t>7. Revocation of patent after 2 years from date of issue of first compulsory license.</a:t>
            </a:r>
            <a:endParaRPr/>
          </a:p>
        </p:txBody>
      </p:sp>
      <p:sp>
        <p:nvSpPr>
          <p:cNvPr id="397" name="Google Shape;397;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Paris Convention for Protection of Industrial Property</a:t>
            </a:r>
            <a:endParaRPr>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n-US"/>
              <a:t>Common Rules (Marks)</a:t>
            </a:r>
            <a:endParaRPr/>
          </a:p>
          <a:p>
            <a:pPr indent="-228600" lvl="1" marL="621792" rtl="0" algn="just">
              <a:spcBef>
                <a:spcPts val="324"/>
              </a:spcBef>
              <a:spcAft>
                <a:spcPts val="0"/>
              </a:spcAft>
              <a:buSzPts val="2300"/>
              <a:buChar char="◦"/>
            </a:pPr>
            <a:r>
              <a:rPr lang="en-US"/>
              <a:t>1. Filing of marks in each contracting State controlled by domestic law</a:t>
            </a:r>
            <a:endParaRPr/>
          </a:p>
          <a:p>
            <a:pPr indent="-228600" lvl="1" marL="621792" rtl="0" algn="just">
              <a:spcBef>
                <a:spcPts val="324"/>
              </a:spcBef>
              <a:spcAft>
                <a:spcPts val="0"/>
              </a:spcAft>
              <a:buSzPts val="2300"/>
              <a:buChar char="◦"/>
            </a:pPr>
            <a:r>
              <a:rPr lang="en-US"/>
              <a:t>2. Lapse of registration of a mark in one state does not affect its validity in another state</a:t>
            </a:r>
            <a:endParaRPr/>
          </a:p>
          <a:p>
            <a:pPr indent="-228600" lvl="1" marL="621792" rtl="0" algn="just">
              <a:spcBef>
                <a:spcPts val="324"/>
              </a:spcBef>
              <a:spcAft>
                <a:spcPts val="0"/>
              </a:spcAft>
              <a:buSzPts val="2300"/>
              <a:buChar char="◦"/>
            </a:pPr>
            <a:r>
              <a:rPr lang="en-US"/>
              <a:t>3. When mark is registered in country of origin, it must be protected in other states</a:t>
            </a:r>
            <a:endParaRPr/>
          </a:p>
          <a:p>
            <a:pPr indent="-228600" lvl="1" marL="621792" rtl="0" algn="just">
              <a:spcBef>
                <a:spcPts val="324"/>
              </a:spcBef>
              <a:spcAft>
                <a:spcPts val="0"/>
              </a:spcAft>
              <a:buSzPts val="2300"/>
              <a:buChar char="◦"/>
            </a:pPr>
            <a:r>
              <a:rPr lang="en-US"/>
              <a:t>4. Refusal of registration – Affects morality, deceives public</a:t>
            </a:r>
            <a:endParaRPr/>
          </a:p>
          <a:p>
            <a:pPr indent="-228600" lvl="1" marL="621792" rtl="0" algn="just">
              <a:spcBef>
                <a:spcPts val="324"/>
              </a:spcBef>
              <a:spcAft>
                <a:spcPts val="0"/>
              </a:spcAft>
              <a:buSzPts val="2300"/>
              <a:buChar char="◦"/>
            </a:pPr>
            <a:r>
              <a:rPr lang="en-US"/>
              <a:t>5. Revocation of compulsory license only after stipulated time and justification of inaction of owner</a:t>
            </a:r>
            <a:endParaRPr/>
          </a:p>
          <a:p>
            <a:pPr indent="-228600" lvl="1" marL="621792" rtl="0" algn="just">
              <a:spcBef>
                <a:spcPts val="324"/>
              </a:spcBef>
              <a:spcAft>
                <a:spcPts val="0"/>
              </a:spcAft>
              <a:buSzPts val="2300"/>
              <a:buNone/>
            </a:pPr>
            <a:r>
              <a:t/>
            </a:r>
            <a:endParaRPr/>
          </a:p>
        </p:txBody>
      </p:sp>
      <p:sp>
        <p:nvSpPr>
          <p:cNvPr id="403" name="Google Shape;403;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Paris Convention for Protection of Industrial Property</a:t>
            </a:r>
            <a:endParaRPr>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Common Rules (Marks)</a:t>
            </a:r>
            <a:endParaRPr/>
          </a:p>
          <a:p>
            <a:pPr indent="-228600" lvl="1" marL="621792" rtl="0" algn="just">
              <a:spcBef>
                <a:spcPts val="324"/>
              </a:spcBef>
              <a:spcAft>
                <a:spcPts val="0"/>
              </a:spcAft>
              <a:buSzPts val="2300"/>
              <a:buChar char="◦"/>
            </a:pPr>
            <a:r>
              <a:rPr lang="en-US"/>
              <a:t>6. Prohibition of use of marks – mere reproduction or imitation of marks</a:t>
            </a:r>
            <a:endParaRPr/>
          </a:p>
          <a:p>
            <a:pPr indent="-228600" lvl="1" marL="621792" rtl="0" algn="just">
              <a:spcBef>
                <a:spcPts val="324"/>
              </a:spcBef>
              <a:spcAft>
                <a:spcPts val="0"/>
              </a:spcAft>
              <a:buSzPts val="2300"/>
              <a:buChar char="◦"/>
            </a:pPr>
            <a:r>
              <a:rPr lang="en-US"/>
              <a:t>7. State emblems, official signs, hallmarks of contracting states – International Bureau of WIPO – prohibit</a:t>
            </a:r>
            <a:endParaRPr/>
          </a:p>
          <a:p>
            <a:pPr indent="-228600" lvl="1" marL="621792" rtl="0" algn="just">
              <a:spcBef>
                <a:spcPts val="324"/>
              </a:spcBef>
              <a:spcAft>
                <a:spcPts val="0"/>
              </a:spcAft>
              <a:buSzPts val="2300"/>
              <a:buChar char="◦"/>
            </a:pPr>
            <a:r>
              <a:rPr lang="en-US"/>
              <a:t>8. Same prohibitions for representations of inter governmental organizations</a:t>
            </a:r>
            <a:endParaRPr/>
          </a:p>
          <a:p>
            <a:pPr indent="-228600" lvl="1" marL="621792" rtl="0" algn="just">
              <a:spcBef>
                <a:spcPts val="324"/>
              </a:spcBef>
              <a:spcAft>
                <a:spcPts val="0"/>
              </a:spcAft>
              <a:buSzPts val="2300"/>
              <a:buChar char="◦"/>
            </a:pPr>
            <a:r>
              <a:rPr lang="en-US"/>
              <a:t>9. Protect collective marks</a:t>
            </a:r>
            <a:endParaRPr/>
          </a:p>
          <a:p>
            <a:pPr indent="-139446" lvl="0" marL="365760" rtl="0" algn="l">
              <a:spcBef>
                <a:spcPts val="400"/>
              </a:spcBef>
              <a:spcAft>
                <a:spcPts val="0"/>
              </a:spcAft>
              <a:buSzPts val="1836"/>
              <a:buNone/>
            </a:pPr>
            <a:r>
              <a:t/>
            </a:r>
            <a:endParaRPr/>
          </a:p>
        </p:txBody>
      </p:sp>
      <p:sp>
        <p:nvSpPr>
          <p:cNvPr id="409" name="Google Shape;409;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Paris Convention for Protection of Industrial Property</a:t>
            </a:r>
            <a:endParaRPr>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Industrial designs: Protection in each state and no revocation if not done in the state</a:t>
            </a:r>
            <a:endParaRPr/>
          </a:p>
          <a:p>
            <a:pPr indent="-256032" lvl="0" marL="365760" rtl="0" algn="just">
              <a:spcBef>
                <a:spcPts val="400"/>
              </a:spcBef>
              <a:spcAft>
                <a:spcPts val="0"/>
              </a:spcAft>
              <a:buSzPts val="1836"/>
              <a:buChar char="🞂"/>
            </a:pPr>
            <a:r>
              <a:rPr lang="en-US"/>
              <a:t>Trade Names: Grant protection even without registration</a:t>
            </a:r>
            <a:endParaRPr/>
          </a:p>
          <a:p>
            <a:pPr indent="-256032" lvl="0" marL="365760" rtl="0" algn="just">
              <a:spcBef>
                <a:spcPts val="400"/>
              </a:spcBef>
              <a:spcAft>
                <a:spcPts val="0"/>
              </a:spcAft>
              <a:buSzPts val="1836"/>
              <a:buChar char="🞂"/>
            </a:pPr>
            <a:r>
              <a:rPr lang="en-US"/>
              <a:t>Indications of Source: No direct / indirect use of false indication of source of goods</a:t>
            </a:r>
            <a:endParaRPr/>
          </a:p>
          <a:p>
            <a:pPr indent="-256032" lvl="0" marL="365760" rtl="0" algn="just">
              <a:spcBef>
                <a:spcPts val="400"/>
              </a:spcBef>
              <a:spcAft>
                <a:spcPts val="0"/>
              </a:spcAft>
              <a:buSzPts val="1836"/>
              <a:buChar char="🞂"/>
            </a:pPr>
            <a:r>
              <a:rPr lang="en-US"/>
              <a:t>Unfair competition: Protection against unfair competition</a:t>
            </a:r>
            <a:endParaRPr/>
          </a:p>
        </p:txBody>
      </p:sp>
      <p:sp>
        <p:nvSpPr>
          <p:cNvPr id="415" name="Google Shape;415;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Paris Convention for Protection of Industrial Property</a:t>
            </a:r>
            <a:endParaRPr>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Difference between utility model and patent</a:t>
            </a:r>
            <a:endParaRPr/>
          </a:p>
          <a:p>
            <a:pPr indent="-256032" lvl="0" marL="365760" rtl="0" algn="l">
              <a:spcBef>
                <a:spcPts val="400"/>
              </a:spcBef>
              <a:spcAft>
                <a:spcPts val="0"/>
              </a:spcAft>
              <a:buSzPts val="1836"/>
              <a:buChar char="🞂"/>
            </a:pPr>
            <a:r>
              <a:rPr lang="en-US"/>
              <a:t>What does an IP right entitle a person?</a:t>
            </a:r>
            <a:endParaRPr/>
          </a:p>
          <a:p>
            <a:pPr indent="-514350" lvl="0" marL="624078" rtl="0" algn="l">
              <a:spcBef>
                <a:spcPts val="400"/>
              </a:spcBef>
              <a:spcAft>
                <a:spcPts val="0"/>
              </a:spcAft>
              <a:buSzPts val="1836"/>
              <a:buFont typeface="Lucida Sans"/>
              <a:buAutoNum type="arabicPeriod"/>
            </a:pPr>
            <a:r>
              <a:rPr lang="en-US"/>
              <a:t>Right to file a suit in case of an infringement</a:t>
            </a:r>
            <a:endParaRPr/>
          </a:p>
          <a:p>
            <a:pPr indent="-514350" lvl="0" marL="624078" rtl="0" algn="l">
              <a:spcBef>
                <a:spcPts val="400"/>
              </a:spcBef>
              <a:spcAft>
                <a:spcPts val="0"/>
              </a:spcAft>
              <a:buSzPts val="1836"/>
              <a:buFont typeface="Lucida Sans"/>
              <a:buAutoNum type="arabicPeriod"/>
            </a:pPr>
            <a:r>
              <a:rPr lang="en-US"/>
              <a:t>Right to exclude others</a:t>
            </a:r>
            <a:endParaRPr/>
          </a:p>
          <a:p>
            <a:pPr indent="-514350" lvl="0" marL="624078" rtl="0" algn="l">
              <a:spcBef>
                <a:spcPts val="400"/>
              </a:spcBef>
              <a:spcAft>
                <a:spcPts val="0"/>
              </a:spcAft>
              <a:buSzPts val="1836"/>
              <a:buFont typeface="Lucida Sans"/>
              <a:buAutoNum type="arabicPeriod"/>
            </a:pPr>
            <a:r>
              <a:rPr lang="en-US"/>
              <a:t>Right to transfer</a:t>
            </a:r>
            <a:endParaRPr/>
          </a:p>
          <a:p>
            <a:pPr indent="-514350" lvl="0" marL="624078" rtl="0" algn="l">
              <a:spcBef>
                <a:spcPts val="400"/>
              </a:spcBef>
              <a:spcAft>
                <a:spcPts val="0"/>
              </a:spcAft>
              <a:buSzPts val="1836"/>
              <a:buFont typeface="Lucida Sans"/>
              <a:buAutoNum type="arabicPeriod"/>
            </a:pPr>
            <a:r>
              <a:rPr lang="en-US"/>
              <a:t>All of the above</a:t>
            </a:r>
            <a:endParaRPr/>
          </a:p>
          <a:p>
            <a:pPr indent="-139446" lvl="0" marL="365760" rtl="0" algn="l">
              <a:spcBef>
                <a:spcPts val="400"/>
              </a:spcBef>
              <a:spcAft>
                <a:spcPts val="0"/>
              </a:spcAft>
              <a:buSzPts val="1836"/>
              <a:buNone/>
            </a:pPr>
            <a:r>
              <a:t/>
            </a:r>
            <a:endParaRPr/>
          </a:p>
        </p:txBody>
      </p:sp>
      <p:sp>
        <p:nvSpPr>
          <p:cNvPr id="421" name="Google Shape;421;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If Stephen invents a new process/product for recording music, he will most likely apply for</a:t>
            </a:r>
            <a:endParaRPr/>
          </a:p>
          <a:p>
            <a:pPr indent="-514350" lvl="0" marL="624078" rtl="0" algn="l">
              <a:spcBef>
                <a:spcPts val="400"/>
              </a:spcBef>
              <a:spcAft>
                <a:spcPts val="0"/>
              </a:spcAft>
              <a:buSzPts val="1836"/>
              <a:buFont typeface="Lucida Sans"/>
              <a:buAutoNum type="arabicPeriod"/>
            </a:pPr>
            <a:r>
              <a:rPr lang="en-US"/>
              <a:t>Patent</a:t>
            </a:r>
            <a:endParaRPr/>
          </a:p>
          <a:p>
            <a:pPr indent="-514350" lvl="0" marL="624078" rtl="0" algn="l">
              <a:spcBef>
                <a:spcPts val="400"/>
              </a:spcBef>
              <a:spcAft>
                <a:spcPts val="0"/>
              </a:spcAft>
              <a:buSzPts val="1836"/>
              <a:buFont typeface="Lucida Sans"/>
              <a:buAutoNum type="arabicPeriod"/>
            </a:pPr>
            <a:r>
              <a:rPr lang="en-US"/>
              <a:t>Copyright</a:t>
            </a:r>
            <a:endParaRPr/>
          </a:p>
          <a:p>
            <a:pPr indent="-514350" lvl="0" marL="624078" rtl="0" algn="l">
              <a:spcBef>
                <a:spcPts val="400"/>
              </a:spcBef>
              <a:spcAft>
                <a:spcPts val="0"/>
              </a:spcAft>
              <a:buSzPts val="1836"/>
              <a:buFont typeface="Lucida Sans"/>
              <a:buAutoNum type="arabicPeriod"/>
            </a:pPr>
            <a:r>
              <a:rPr lang="en-US"/>
              <a:t>Trademark</a:t>
            </a:r>
            <a:endParaRPr/>
          </a:p>
          <a:p>
            <a:pPr indent="-514350" lvl="0" marL="624078" rtl="0" algn="l">
              <a:spcBef>
                <a:spcPts val="400"/>
              </a:spcBef>
              <a:spcAft>
                <a:spcPts val="0"/>
              </a:spcAft>
              <a:buSzPts val="1836"/>
              <a:buFont typeface="Lucida Sans"/>
              <a:buAutoNum type="arabicPeriod"/>
            </a:pPr>
            <a:r>
              <a:rPr lang="en-US"/>
              <a:t>Trade Secret</a:t>
            </a:r>
            <a:endParaRPr/>
          </a:p>
        </p:txBody>
      </p:sp>
      <p:sp>
        <p:nvSpPr>
          <p:cNvPr id="427" name="Google Shape;427;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Intellectual Property is mostly a type of—</a:t>
            </a:r>
            <a:endParaRPr/>
          </a:p>
          <a:p>
            <a:pPr indent="-514350" lvl="0" marL="624078" rtl="0" algn="l">
              <a:spcBef>
                <a:spcPts val="400"/>
              </a:spcBef>
              <a:spcAft>
                <a:spcPts val="0"/>
              </a:spcAft>
              <a:buSzPts val="1836"/>
              <a:buFont typeface="Lucida Sans"/>
              <a:buAutoNum type="arabicPeriod"/>
            </a:pPr>
            <a:r>
              <a:rPr lang="en-US"/>
              <a:t>Tangible property</a:t>
            </a:r>
            <a:endParaRPr/>
          </a:p>
          <a:p>
            <a:pPr indent="-514350" lvl="0" marL="624078" rtl="0" algn="l">
              <a:spcBef>
                <a:spcPts val="400"/>
              </a:spcBef>
              <a:spcAft>
                <a:spcPts val="0"/>
              </a:spcAft>
              <a:buSzPts val="1836"/>
              <a:buFont typeface="Lucida Sans"/>
              <a:buAutoNum type="arabicPeriod"/>
            </a:pPr>
            <a:r>
              <a:rPr lang="en-US"/>
              <a:t>Intangible Property</a:t>
            </a:r>
            <a:endParaRPr/>
          </a:p>
          <a:p>
            <a:pPr indent="-514350" lvl="0" marL="624078" rtl="0" algn="l">
              <a:spcBef>
                <a:spcPts val="400"/>
              </a:spcBef>
              <a:spcAft>
                <a:spcPts val="0"/>
              </a:spcAft>
              <a:buSzPts val="1836"/>
              <a:buFont typeface="Lucida Sans"/>
              <a:buAutoNum type="arabicPeriod"/>
            </a:pPr>
            <a:r>
              <a:rPr lang="en-US"/>
              <a:t>Real Property</a:t>
            </a:r>
            <a:endParaRPr/>
          </a:p>
          <a:p>
            <a:pPr indent="-514350" lvl="0" marL="624078" rtl="0" algn="l">
              <a:spcBef>
                <a:spcPts val="400"/>
              </a:spcBef>
              <a:spcAft>
                <a:spcPts val="0"/>
              </a:spcAft>
              <a:buSzPts val="1836"/>
              <a:buFont typeface="Lucida Sans"/>
              <a:buAutoNum type="arabicPeriod"/>
            </a:pPr>
            <a:r>
              <a:rPr lang="en-US"/>
              <a:t>None of the above</a:t>
            </a:r>
            <a:endParaRPr/>
          </a:p>
        </p:txBody>
      </p:sp>
      <p:sp>
        <p:nvSpPr>
          <p:cNvPr id="433" name="Google Shape;433;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Which one of the following cannot be protected by Intellectual Property Rights?</a:t>
            </a:r>
            <a:endParaRPr/>
          </a:p>
          <a:p>
            <a:pPr indent="-514350" lvl="0" marL="624078" rtl="0" algn="l">
              <a:spcBef>
                <a:spcPts val="400"/>
              </a:spcBef>
              <a:spcAft>
                <a:spcPts val="0"/>
              </a:spcAft>
              <a:buSzPts val="1836"/>
              <a:buFont typeface="Lucida Sans"/>
              <a:buAutoNum type="arabicPeriod"/>
            </a:pPr>
            <a:r>
              <a:rPr lang="en-US"/>
              <a:t>Mc. Fury’s invention in an existing technology</a:t>
            </a:r>
            <a:endParaRPr/>
          </a:p>
          <a:p>
            <a:pPr indent="-514350" lvl="0" marL="624078" rtl="0" algn="l">
              <a:spcBef>
                <a:spcPts val="400"/>
              </a:spcBef>
              <a:spcAft>
                <a:spcPts val="0"/>
              </a:spcAft>
              <a:buSzPts val="1836"/>
              <a:buFont typeface="Lucida Sans"/>
              <a:buAutoNum type="arabicPeriod"/>
            </a:pPr>
            <a:r>
              <a:rPr lang="en-US"/>
              <a:t>Basker’s agricultural land</a:t>
            </a:r>
            <a:endParaRPr/>
          </a:p>
          <a:p>
            <a:pPr indent="-514350" lvl="0" marL="624078" rtl="0" algn="l">
              <a:spcBef>
                <a:spcPts val="400"/>
              </a:spcBef>
              <a:spcAft>
                <a:spcPts val="0"/>
              </a:spcAft>
              <a:buSzPts val="1836"/>
              <a:buFont typeface="Lucida Sans"/>
              <a:buAutoNum type="arabicPeriod"/>
            </a:pPr>
            <a:r>
              <a:rPr lang="en-US"/>
              <a:t>Zain’s code for developing Photoshop</a:t>
            </a:r>
            <a:endParaRPr/>
          </a:p>
          <a:p>
            <a:pPr indent="-514350" lvl="0" marL="624078" rtl="0" algn="l">
              <a:spcBef>
                <a:spcPts val="400"/>
              </a:spcBef>
              <a:spcAft>
                <a:spcPts val="0"/>
              </a:spcAft>
              <a:buSzPts val="1836"/>
              <a:buFont typeface="Lucida Sans"/>
              <a:buAutoNum type="arabicPeriod"/>
            </a:pPr>
            <a:r>
              <a:rPr lang="en-US"/>
              <a:t>Justin Biber’s new composition of a Hollywood song</a:t>
            </a:r>
            <a:endParaRPr/>
          </a:p>
        </p:txBody>
      </p:sp>
      <p:sp>
        <p:nvSpPr>
          <p:cNvPr id="439" name="Google Shape;439;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Which of the following international systems does NOT relate to intellectual property?</a:t>
            </a:r>
            <a:endParaRPr/>
          </a:p>
          <a:p>
            <a:pPr indent="-514350" lvl="0" marL="624078" rtl="0" algn="l">
              <a:spcBef>
                <a:spcPts val="400"/>
              </a:spcBef>
              <a:spcAft>
                <a:spcPts val="0"/>
              </a:spcAft>
              <a:buSzPts val="1836"/>
              <a:buFont typeface="Lucida Sans"/>
              <a:buAutoNum type="arabicPeriod"/>
            </a:pPr>
            <a:r>
              <a:rPr lang="en-US"/>
              <a:t>Paris Convention</a:t>
            </a:r>
            <a:endParaRPr/>
          </a:p>
          <a:p>
            <a:pPr indent="-514350" lvl="0" marL="624078" rtl="0" algn="l">
              <a:spcBef>
                <a:spcPts val="400"/>
              </a:spcBef>
              <a:spcAft>
                <a:spcPts val="0"/>
              </a:spcAft>
              <a:buSzPts val="1836"/>
              <a:buFont typeface="Lucida Sans"/>
              <a:buAutoNum type="arabicPeriod"/>
            </a:pPr>
            <a:r>
              <a:rPr lang="en-US"/>
              <a:t>TRIPS Agreement</a:t>
            </a:r>
            <a:endParaRPr/>
          </a:p>
          <a:p>
            <a:pPr indent="-514350" lvl="0" marL="624078" rtl="0" algn="l">
              <a:spcBef>
                <a:spcPts val="400"/>
              </a:spcBef>
              <a:spcAft>
                <a:spcPts val="0"/>
              </a:spcAft>
              <a:buSzPts val="1836"/>
              <a:buFont typeface="Lucida Sans"/>
              <a:buAutoNum type="arabicPeriod"/>
            </a:pPr>
            <a:r>
              <a:rPr lang="en-US"/>
              <a:t>Berne Convention</a:t>
            </a:r>
            <a:endParaRPr/>
          </a:p>
          <a:p>
            <a:pPr indent="-514350" lvl="0" marL="624078" rtl="0" algn="l">
              <a:spcBef>
                <a:spcPts val="400"/>
              </a:spcBef>
              <a:spcAft>
                <a:spcPts val="0"/>
              </a:spcAft>
              <a:buSzPts val="1836"/>
              <a:buFont typeface="Lucida Sans"/>
              <a:buAutoNum type="arabicPeriod"/>
            </a:pPr>
            <a:r>
              <a:rPr lang="en-US"/>
              <a:t>Kyoto Protocol</a:t>
            </a:r>
            <a:endParaRPr/>
          </a:p>
        </p:txBody>
      </p:sp>
      <p:sp>
        <p:nvSpPr>
          <p:cNvPr id="445" name="Google Shape;445;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Paris Convention does not deal with _____</a:t>
            </a:r>
            <a:endParaRPr/>
          </a:p>
          <a:p>
            <a:pPr indent="-256032" lvl="0" marL="365760" rtl="0" algn="l">
              <a:spcBef>
                <a:spcPts val="400"/>
              </a:spcBef>
              <a:spcAft>
                <a:spcPts val="0"/>
              </a:spcAft>
              <a:buSzPts val="1836"/>
              <a:buNone/>
            </a:pPr>
            <a:r>
              <a:rPr lang="en-US"/>
              <a:t>1. Marks</a:t>
            </a:r>
            <a:endParaRPr/>
          </a:p>
          <a:p>
            <a:pPr indent="-256032" lvl="0" marL="365760" rtl="0" algn="l">
              <a:spcBef>
                <a:spcPts val="400"/>
              </a:spcBef>
              <a:spcAft>
                <a:spcPts val="0"/>
              </a:spcAft>
              <a:buSzPts val="1836"/>
              <a:buNone/>
            </a:pPr>
            <a:r>
              <a:rPr lang="en-US"/>
              <a:t>2. Patents</a:t>
            </a:r>
            <a:endParaRPr/>
          </a:p>
          <a:p>
            <a:pPr indent="-256032" lvl="0" marL="365760" rtl="0" algn="l">
              <a:spcBef>
                <a:spcPts val="400"/>
              </a:spcBef>
              <a:spcAft>
                <a:spcPts val="0"/>
              </a:spcAft>
              <a:buSzPts val="1836"/>
              <a:buNone/>
            </a:pPr>
            <a:r>
              <a:rPr lang="en-US"/>
              <a:t>3. Industrial Designs</a:t>
            </a:r>
            <a:endParaRPr/>
          </a:p>
          <a:p>
            <a:pPr indent="-256032" lvl="0" marL="365760" rtl="0" algn="l">
              <a:spcBef>
                <a:spcPts val="400"/>
              </a:spcBef>
              <a:spcAft>
                <a:spcPts val="0"/>
              </a:spcAft>
              <a:buSzPts val="1836"/>
              <a:buNone/>
            </a:pPr>
            <a:r>
              <a:rPr lang="en-US"/>
              <a:t>4. Copyright</a:t>
            </a:r>
            <a:endParaRPr/>
          </a:p>
          <a:p>
            <a:pPr indent="-139446" lvl="0" marL="365760" rtl="0" algn="l">
              <a:spcBef>
                <a:spcPts val="400"/>
              </a:spcBef>
              <a:spcAft>
                <a:spcPts val="0"/>
              </a:spcAft>
              <a:buSzPts val="1836"/>
              <a:buNone/>
            </a:pPr>
            <a:r>
              <a:t/>
            </a:r>
            <a:endParaRPr/>
          </a:p>
        </p:txBody>
      </p:sp>
      <p:sp>
        <p:nvSpPr>
          <p:cNvPr id="451" name="Google Shape;451;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Patent  - A new invention with industrial use</a:t>
            </a:r>
            <a:endParaRPr/>
          </a:p>
          <a:p>
            <a:pPr indent="-256032" lvl="0" marL="365760" rtl="0" algn="l">
              <a:spcBef>
                <a:spcPts val="400"/>
              </a:spcBef>
              <a:spcAft>
                <a:spcPts val="0"/>
              </a:spcAft>
              <a:buSzPts val="1836"/>
              <a:buChar char="🞂"/>
            </a:pPr>
            <a:r>
              <a:rPr lang="en-US"/>
              <a:t>Copyright – Literary / musical / artistic / dramatic work</a:t>
            </a:r>
            <a:endParaRPr/>
          </a:p>
          <a:p>
            <a:pPr indent="-256032" lvl="0" marL="365760" rtl="0" algn="l">
              <a:spcBef>
                <a:spcPts val="400"/>
              </a:spcBef>
              <a:spcAft>
                <a:spcPts val="0"/>
              </a:spcAft>
              <a:buSzPts val="1836"/>
              <a:buChar char="🞂"/>
            </a:pPr>
            <a:r>
              <a:rPr lang="en-US"/>
              <a:t>Trademark – Symbols of a registered organization</a:t>
            </a:r>
            <a:endParaRPr/>
          </a:p>
          <a:p>
            <a:pPr indent="-256032" lvl="0" marL="365760" rtl="0" algn="l">
              <a:spcBef>
                <a:spcPts val="400"/>
              </a:spcBef>
              <a:spcAft>
                <a:spcPts val="0"/>
              </a:spcAft>
              <a:buSzPts val="1836"/>
              <a:buChar char="🞂"/>
            </a:pPr>
            <a:r>
              <a:rPr lang="en-US"/>
              <a:t>Trade Secret – Business secrets</a:t>
            </a:r>
            <a:endParaRPr/>
          </a:p>
          <a:p>
            <a:pPr indent="-256032" lvl="0" marL="365760" rtl="0" algn="l">
              <a:spcBef>
                <a:spcPts val="400"/>
              </a:spcBef>
              <a:spcAft>
                <a:spcPts val="0"/>
              </a:spcAft>
              <a:buSzPts val="1836"/>
              <a:buChar char="🞂"/>
            </a:pPr>
            <a:r>
              <a:rPr lang="en-US"/>
              <a:t>Design of Integrated Circuits, Geographical Indication of Goods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None/>
            </a:pPr>
            <a:r>
              <a:t/>
            </a:r>
            <a:endParaRPr/>
          </a:p>
        </p:txBody>
      </p:sp>
      <p:sp>
        <p:nvSpPr>
          <p:cNvPr id="133" name="Google Shape;13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Introduction to IPR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Which of the following are categories of provision for Convention?</a:t>
            </a:r>
            <a:endParaRPr/>
          </a:p>
          <a:p>
            <a:pPr indent="-256032" lvl="0" marL="365760" rtl="0" algn="l">
              <a:spcBef>
                <a:spcPts val="400"/>
              </a:spcBef>
              <a:spcAft>
                <a:spcPts val="0"/>
              </a:spcAft>
              <a:buSzPts val="1836"/>
              <a:buChar char="🞂"/>
            </a:pPr>
            <a:r>
              <a:rPr lang="en-US"/>
              <a:t>1. National treatment</a:t>
            </a:r>
            <a:endParaRPr/>
          </a:p>
          <a:p>
            <a:pPr indent="-256032" lvl="0" marL="365760" rtl="0" algn="l">
              <a:spcBef>
                <a:spcPts val="400"/>
              </a:spcBef>
              <a:spcAft>
                <a:spcPts val="0"/>
              </a:spcAft>
              <a:buSzPts val="1836"/>
              <a:buChar char="🞂"/>
            </a:pPr>
            <a:r>
              <a:rPr lang="en-US"/>
              <a:t>2. Right of priority</a:t>
            </a:r>
            <a:endParaRPr/>
          </a:p>
          <a:p>
            <a:pPr indent="-256032" lvl="0" marL="365760" rtl="0" algn="l">
              <a:spcBef>
                <a:spcPts val="400"/>
              </a:spcBef>
              <a:spcAft>
                <a:spcPts val="0"/>
              </a:spcAft>
              <a:buSzPts val="1836"/>
              <a:buChar char="🞂"/>
            </a:pPr>
            <a:r>
              <a:rPr lang="en-US"/>
              <a:t>3. Common Rules</a:t>
            </a:r>
            <a:endParaRPr/>
          </a:p>
          <a:p>
            <a:pPr indent="-256032" lvl="0" marL="365760" rtl="0" algn="l">
              <a:spcBef>
                <a:spcPts val="400"/>
              </a:spcBef>
              <a:spcAft>
                <a:spcPts val="0"/>
              </a:spcAft>
              <a:buSzPts val="1836"/>
              <a:buChar char="🞂"/>
            </a:pPr>
            <a:r>
              <a:rPr lang="en-US"/>
              <a:t>4. All the above</a:t>
            </a:r>
            <a:endParaRPr/>
          </a:p>
        </p:txBody>
      </p:sp>
      <p:sp>
        <p:nvSpPr>
          <p:cNvPr id="457" name="Google Shape;457;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256053" lvl="0" marL="365760" rtl="0" algn="just">
              <a:spcBef>
                <a:spcPts val="0"/>
              </a:spcBef>
              <a:spcAft>
                <a:spcPts val="0"/>
              </a:spcAft>
              <a:buSzPct val="68000"/>
              <a:buChar char="🞂"/>
            </a:pPr>
            <a:r>
              <a:rPr lang="en-US"/>
              <a:t>PCT created Union (Assembly)</a:t>
            </a:r>
            <a:endParaRPr/>
          </a:p>
          <a:p>
            <a:pPr indent="-256053" lvl="0" marL="365760" rtl="0" algn="just">
              <a:spcBef>
                <a:spcPts val="400"/>
              </a:spcBef>
              <a:spcAft>
                <a:spcPts val="0"/>
              </a:spcAft>
              <a:buSzPct val="68000"/>
              <a:buChar char="🞂"/>
            </a:pPr>
            <a:r>
              <a:rPr lang="en-US"/>
              <a:t>Seeks patent protection for invention in many countries simultaneously</a:t>
            </a:r>
            <a:endParaRPr/>
          </a:p>
          <a:p>
            <a:pPr indent="-256053" lvl="0" marL="365760" rtl="0" algn="just">
              <a:spcBef>
                <a:spcPts val="400"/>
              </a:spcBef>
              <a:spcAft>
                <a:spcPts val="0"/>
              </a:spcAft>
              <a:buSzPct val="68000"/>
              <a:buChar char="🞂"/>
            </a:pPr>
            <a:r>
              <a:rPr lang="en-US"/>
              <a:t>Application can be filed by a national / resident in any of the contracting states -&gt; same as patenting in states’ national patent office</a:t>
            </a:r>
            <a:endParaRPr/>
          </a:p>
          <a:p>
            <a:pPr indent="-256053" lvl="0" marL="365760" rtl="0" algn="just">
              <a:spcBef>
                <a:spcPts val="400"/>
              </a:spcBef>
              <a:spcAft>
                <a:spcPts val="0"/>
              </a:spcAft>
              <a:buSzPct val="68000"/>
              <a:buChar char="🞂"/>
            </a:pPr>
            <a:r>
              <a:rPr lang="en-US"/>
              <a:t>Party to European Patent Convention / Harare Protocol on Patents and Industrial designs / Eurasian Patent Convention -&gt; filing in European Patent Office (EPO), African Regional Industrial Property Organization (ARIPO), Eurasian Patent Office (EAPO)</a:t>
            </a:r>
            <a:endParaRPr/>
          </a:p>
          <a:p>
            <a:pPr indent="-148211" lvl="0" marL="365760" rtl="0" algn="l">
              <a:spcBef>
                <a:spcPts val="400"/>
              </a:spcBef>
              <a:spcAft>
                <a:spcPts val="0"/>
              </a:spcAft>
              <a:buSzPct val="68000"/>
              <a:buNone/>
            </a:pPr>
            <a:r>
              <a:t/>
            </a:r>
            <a:endParaRPr/>
          </a:p>
        </p:txBody>
      </p:sp>
      <p:sp>
        <p:nvSpPr>
          <p:cNvPr id="463" name="Google Shape;463;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Patent Cooperation Treaty</a:t>
            </a:r>
            <a:endParaRPr>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1836"/>
              <a:buChar char="🞂"/>
            </a:pPr>
            <a:r>
              <a:rPr lang="en-US"/>
              <a:t>Applicant can mention the state wherein he wants to file his application (designated states)</a:t>
            </a:r>
            <a:endParaRPr/>
          </a:p>
          <a:p>
            <a:pPr indent="-256032" lvl="0" marL="365760" rtl="0" algn="just">
              <a:spcBef>
                <a:spcPts val="400"/>
              </a:spcBef>
              <a:spcAft>
                <a:spcPts val="0"/>
              </a:spcAft>
              <a:buSzPts val="1836"/>
              <a:buChar char="🞂"/>
            </a:pPr>
            <a:r>
              <a:rPr lang="en-US"/>
              <a:t>International search is conducted for application by one of the major patent offices</a:t>
            </a:r>
            <a:endParaRPr/>
          </a:p>
          <a:p>
            <a:pPr indent="-256032" lvl="0" marL="365760" rtl="0" algn="just">
              <a:spcBef>
                <a:spcPts val="400"/>
              </a:spcBef>
              <a:spcAft>
                <a:spcPts val="0"/>
              </a:spcAft>
              <a:buSzPts val="1836"/>
              <a:buChar char="🞂"/>
            </a:pPr>
            <a:r>
              <a:rPr lang="en-US"/>
              <a:t>This report is given to the applicant – either withdraw / wait for 20 months for translation of application into official language</a:t>
            </a:r>
            <a:endParaRPr/>
          </a:p>
          <a:p>
            <a:pPr indent="-256032" lvl="0" marL="365760" rtl="0" algn="just">
              <a:spcBef>
                <a:spcPts val="400"/>
              </a:spcBef>
              <a:spcAft>
                <a:spcPts val="0"/>
              </a:spcAft>
              <a:buSzPts val="1836"/>
              <a:buChar char="🞂"/>
            </a:pPr>
            <a:r>
              <a:rPr lang="en-US"/>
              <a:t>Again 10 month extension – international preliminary examination report – amendments by the applicant expected</a:t>
            </a:r>
            <a:endParaRPr/>
          </a:p>
          <a:p>
            <a:pPr indent="-139446" lvl="0" marL="365760" rtl="0" algn="l">
              <a:spcBef>
                <a:spcPts val="400"/>
              </a:spcBef>
              <a:spcAft>
                <a:spcPts val="0"/>
              </a:spcAft>
              <a:buSzPts val="1836"/>
              <a:buNone/>
            </a:pPr>
            <a:r>
              <a:t/>
            </a:r>
            <a:endParaRPr/>
          </a:p>
        </p:txBody>
      </p:sp>
      <p:sp>
        <p:nvSpPr>
          <p:cNvPr id="469" name="Google Shape;469;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Patent Cooperation Treaty</a:t>
            </a:r>
            <a:endParaRPr>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Advantages of PCT filing;</a:t>
            </a:r>
            <a:endParaRPr/>
          </a:p>
          <a:p>
            <a:pPr indent="-256032" lvl="0" marL="365760" rtl="0" algn="l">
              <a:spcBef>
                <a:spcPts val="400"/>
              </a:spcBef>
              <a:spcAft>
                <a:spcPts val="0"/>
              </a:spcAft>
              <a:buSzPts val="1836"/>
              <a:buChar char="🞂"/>
            </a:pPr>
            <a:r>
              <a:rPr lang="en-US"/>
              <a:t>Applicant is given 18 months more for protection of invention in foreign countries</a:t>
            </a:r>
            <a:endParaRPr/>
          </a:p>
          <a:p>
            <a:pPr indent="-256032" lvl="0" marL="365760" rtl="0" algn="l">
              <a:spcBef>
                <a:spcPts val="400"/>
              </a:spcBef>
              <a:spcAft>
                <a:spcPts val="0"/>
              </a:spcAft>
              <a:buSzPts val="1836"/>
              <a:buChar char="🞂"/>
            </a:pPr>
            <a:r>
              <a:rPr lang="en-US"/>
              <a:t>Appoint local patent agents</a:t>
            </a:r>
            <a:endParaRPr/>
          </a:p>
          <a:p>
            <a:pPr indent="-256032" lvl="0" marL="365760" rtl="0" algn="l">
              <a:spcBef>
                <a:spcPts val="400"/>
              </a:spcBef>
              <a:spcAft>
                <a:spcPts val="0"/>
              </a:spcAft>
              <a:buSzPts val="1836"/>
              <a:buChar char="🞂"/>
            </a:pPr>
            <a:r>
              <a:rPr lang="en-US"/>
              <a:t>Prepare translations &amp; pay the national fees</a:t>
            </a:r>
            <a:endParaRPr/>
          </a:p>
        </p:txBody>
      </p:sp>
      <p:sp>
        <p:nvSpPr>
          <p:cNvPr id="475" name="Google Shape;475;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Patent Cooperation Treaty</a:t>
            </a:r>
            <a:endParaRPr>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ff29892957_0_0"/>
          <p:cNvSpPr txBox="1"/>
          <p:nvPr>
            <p:ph idx="1" type="body"/>
          </p:nvPr>
        </p:nvSpPr>
        <p:spPr>
          <a:xfrm>
            <a:off x="457200" y="1481328"/>
            <a:ext cx="8229600" cy="4526100"/>
          </a:xfrm>
          <a:prstGeom prst="rect">
            <a:avLst/>
          </a:prstGeom>
        </p:spPr>
        <p:txBody>
          <a:bodyPr anchorCtr="0" anchor="t" bIns="45700" lIns="91425" spcFirstLastPara="1" rIns="91425" wrap="square" tIns="45700">
            <a:normAutofit/>
          </a:bodyPr>
          <a:lstStyle/>
          <a:p>
            <a:pPr indent="-387350" lvl="0" marL="457200" rtl="0" algn="just">
              <a:lnSpc>
                <a:spcPct val="115000"/>
              </a:lnSpc>
              <a:spcBef>
                <a:spcPts val="400"/>
              </a:spcBef>
              <a:spcAft>
                <a:spcPts val="0"/>
              </a:spcAft>
              <a:buClr>
                <a:schemeClr val="dk1"/>
              </a:buClr>
              <a:buSzPts val="2500"/>
              <a:buFont typeface="Arial"/>
              <a:buAutoNum type="arabicPeriod"/>
            </a:pPr>
            <a:r>
              <a:rPr lang="en-US" sz="2500">
                <a:latin typeface="Arial"/>
                <a:ea typeface="Arial"/>
                <a:cs typeface="Arial"/>
                <a:sym typeface="Arial"/>
              </a:rPr>
              <a:t>Should India remain or move out of WIPO? Debate. </a:t>
            </a:r>
            <a:endParaRPr sz="2500">
              <a:latin typeface="Arial"/>
              <a:ea typeface="Arial"/>
              <a:cs typeface="Arial"/>
              <a:sym typeface="Arial"/>
            </a:endParaRPr>
          </a:p>
          <a:p>
            <a:pPr indent="-387350" lvl="0" marL="457200" rtl="0" algn="just">
              <a:lnSpc>
                <a:spcPct val="115000"/>
              </a:lnSpc>
              <a:spcBef>
                <a:spcPts val="0"/>
              </a:spcBef>
              <a:spcAft>
                <a:spcPts val="0"/>
              </a:spcAft>
              <a:buClr>
                <a:schemeClr val="dk1"/>
              </a:buClr>
              <a:buSzPts val="2500"/>
              <a:buFont typeface="Arial"/>
              <a:buAutoNum type="arabicPeriod"/>
            </a:pPr>
            <a:r>
              <a:rPr lang="en-US" sz="2500">
                <a:latin typeface="Arial"/>
                <a:ea typeface="Arial"/>
                <a:cs typeface="Arial"/>
                <a:sym typeface="Arial"/>
              </a:rPr>
              <a:t>Justify why engineers should have a knowledge of IPR laws with specific examples.</a:t>
            </a:r>
            <a:endParaRPr sz="2500">
              <a:latin typeface="Arial"/>
              <a:ea typeface="Arial"/>
              <a:cs typeface="Arial"/>
              <a:sym typeface="Arial"/>
            </a:endParaRPr>
          </a:p>
          <a:p>
            <a:pPr indent="-387350" lvl="0" marL="457200" rtl="0" algn="just">
              <a:lnSpc>
                <a:spcPct val="115000"/>
              </a:lnSpc>
              <a:spcBef>
                <a:spcPts val="0"/>
              </a:spcBef>
              <a:spcAft>
                <a:spcPts val="0"/>
              </a:spcAft>
              <a:buClr>
                <a:schemeClr val="dk1"/>
              </a:buClr>
              <a:buSzPts val="2500"/>
              <a:buFont typeface="Arial"/>
              <a:buAutoNum type="arabicPeriod"/>
            </a:pPr>
            <a:r>
              <a:rPr lang="en-US" sz="2500">
                <a:latin typeface="Arial"/>
                <a:ea typeface="Arial"/>
                <a:cs typeface="Arial"/>
                <a:sym typeface="Arial"/>
              </a:rPr>
              <a:t>Analyse how large corporations are creating hurdles to technical advancement by using their patents. Also, state whether it can be overcome.</a:t>
            </a:r>
            <a:endParaRPr sz="2500">
              <a:latin typeface="Arial"/>
              <a:ea typeface="Arial"/>
              <a:cs typeface="Arial"/>
              <a:sym typeface="Arial"/>
            </a:endParaRPr>
          </a:p>
          <a:p>
            <a:pPr indent="-387350" lvl="0" marL="457200" rtl="0" algn="just">
              <a:lnSpc>
                <a:spcPct val="115000"/>
              </a:lnSpc>
              <a:spcBef>
                <a:spcPts val="0"/>
              </a:spcBef>
              <a:spcAft>
                <a:spcPts val="0"/>
              </a:spcAft>
              <a:buClr>
                <a:schemeClr val="dk1"/>
              </a:buClr>
              <a:buSzPts val="2500"/>
              <a:buFont typeface="Arial"/>
              <a:buAutoNum type="arabicPeriod"/>
            </a:pPr>
            <a:r>
              <a:rPr lang="en-US" sz="2500">
                <a:latin typeface="Arial"/>
                <a:ea typeface="Arial"/>
                <a:cs typeface="Arial"/>
                <a:sym typeface="Arial"/>
              </a:rPr>
              <a:t>IPR laws are essential in all domains including medicine, pharmacy and engineering. Justify the above statement. </a:t>
            </a:r>
            <a:endParaRPr sz="2500">
              <a:latin typeface="Arial"/>
              <a:ea typeface="Arial"/>
              <a:cs typeface="Arial"/>
              <a:sym typeface="Arial"/>
            </a:endParaRPr>
          </a:p>
          <a:p>
            <a:pPr indent="-387350" lvl="0" marL="457200" rtl="0" algn="just">
              <a:lnSpc>
                <a:spcPct val="115000"/>
              </a:lnSpc>
              <a:spcBef>
                <a:spcPts val="0"/>
              </a:spcBef>
              <a:spcAft>
                <a:spcPts val="0"/>
              </a:spcAft>
              <a:buClr>
                <a:schemeClr val="dk1"/>
              </a:buClr>
              <a:buSzPts val="2500"/>
              <a:buFont typeface="Arial"/>
              <a:buAutoNum type="arabicPeriod"/>
            </a:pPr>
            <a:r>
              <a:rPr lang="en-US" sz="2500">
                <a:latin typeface="Arial"/>
                <a:ea typeface="Arial"/>
                <a:cs typeface="Arial"/>
                <a:sym typeface="Arial"/>
              </a:rPr>
              <a:t>Briefly explain the legislations covering IPR's in India.</a:t>
            </a:r>
            <a:endParaRPr sz="3900"/>
          </a:p>
        </p:txBody>
      </p:sp>
      <p:sp>
        <p:nvSpPr>
          <p:cNvPr id="481" name="Google Shape;481;gff29892957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FF0000"/>
                </a:solidFill>
              </a:rPr>
              <a:t>Questions</a:t>
            </a: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Berne Union – assembly and executive committee</a:t>
            </a:r>
            <a:endParaRPr/>
          </a:p>
          <a:p>
            <a:pPr indent="-256032" lvl="0" marL="365760" rtl="0" algn="just">
              <a:spcBef>
                <a:spcPts val="400"/>
              </a:spcBef>
              <a:spcAft>
                <a:spcPts val="0"/>
              </a:spcAft>
              <a:buSzPts val="1836"/>
              <a:buChar char="🞂"/>
            </a:pPr>
            <a:r>
              <a:rPr lang="en-US"/>
              <a:t>Assembly – adherence to Stockholm Act</a:t>
            </a:r>
            <a:endParaRPr/>
          </a:p>
          <a:p>
            <a:pPr indent="-256032" lvl="0" marL="365760" rtl="0" algn="just">
              <a:spcBef>
                <a:spcPts val="400"/>
              </a:spcBef>
              <a:spcAft>
                <a:spcPts val="0"/>
              </a:spcAft>
              <a:buSzPts val="1836"/>
              <a:buChar char="🞂"/>
            </a:pPr>
            <a:r>
              <a:rPr lang="en-US"/>
              <a:t>Executive Committee – election among members of the Union except Switzerland</a:t>
            </a:r>
            <a:endParaRPr/>
          </a:p>
          <a:p>
            <a:pPr indent="-256032" lvl="0" marL="365760" rtl="0" algn="just">
              <a:spcBef>
                <a:spcPts val="400"/>
              </a:spcBef>
              <a:spcAft>
                <a:spcPts val="0"/>
              </a:spcAft>
              <a:buSzPts val="1836"/>
              <a:buChar char="🞂"/>
            </a:pPr>
            <a:r>
              <a:rPr lang="en-US"/>
              <a:t>Three basic principles : Works in all contracting States given same protection, unconditional protection, denial of protection in country of origin reflects validity in other countries</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487" name="Google Shape;487;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Berne Convention for Protection of Literary and Artistic Works</a:t>
            </a:r>
            <a:endParaRPr>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Minimum protection:</a:t>
            </a:r>
            <a:endParaRPr/>
          </a:p>
          <a:p>
            <a:pPr indent="-256032" lvl="0" marL="365760" rtl="0" algn="l">
              <a:spcBef>
                <a:spcPts val="400"/>
              </a:spcBef>
              <a:spcAft>
                <a:spcPts val="0"/>
              </a:spcAft>
              <a:buSzPts val="1836"/>
              <a:buChar char="🞂"/>
            </a:pPr>
            <a:r>
              <a:rPr lang="en-US"/>
              <a:t>1. Protection in literary, scientific and artistic domain</a:t>
            </a:r>
            <a:endParaRPr/>
          </a:p>
          <a:p>
            <a:pPr indent="-256032" lvl="0" marL="365760" rtl="0" algn="l">
              <a:spcBef>
                <a:spcPts val="400"/>
              </a:spcBef>
              <a:spcAft>
                <a:spcPts val="0"/>
              </a:spcAft>
              <a:buSzPts val="1836"/>
              <a:buChar char="🞂"/>
            </a:pPr>
            <a:r>
              <a:rPr lang="en-US"/>
              <a:t>2. Permitted reservations: right to translate, make adaptations of the work, perform in stages / dramas, communicate to the public about the work, broadcast</a:t>
            </a:r>
            <a:endParaRPr/>
          </a:p>
          <a:p>
            <a:pPr indent="-256032" lvl="0" marL="365760" rtl="0" algn="l">
              <a:spcBef>
                <a:spcPts val="400"/>
              </a:spcBef>
              <a:spcAft>
                <a:spcPts val="0"/>
              </a:spcAft>
              <a:buSzPts val="1836"/>
              <a:buChar char="🞂"/>
            </a:pPr>
            <a:r>
              <a:rPr lang="en-US"/>
              <a:t>Moral rights : Right to claim authorship of the work and object to any modification </a:t>
            </a:r>
            <a:endParaRPr/>
          </a:p>
          <a:p>
            <a:pPr indent="-139446" lvl="0" marL="365760" rtl="0" algn="l">
              <a:spcBef>
                <a:spcPts val="400"/>
              </a:spcBef>
              <a:spcAft>
                <a:spcPts val="0"/>
              </a:spcAft>
              <a:buSzPts val="1836"/>
              <a:buNone/>
            </a:pPr>
            <a:r>
              <a:t/>
            </a:r>
            <a:endParaRPr/>
          </a:p>
        </p:txBody>
      </p:sp>
      <p:sp>
        <p:nvSpPr>
          <p:cNvPr id="493" name="Google Shape;493;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Berne Convention for Protection of Literary and Artistic Works</a:t>
            </a:r>
            <a:endParaRPr>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Duration of Protection: 50 years after author’s death even if it is anonymous work</a:t>
            </a:r>
            <a:endParaRPr/>
          </a:p>
          <a:p>
            <a:pPr indent="-256032" lvl="0" marL="365760" rtl="0" algn="l">
              <a:spcBef>
                <a:spcPts val="400"/>
              </a:spcBef>
              <a:spcAft>
                <a:spcPts val="0"/>
              </a:spcAft>
              <a:buSzPts val="1836"/>
              <a:buChar char="🞂"/>
            </a:pPr>
            <a:r>
              <a:rPr lang="en-US"/>
              <a:t>Same holds for audiovisual works</a:t>
            </a:r>
            <a:endParaRPr/>
          </a:p>
          <a:p>
            <a:pPr indent="-256032" lvl="0" marL="365760" rtl="0" algn="l">
              <a:spcBef>
                <a:spcPts val="400"/>
              </a:spcBef>
              <a:spcAft>
                <a:spcPts val="0"/>
              </a:spcAft>
              <a:buSzPts val="1836"/>
              <a:buChar char="🞂"/>
            </a:pPr>
            <a:r>
              <a:rPr lang="en-US"/>
              <a:t>For art and photographic works, it is 25 years</a:t>
            </a:r>
            <a:endParaRPr/>
          </a:p>
        </p:txBody>
      </p:sp>
      <p:sp>
        <p:nvSpPr>
          <p:cNvPr id="499" name="Google Shape;499;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Berne Convention for Protection of Literary and Artistic Works</a:t>
            </a:r>
            <a:endParaRPr>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Duration of protection for cinematographic works is until ______ according to Berne Convention</a:t>
            </a:r>
            <a:endParaRPr/>
          </a:p>
          <a:p>
            <a:pPr indent="-256032" lvl="0" marL="365760" rtl="0" algn="l">
              <a:spcBef>
                <a:spcPts val="400"/>
              </a:spcBef>
              <a:spcAft>
                <a:spcPts val="0"/>
              </a:spcAft>
              <a:buSzPts val="1836"/>
              <a:buChar char="🞂"/>
            </a:pPr>
            <a:r>
              <a:rPr lang="en-US"/>
              <a:t>For photographic works, the protection is for __________ according to Berne Convention</a:t>
            </a:r>
            <a:endParaRPr/>
          </a:p>
          <a:p>
            <a:pPr indent="-256032" lvl="0" marL="365760" rtl="0" algn="l">
              <a:spcBef>
                <a:spcPts val="400"/>
              </a:spcBef>
              <a:spcAft>
                <a:spcPts val="0"/>
              </a:spcAft>
              <a:buSzPts val="1836"/>
              <a:buChar char="🞂"/>
            </a:pPr>
            <a:r>
              <a:rPr lang="en-US"/>
              <a:t>PCT is open to States party to _________________</a:t>
            </a:r>
            <a:endParaRPr/>
          </a:p>
          <a:p>
            <a:pPr indent="-256032" lvl="0" marL="365760" rtl="0" algn="l">
              <a:spcBef>
                <a:spcPts val="400"/>
              </a:spcBef>
              <a:spcAft>
                <a:spcPts val="0"/>
              </a:spcAft>
              <a:buSzPts val="1836"/>
              <a:buNone/>
            </a:pPr>
            <a:r>
              <a:t/>
            </a:r>
            <a:endParaRPr/>
          </a:p>
        </p:txBody>
      </p:sp>
      <p:sp>
        <p:nvSpPr>
          <p:cNvPr id="505" name="Google Shape;505;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Uruguay Round of General Agreement on Tariffs and Trade (GATT) treaty in 1994</a:t>
            </a:r>
            <a:endParaRPr/>
          </a:p>
          <a:p>
            <a:pPr indent="-256032" lvl="0" marL="365760" rtl="0" algn="l">
              <a:spcBef>
                <a:spcPts val="400"/>
              </a:spcBef>
              <a:spcAft>
                <a:spcPts val="0"/>
              </a:spcAft>
              <a:buSzPts val="1836"/>
              <a:buChar char="🞂"/>
            </a:pPr>
            <a:r>
              <a:rPr lang="en-US"/>
              <a:t>Protection of IP and enforcing them, no barrier to legitimate trade</a:t>
            </a:r>
            <a:endParaRPr/>
          </a:p>
          <a:p>
            <a:pPr indent="-256032" lvl="0" marL="365760" rtl="0" algn="l">
              <a:spcBef>
                <a:spcPts val="400"/>
              </a:spcBef>
              <a:spcAft>
                <a:spcPts val="0"/>
              </a:spcAft>
              <a:buSzPts val="1836"/>
              <a:buChar char="🞂"/>
            </a:pPr>
            <a:r>
              <a:rPr lang="en-US"/>
              <a:t>TRIPS</a:t>
            </a:r>
            <a:endParaRPr/>
          </a:p>
          <a:p>
            <a:pPr indent="-256032" lvl="0" marL="365760" rtl="0" algn="l">
              <a:spcBef>
                <a:spcPts val="400"/>
              </a:spcBef>
              <a:spcAft>
                <a:spcPts val="0"/>
              </a:spcAft>
              <a:buSzPts val="1836"/>
              <a:buChar char="🞂"/>
            </a:pPr>
            <a:r>
              <a:rPr lang="en-US"/>
              <a:t>Part I (General GATT principles, international agreements)</a:t>
            </a:r>
            <a:endParaRPr/>
          </a:p>
          <a:p>
            <a:pPr indent="-256032" lvl="0" marL="365760" rtl="0" algn="l">
              <a:spcBef>
                <a:spcPts val="400"/>
              </a:spcBef>
              <a:spcAft>
                <a:spcPts val="0"/>
              </a:spcAft>
              <a:buSzPts val="1836"/>
              <a:buChar char="🞂"/>
            </a:pPr>
            <a:r>
              <a:rPr lang="en-US"/>
              <a:t>Part II (Scope and use)</a:t>
            </a:r>
            <a:endParaRPr/>
          </a:p>
          <a:p>
            <a:pPr indent="-256032" lvl="0" marL="365760" rtl="0" algn="l">
              <a:spcBef>
                <a:spcPts val="400"/>
              </a:spcBef>
              <a:spcAft>
                <a:spcPts val="0"/>
              </a:spcAft>
              <a:buSzPts val="1836"/>
              <a:buChar char="🞂"/>
            </a:pPr>
            <a:r>
              <a:rPr lang="en-US"/>
              <a:t>Part III (Enforcement)</a:t>
            </a:r>
            <a:endParaRPr/>
          </a:p>
          <a:p>
            <a:pPr indent="-256032" lvl="0" marL="365760" rtl="0" algn="l">
              <a:spcBef>
                <a:spcPts val="400"/>
              </a:spcBef>
              <a:spcAft>
                <a:spcPts val="0"/>
              </a:spcAft>
              <a:buSzPts val="1836"/>
              <a:buChar char="🞂"/>
            </a:pPr>
            <a:r>
              <a:rPr lang="en-US"/>
              <a:t>Part IV (Acquistion and maintenance)</a:t>
            </a:r>
            <a:endParaRPr/>
          </a:p>
        </p:txBody>
      </p:sp>
      <p:sp>
        <p:nvSpPr>
          <p:cNvPr id="511" name="Google Shape;511;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Trade Related Aspects of Intellectual Property Rights Agreement</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Which type of intellectual property best suits to protect the following?</a:t>
            </a:r>
            <a:endParaRPr/>
          </a:p>
          <a:p>
            <a:pPr indent="-228600" lvl="2" marL="859536" rtl="0" algn="l">
              <a:spcBef>
                <a:spcPts val="350"/>
              </a:spcBef>
              <a:spcAft>
                <a:spcPts val="0"/>
              </a:spcAft>
              <a:buSzPts val="2100"/>
              <a:buChar char="●"/>
            </a:pPr>
            <a:r>
              <a:rPr lang="en-US"/>
              <a:t>A novel motor vehicle</a:t>
            </a:r>
            <a:endParaRPr/>
          </a:p>
          <a:p>
            <a:pPr indent="-228600" lvl="2" marL="859536" rtl="0" algn="l">
              <a:spcBef>
                <a:spcPts val="350"/>
              </a:spcBef>
              <a:spcAft>
                <a:spcPts val="0"/>
              </a:spcAft>
              <a:buSzPts val="2100"/>
              <a:buChar char="●"/>
            </a:pPr>
            <a:r>
              <a:rPr lang="en-US"/>
              <a:t>South Indian food recipe book</a:t>
            </a:r>
            <a:endParaRPr/>
          </a:p>
          <a:p>
            <a:pPr indent="-228600" lvl="2" marL="859536" rtl="0" algn="l">
              <a:spcBef>
                <a:spcPts val="350"/>
              </a:spcBef>
              <a:spcAft>
                <a:spcPts val="0"/>
              </a:spcAft>
              <a:buSzPts val="2100"/>
              <a:buChar char="●"/>
            </a:pPr>
            <a:r>
              <a:rPr lang="en-US"/>
              <a:t>Music album</a:t>
            </a:r>
            <a:endParaRPr/>
          </a:p>
          <a:p>
            <a:pPr indent="-228600" lvl="2" marL="859536" rtl="0" algn="l">
              <a:spcBef>
                <a:spcPts val="350"/>
              </a:spcBef>
              <a:spcAft>
                <a:spcPts val="0"/>
              </a:spcAft>
              <a:buSzPts val="2100"/>
              <a:buChar char="●"/>
            </a:pPr>
            <a:r>
              <a:rPr lang="en-US"/>
              <a:t>Logo of a new company</a:t>
            </a:r>
            <a:endParaRPr/>
          </a:p>
          <a:p>
            <a:pPr indent="-228600" lvl="2" marL="859536" rtl="0" algn="l">
              <a:spcBef>
                <a:spcPts val="350"/>
              </a:spcBef>
              <a:spcAft>
                <a:spcPts val="0"/>
              </a:spcAft>
              <a:buSzPts val="2100"/>
              <a:buChar char="●"/>
            </a:pPr>
            <a:r>
              <a:rPr lang="en-US"/>
              <a:t>Tagline of a shoe company</a:t>
            </a:r>
            <a:endParaRPr/>
          </a:p>
          <a:p>
            <a:pPr indent="-228600" lvl="2" marL="859536" rtl="0" algn="l">
              <a:spcBef>
                <a:spcPts val="350"/>
              </a:spcBef>
              <a:spcAft>
                <a:spcPts val="0"/>
              </a:spcAft>
              <a:buSzPts val="2100"/>
              <a:buChar char="●"/>
            </a:pPr>
            <a:r>
              <a:rPr lang="en-US"/>
              <a:t>Unique masala prepared for a dish in a hotel</a:t>
            </a:r>
            <a:endParaRPr/>
          </a:p>
          <a:p>
            <a:pPr indent="-228600" lvl="2" marL="859536" rtl="0" algn="l">
              <a:spcBef>
                <a:spcPts val="350"/>
              </a:spcBef>
              <a:spcAft>
                <a:spcPts val="0"/>
              </a:spcAft>
              <a:buSzPts val="2100"/>
              <a:buChar char="●"/>
            </a:pPr>
            <a:r>
              <a:rPr lang="en-US"/>
              <a:t>Best locks manufactured in a town in a South Indian state</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139" name="Google Shape;13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students</a:t>
            </a:r>
            <a:endParaRPr>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Part V (Dispute Prevention)</a:t>
            </a:r>
            <a:endParaRPr/>
          </a:p>
          <a:p>
            <a:pPr indent="-256032" lvl="0" marL="365760" rtl="0" algn="l">
              <a:spcBef>
                <a:spcPts val="400"/>
              </a:spcBef>
              <a:spcAft>
                <a:spcPts val="0"/>
              </a:spcAft>
              <a:buSzPts val="1836"/>
              <a:buChar char="🞂"/>
            </a:pPr>
            <a:r>
              <a:rPr lang="en-US"/>
              <a:t>Part VI &amp; VII (Transitional and institutional arrangements)</a:t>
            </a:r>
            <a:endParaRPr/>
          </a:p>
          <a:p>
            <a:pPr indent="-256032" lvl="0" marL="365760" rtl="0" algn="l">
              <a:spcBef>
                <a:spcPts val="400"/>
              </a:spcBef>
              <a:spcAft>
                <a:spcPts val="0"/>
              </a:spcAft>
              <a:buSzPts val="1836"/>
              <a:buChar char="🞂"/>
            </a:pPr>
            <a:r>
              <a:rPr lang="en-US"/>
              <a:t>Time given to developing countries to change their laws – expiry in 2005 and for least developed till 2016)</a:t>
            </a:r>
            <a:endParaRPr/>
          </a:p>
          <a:p>
            <a:pPr indent="-256032" lvl="0" marL="365760" rtl="0" algn="l">
              <a:spcBef>
                <a:spcPts val="400"/>
              </a:spcBef>
              <a:spcAft>
                <a:spcPts val="0"/>
              </a:spcAft>
              <a:buSzPts val="1836"/>
              <a:buChar char="🞂"/>
            </a:pPr>
            <a:r>
              <a:rPr lang="en-US"/>
              <a:t>TRIPS came into effect on January 1, 1995</a:t>
            </a:r>
            <a:endParaRPr/>
          </a:p>
        </p:txBody>
      </p:sp>
      <p:sp>
        <p:nvSpPr>
          <p:cNvPr id="517" name="Google Shape;517;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Trade Related Aspects of Intellectual Property Rights Agreement</a:t>
            </a:r>
            <a:endParaRPr>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1836"/>
              <a:buChar char="🞂"/>
            </a:pPr>
            <a:r>
              <a:rPr lang="en-US"/>
              <a:t>Areas of IP covered by TRIPS: Copyright, trademarks, geographical indications, industrial designs, patents, layout design of ICs and undisclosed information including trade secrets and test data</a:t>
            </a:r>
            <a:endParaRPr/>
          </a:p>
          <a:p>
            <a:pPr indent="-256032" lvl="0" marL="365760" rtl="0" algn="just">
              <a:spcBef>
                <a:spcPts val="400"/>
              </a:spcBef>
              <a:spcAft>
                <a:spcPts val="0"/>
              </a:spcAft>
              <a:buSzPts val="1836"/>
              <a:buChar char="🞂"/>
            </a:pPr>
            <a:r>
              <a:rPr lang="en-US"/>
              <a:t>Issues covered under TRIPS: Application of basic principles of IP arrangements, ways to provide adequate protection to IPR, enforcement of rules in every country, settling of disputes, transitional agreements while introducing new system</a:t>
            </a:r>
            <a:endParaRPr/>
          </a:p>
        </p:txBody>
      </p:sp>
      <p:sp>
        <p:nvSpPr>
          <p:cNvPr id="523" name="Google Shape;523;p7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Trade Related Aspects of Intellectual Property Rights Agreement</a:t>
            </a:r>
            <a:endParaRPr>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Features of the Agreement: </a:t>
            </a:r>
            <a:endParaRPr/>
          </a:p>
          <a:p>
            <a:pPr indent="-256032" lvl="0" marL="365760" rtl="0" algn="l">
              <a:spcBef>
                <a:spcPts val="400"/>
              </a:spcBef>
              <a:spcAft>
                <a:spcPts val="0"/>
              </a:spcAft>
              <a:buSzPts val="1836"/>
              <a:buChar char="🞂"/>
            </a:pPr>
            <a:r>
              <a:rPr lang="en-US"/>
              <a:t>Standards: Setting of minimum standards of protection</a:t>
            </a:r>
            <a:endParaRPr/>
          </a:p>
          <a:p>
            <a:pPr indent="-256032" lvl="0" marL="365760" rtl="0" algn="l">
              <a:spcBef>
                <a:spcPts val="400"/>
              </a:spcBef>
              <a:spcAft>
                <a:spcPts val="0"/>
              </a:spcAft>
              <a:buSzPts val="1836"/>
              <a:buChar char="🞂"/>
            </a:pPr>
            <a:r>
              <a:rPr lang="en-US"/>
              <a:t>Enforcement : Domestic procedures and remedies for IPR enforcement</a:t>
            </a:r>
            <a:endParaRPr/>
          </a:p>
          <a:p>
            <a:pPr indent="-256032" lvl="0" marL="365760" rtl="0" algn="l">
              <a:spcBef>
                <a:spcPts val="400"/>
              </a:spcBef>
              <a:spcAft>
                <a:spcPts val="0"/>
              </a:spcAft>
              <a:buSzPts val="1836"/>
              <a:buChar char="🞂"/>
            </a:pPr>
            <a:r>
              <a:rPr lang="en-US"/>
              <a:t>Dispute settlement: WTO’s dispute settlement procedures</a:t>
            </a:r>
            <a:endParaRPr/>
          </a:p>
        </p:txBody>
      </p:sp>
      <p:sp>
        <p:nvSpPr>
          <p:cNvPr id="529" name="Google Shape;529;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Lucida Sans"/>
              <a:buNone/>
            </a:pPr>
            <a:r>
              <a:rPr lang="en-US">
                <a:solidFill>
                  <a:srgbClr val="FF0000"/>
                </a:solidFill>
              </a:rPr>
              <a:t>Trade Related Aspects of Intellectual Property Rights Agreement</a:t>
            </a:r>
            <a:endParaRPr>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n-US"/>
              <a:t>Features of TRIPS Agreement</a:t>
            </a:r>
            <a:endParaRPr/>
          </a:p>
          <a:p>
            <a:pPr indent="-256032" lvl="0" marL="365760" rtl="0" algn="l">
              <a:spcBef>
                <a:spcPts val="400"/>
              </a:spcBef>
              <a:spcAft>
                <a:spcPts val="0"/>
              </a:spcAft>
              <a:buSzPts val="1836"/>
              <a:buChar char="🞂"/>
            </a:pPr>
            <a:r>
              <a:rPr lang="en-US"/>
              <a:t>Term of protection of Copyright</a:t>
            </a:r>
            <a:endParaRPr/>
          </a:p>
          <a:p>
            <a:pPr indent="-256032" lvl="0" marL="365760" rtl="0" algn="l">
              <a:spcBef>
                <a:spcPts val="400"/>
              </a:spcBef>
              <a:spcAft>
                <a:spcPts val="0"/>
              </a:spcAft>
              <a:buSzPts val="1836"/>
              <a:buChar char="🞂"/>
            </a:pPr>
            <a:r>
              <a:rPr lang="en-US"/>
              <a:t>Are databases protected?</a:t>
            </a:r>
            <a:endParaRPr/>
          </a:p>
          <a:p>
            <a:pPr indent="-256032" lvl="0" marL="365760" rtl="0" algn="l">
              <a:spcBef>
                <a:spcPts val="400"/>
              </a:spcBef>
              <a:spcAft>
                <a:spcPts val="0"/>
              </a:spcAft>
              <a:buSzPts val="1836"/>
              <a:buChar char="🞂"/>
            </a:pPr>
            <a:r>
              <a:rPr lang="en-US"/>
              <a:t>Can computer program be copyrighted?</a:t>
            </a:r>
            <a:endParaRPr/>
          </a:p>
          <a:p>
            <a:pPr indent="-256032" lvl="0" marL="365760" rtl="0" algn="l">
              <a:spcBef>
                <a:spcPts val="400"/>
              </a:spcBef>
              <a:spcAft>
                <a:spcPts val="0"/>
              </a:spcAft>
              <a:buSzPts val="1836"/>
              <a:buChar char="🞂"/>
            </a:pPr>
            <a:r>
              <a:rPr lang="en-US"/>
              <a:t>Can marks that are not visual be trademarked?</a:t>
            </a:r>
            <a:endParaRPr/>
          </a:p>
          <a:p>
            <a:pPr indent="-256032" lvl="0" marL="365760" rtl="0" algn="l">
              <a:spcBef>
                <a:spcPts val="400"/>
              </a:spcBef>
              <a:spcAft>
                <a:spcPts val="0"/>
              </a:spcAft>
              <a:buSzPts val="1836"/>
              <a:buChar char="🞂"/>
            </a:pPr>
            <a:r>
              <a:rPr lang="en-US"/>
              <a:t>When can you revoke a trademark?</a:t>
            </a:r>
            <a:endParaRPr/>
          </a:p>
          <a:p>
            <a:pPr indent="-256032" lvl="0" marL="365760" rtl="0" algn="l">
              <a:spcBef>
                <a:spcPts val="400"/>
              </a:spcBef>
              <a:spcAft>
                <a:spcPts val="0"/>
              </a:spcAft>
              <a:buSzPts val="1836"/>
              <a:buChar char="🞂"/>
            </a:pPr>
            <a:r>
              <a:rPr lang="en-US"/>
              <a:t>Term of protection for GI</a:t>
            </a:r>
            <a:endParaRPr/>
          </a:p>
          <a:p>
            <a:pPr indent="-256032" lvl="0" marL="365760" rtl="0" algn="l">
              <a:spcBef>
                <a:spcPts val="400"/>
              </a:spcBef>
              <a:spcAft>
                <a:spcPts val="0"/>
              </a:spcAft>
              <a:buSzPts val="1836"/>
              <a:buChar char="🞂"/>
            </a:pPr>
            <a:r>
              <a:rPr lang="en-US"/>
              <a:t>How long can industrial designs be protected?</a:t>
            </a:r>
            <a:endParaRPr/>
          </a:p>
          <a:p>
            <a:pPr indent="-139446" lvl="0" marL="365760" rtl="0" algn="l">
              <a:spcBef>
                <a:spcPts val="400"/>
              </a:spcBef>
              <a:spcAft>
                <a:spcPts val="0"/>
              </a:spcAft>
              <a:buSzPts val="1836"/>
              <a:buNone/>
            </a:pPr>
            <a:r>
              <a:t/>
            </a:r>
            <a:endParaRPr/>
          </a:p>
        </p:txBody>
      </p:sp>
      <p:sp>
        <p:nvSpPr>
          <p:cNvPr id="535" name="Google Shape;535;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Exceptions to patenting</a:t>
            </a:r>
            <a:endParaRPr/>
          </a:p>
          <a:p>
            <a:pPr indent="-256032" lvl="0" marL="365760" rtl="0" algn="l">
              <a:spcBef>
                <a:spcPts val="400"/>
              </a:spcBef>
              <a:spcAft>
                <a:spcPts val="0"/>
              </a:spcAft>
              <a:buSzPts val="1836"/>
              <a:buChar char="🞂"/>
            </a:pPr>
            <a:r>
              <a:rPr lang="en-US"/>
              <a:t>Duration of protection to IC Layout</a:t>
            </a:r>
            <a:endParaRPr/>
          </a:p>
          <a:p>
            <a:pPr indent="-256032" lvl="0" marL="365760" rtl="0" algn="l">
              <a:spcBef>
                <a:spcPts val="400"/>
              </a:spcBef>
              <a:spcAft>
                <a:spcPts val="0"/>
              </a:spcAft>
              <a:buSzPts val="1836"/>
              <a:buChar char="🞂"/>
            </a:pPr>
            <a:r>
              <a:rPr lang="en-US"/>
              <a:t>Protection of Undisclosed Information</a:t>
            </a:r>
            <a:endParaRPr/>
          </a:p>
          <a:p>
            <a:pPr indent="-256032" lvl="0" marL="365760" rtl="0" algn="l">
              <a:spcBef>
                <a:spcPts val="400"/>
              </a:spcBef>
              <a:spcAft>
                <a:spcPts val="0"/>
              </a:spcAft>
              <a:buSzPts val="1836"/>
              <a:buChar char="🞂"/>
            </a:pPr>
            <a:r>
              <a:rPr lang="en-US"/>
              <a:t>Part- 3 (Five Sections)</a:t>
            </a:r>
            <a:endParaRPr/>
          </a:p>
          <a:p>
            <a:pPr indent="-139446" lvl="0" marL="365760" rtl="0" algn="l">
              <a:spcBef>
                <a:spcPts val="400"/>
              </a:spcBef>
              <a:spcAft>
                <a:spcPts val="0"/>
              </a:spcAft>
              <a:buSzPts val="1836"/>
              <a:buNone/>
            </a:pPr>
            <a:r>
              <a:t/>
            </a:r>
            <a:endParaRPr/>
          </a:p>
        </p:txBody>
      </p:sp>
      <p:sp>
        <p:nvSpPr>
          <p:cNvPr id="541" name="Google Shape;541;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Questions to the students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Adopted in </a:t>
            </a:r>
            <a:r>
              <a:rPr lang="en-US" u="sng">
                <a:solidFill>
                  <a:schemeClr val="hlink"/>
                </a:solidFill>
                <a:hlinkClick r:id="rId3"/>
              </a:rPr>
              <a:t>Geneva</a:t>
            </a:r>
            <a:r>
              <a:rPr lang="en-US"/>
              <a:t>, Switzerland, in 1952</a:t>
            </a:r>
            <a:endParaRPr/>
          </a:p>
          <a:p>
            <a:pPr indent="-256032" lvl="0" marL="365760" rtl="0" algn="just">
              <a:spcBef>
                <a:spcPts val="400"/>
              </a:spcBef>
              <a:spcAft>
                <a:spcPts val="0"/>
              </a:spcAft>
              <a:buSzPts val="1836"/>
              <a:buChar char="🞂"/>
            </a:pPr>
            <a:r>
              <a:rPr lang="en-US"/>
              <a:t>Developed by </a:t>
            </a:r>
            <a:r>
              <a:rPr lang="en-US" u="sng">
                <a:solidFill>
                  <a:schemeClr val="hlink"/>
                </a:solidFill>
                <a:hlinkClick r:id="rId4"/>
              </a:rPr>
              <a:t>United Nations Educational, Scientific and Cultural Organization</a:t>
            </a:r>
            <a:r>
              <a:rPr lang="en-US"/>
              <a:t> (UNESCO) as an alternative to the </a:t>
            </a:r>
            <a:r>
              <a:rPr lang="en-US" u="sng">
                <a:solidFill>
                  <a:schemeClr val="hlink"/>
                </a:solidFill>
                <a:hlinkClick r:id="rId5"/>
              </a:rPr>
              <a:t>Berne Convention</a:t>
            </a:r>
            <a:r>
              <a:rPr lang="en-US"/>
              <a:t> for those states which disagreed with aspects of the Berne Convention</a:t>
            </a:r>
            <a:endParaRPr/>
          </a:p>
          <a:p>
            <a:pPr indent="-256032" lvl="0" marL="365760" rtl="0" algn="just">
              <a:spcBef>
                <a:spcPts val="400"/>
              </a:spcBef>
              <a:spcAft>
                <a:spcPts val="0"/>
              </a:spcAft>
              <a:buSzPts val="1836"/>
              <a:buChar char="🞂"/>
            </a:pPr>
            <a:r>
              <a:rPr lang="en-US"/>
              <a:t>The Berne Convention states also became party to the UCC, so that their copyrights would exist in non-Berne convention states. In 1973, the </a:t>
            </a:r>
            <a:r>
              <a:rPr lang="en-US" u="sng">
                <a:solidFill>
                  <a:schemeClr val="hlink"/>
                </a:solidFill>
                <a:hlinkClick r:id="rId6"/>
              </a:rPr>
              <a:t>Soviet Union</a:t>
            </a:r>
            <a:r>
              <a:rPr lang="en-US"/>
              <a:t> joined the UCC. </a:t>
            </a:r>
            <a:endParaRPr/>
          </a:p>
          <a:p>
            <a:pPr indent="-139446" lvl="0" marL="365760" rtl="0" algn="l">
              <a:spcBef>
                <a:spcPts val="400"/>
              </a:spcBef>
              <a:spcAft>
                <a:spcPts val="0"/>
              </a:spcAft>
              <a:buSzPts val="1836"/>
              <a:buNone/>
            </a:pPr>
            <a:r>
              <a:t/>
            </a:r>
            <a:endParaRPr/>
          </a:p>
        </p:txBody>
      </p:sp>
      <p:sp>
        <p:nvSpPr>
          <p:cNvPr id="547" name="Google Shape;547;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Universal Copyright Convention (UCC)</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1836"/>
              <a:buChar char="🞂"/>
            </a:pPr>
            <a:r>
              <a:rPr lang="en-US"/>
              <a:t>The United States only provided copyright protection for a fixed, renewable term, and required that in order for a work to be copyrighted it must contain a copyright notice and be registered at the </a:t>
            </a:r>
            <a:r>
              <a:rPr lang="en-US" u="sng">
                <a:solidFill>
                  <a:schemeClr val="hlink"/>
                </a:solidFill>
                <a:hlinkClick r:id="rId3"/>
              </a:rPr>
              <a:t>Copyright Office</a:t>
            </a:r>
            <a:r>
              <a:rPr lang="en-US"/>
              <a:t>. </a:t>
            </a:r>
            <a:endParaRPr/>
          </a:p>
          <a:p>
            <a:pPr indent="-256032" lvl="0" marL="365760" rtl="0" algn="just">
              <a:spcBef>
                <a:spcPts val="400"/>
              </a:spcBef>
              <a:spcAft>
                <a:spcPts val="0"/>
              </a:spcAft>
              <a:buSzPts val="1836"/>
              <a:buChar char="🞂"/>
            </a:pPr>
            <a:r>
              <a:rPr lang="en-US"/>
              <a:t>The Berne Convention, on the other hand, provided for copyright protection for a single term based on the life of the </a:t>
            </a:r>
            <a:r>
              <a:rPr lang="en-US" u="sng">
                <a:solidFill>
                  <a:schemeClr val="hlink"/>
                </a:solidFill>
                <a:hlinkClick r:id="rId4"/>
              </a:rPr>
              <a:t>author</a:t>
            </a:r>
            <a:r>
              <a:rPr lang="en-US"/>
              <a:t>, and did not require registration or the inclusion of a copyright notice for copyright to exist. </a:t>
            </a:r>
            <a:endParaRPr/>
          </a:p>
        </p:txBody>
      </p:sp>
      <p:sp>
        <p:nvSpPr>
          <p:cNvPr id="553" name="Google Shape;553;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Universal Copyright Convention (UCC)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To ensure that the existence of the UCC did not lead to a conflict with the Berne Convention, Article 17 of the UCC states that the the convention does not affect any provision of the Berne convention, and the appendix declaration to the article goes on to state that any country that withdraws from the Berne Convention after 1st January 1951 will not be protected by the UCC in countries of the Berne Convention Union.</a:t>
            </a:r>
            <a:endParaRPr/>
          </a:p>
          <a:p>
            <a:pPr indent="-139446" lvl="0" marL="365760" rtl="0" algn="l">
              <a:spcBef>
                <a:spcPts val="400"/>
              </a:spcBef>
              <a:spcAft>
                <a:spcPts val="0"/>
              </a:spcAft>
              <a:buSzPts val="1836"/>
              <a:buNone/>
            </a:pPr>
            <a:r>
              <a:t/>
            </a:r>
            <a:endParaRPr/>
          </a:p>
        </p:txBody>
      </p:sp>
      <p:sp>
        <p:nvSpPr>
          <p:cNvPr id="559" name="Google Shape;559;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Universal Copyright Convention (UCC)</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a:p>
            <a:pPr indent="-228600" lvl="1" marL="621792" rtl="0" algn="l">
              <a:spcBef>
                <a:spcPts val="324"/>
              </a:spcBef>
              <a:spcAft>
                <a:spcPts val="0"/>
              </a:spcAft>
              <a:buSzPts val="2400"/>
              <a:buChar char="◦"/>
            </a:pPr>
            <a:r>
              <a:rPr lang="en-US" sz="2400"/>
              <a:t>Contracting states provide the same cover to foreign published works as they do to their own citizens.</a:t>
            </a:r>
            <a:endParaRPr sz="2000"/>
          </a:p>
          <a:p>
            <a:pPr indent="-228600" lvl="1" marL="621792" rtl="0" algn="l">
              <a:spcBef>
                <a:spcPts val="324"/>
              </a:spcBef>
              <a:spcAft>
                <a:spcPts val="0"/>
              </a:spcAft>
              <a:buSzPts val="2400"/>
              <a:buChar char="◦"/>
            </a:pPr>
            <a:r>
              <a:rPr lang="en-US" sz="2400"/>
              <a:t>States that require formal registration should treat works from foreign states that are signatories of the convention as though they had been registered in the state, provided that they carry a notice which includes the © symbol and states the name of the owner.</a:t>
            </a:r>
            <a:endParaRPr sz="2000"/>
          </a:p>
          <a:p>
            <a:pPr indent="-139446" lvl="0" marL="365760" rtl="0" algn="l">
              <a:spcBef>
                <a:spcPts val="400"/>
              </a:spcBef>
              <a:spcAft>
                <a:spcPts val="0"/>
              </a:spcAft>
              <a:buSzPts val="1836"/>
              <a:buNone/>
            </a:pPr>
            <a:r>
              <a:t/>
            </a:r>
            <a:endParaRPr/>
          </a:p>
        </p:txBody>
      </p:sp>
      <p:sp>
        <p:nvSpPr>
          <p:cNvPr id="565" name="Google Shape;565;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Universal Copyright Convention (UCC) - Terms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a:p>
            <a:pPr indent="-228600" lvl="1" marL="621792" rtl="0" algn="l">
              <a:spcBef>
                <a:spcPts val="324"/>
              </a:spcBef>
              <a:spcAft>
                <a:spcPts val="0"/>
              </a:spcAft>
              <a:buSzPts val="2400"/>
              <a:buChar char="◦"/>
            </a:pPr>
            <a:r>
              <a:rPr lang="en-US" sz="2400"/>
              <a:t>It sets a minimum duration for copyright protection as 25 years from the date of publication, and typically not less that 25 years from the authors death. With a notable exception of photographic and applied arts work which has a minimum protection of 10 years.</a:t>
            </a:r>
            <a:endParaRPr sz="2000"/>
          </a:p>
          <a:p>
            <a:pPr indent="-228600" lvl="1" marL="621792" rtl="0" algn="l">
              <a:spcBef>
                <a:spcPts val="324"/>
              </a:spcBef>
              <a:spcAft>
                <a:spcPts val="0"/>
              </a:spcAft>
              <a:buSzPts val="2400"/>
              <a:buChar char="◦"/>
            </a:pPr>
            <a:r>
              <a:rPr lang="en-US" sz="2400"/>
              <a:t>It recognises the economic rights of the author, (the right to authorise reproduction, public performance, broadcasting etc.)</a:t>
            </a:r>
            <a:endParaRPr sz="2000"/>
          </a:p>
          <a:p>
            <a:pPr indent="-139446" lvl="0" marL="365760" rtl="0" algn="l">
              <a:spcBef>
                <a:spcPts val="400"/>
              </a:spcBef>
              <a:spcAft>
                <a:spcPts val="0"/>
              </a:spcAft>
              <a:buSzPts val="1836"/>
              <a:buNone/>
            </a:pPr>
            <a:r>
              <a:t/>
            </a:r>
            <a:endParaRPr/>
          </a:p>
        </p:txBody>
      </p:sp>
      <p:sp>
        <p:nvSpPr>
          <p:cNvPr id="571" name="Google Shape;571;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Universal Copyright Convention (UCC) - Terms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Renaissance northern Italy - the cradle of the Intellectual Property system</a:t>
            </a:r>
            <a:endParaRPr/>
          </a:p>
          <a:p>
            <a:pPr indent="-256032" lvl="0" marL="365760" rtl="0" algn="just">
              <a:spcBef>
                <a:spcPts val="400"/>
              </a:spcBef>
              <a:spcAft>
                <a:spcPts val="0"/>
              </a:spcAft>
              <a:buSzPts val="1836"/>
              <a:buChar char="🞂"/>
            </a:pPr>
            <a:r>
              <a:rPr lang="en-US"/>
              <a:t>Venetian Law of 1474 - first systematic attempt to protect inventions by patent</a:t>
            </a:r>
            <a:endParaRPr/>
          </a:p>
          <a:p>
            <a:pPr indent="-256032" lvl="0" marL="365760" rtl="0" algn="just">
              <a:spcBef>
                <a:spcPts val="400"/>
              </a:spcBef>
              <a:spcAft>
                <a:spcPts val="0"/>
              </a:spcAft>
              <a:buSzPts val="1836"/>
              <a:buChar char="🞂"/>
            </a:pPr>
            <a:r>
              <a:rPr lang="en-US"/>
              <a:t>Printing press by Johannes Gutenberg around 1450 - first copyright system</a:t>
            </a:r>
            <a:endParaRPr/>
          </a:p>
        </p:txBody>
      </p:sp>
      <p:sp>
        <p:nvSpPr>
          <p:cNvPr id="145" name="Google Shape;14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Concept of IP</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a:p>
            <a:pPr indent="-228600" lvl="1" marL="621792" rtl="0" algn="l">
              <a:spcBef>
                <a:spcPts val="324"/>
              </a:spcBef>
              <a:spcAft>
                <a:spcPts val="0"/>
              </a:spcAft>
              <a:buSzPts val="2400"/>
              <a:buChar char="◦"/>
            </a:pPr>
            <a:r>
              <a:rPr lang="en-US" sz="2400"/>
              <a:t>It recognises the authors right to make translations of the work.</a:t>
            </a:r>
            <a:endParaRPr sz="2000"/>
          </a:p>
          <a:p>
            <a:pPr indent="-228600" lvl="1" marL="621792" rtl="0" algn="l">
              <a:spcBef>
                <a:spcPts val="324"/>
              </a:spcBef>
              <a:spcAft>
                <a:spcPts val="0"/>
              </a:spcAft>
              <a:buSzPts val="2400"/>
              <a:buChar char="◦"/>
            </a:pPr>
            <a:r>
              <a:rPr lang="en-US" sz="2400"/>
              <a:t>It also specifies particular exceptions which may be applied to developing countries.</a:t>
            </a:r>
            <a:endParaRPr sz="2000"/>
          </a:p>
          <a:p>
            <a:pPr indent="-139446" lvl="0" marL="365760" rtl="0" algn="l">
              <a:spcBef>
                <a:spcPts val="400"/>
              </a:spcBef>
              <a:spcAft>
                <a:spcPts val="0"/>
              </a:spcAft>
              <a:buSzPts val="1836"/>
              <a:buNone/>
            </a:pPr>
            <a:r>
              <a:t/>
            </a:r>
            <a:endParaRPr/>
          </a:p>
        </p:txBody>
      </p:sp>
      <p:sp>
        <p:nvSpPr>
          <p:cNvPr id="577" name="Google Shape;577;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Universal Copyright Convention (UCC) - Terms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836"/>
              <a:buChar char="🞂"/>
            </a:pPr>
            <a:r>
              <a:rPr lang="en-US"/>
              <a:t>Towards the end of 19th century - Paris Convention for the Protection of Industrial Property in 1883 and Berne Convention for the Protection of Literary and Artistic Works in 1886</a:t>
            </a:r>
            <a:endParaRPr/>
          </a:p>
          <a:p>
            <a:pPr indent="-256032" lvl="0" marL="365760" rtl="0" algn="just">
              <a:spcBef>
                <a:spcPts val="400"/>
              </a:spcBef>
              <a:spcAft>
                <a:spcPts val="0"/>
              </a:spcAft>
              <a:buSzPts val="1836"/>
              <a:buChar char="🞂"/>
            </a:pPr>
            <a:r>
              <a:rPr lang="en-US"/>
              <a:t>Intellectual Property - recognition and rewards - economic growth</a:t>
            </a:r>
            <a:endParaRPr/>
          </a:p>
          <a:p>
            <a:pPr indent="-139446" lvl="0" marL="365760" rtl="0" algn="l">
              <a:spcBef>
                <a:spcPts val="400"/>
              </a:spcBef>
              <a:spcAft>
                <a:spcPts val="0"/>
              </a:spcAft>
              <a:buSzPts val="1836"/>
              <a:buNone/>
            </a:pPr>
            <a:r>
              <a:t/>
            </a:r>
            <a:endParaRPr/>
          </a:p>
        </p:txBody>
      </p:sp>
      <p:sp>
        <p:nvSpPr>
          <p:cNvPr id="151" name="Google Shape;15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100"/>
              <a:buFont typeface="Lucida Sans"/>
              <a:buNone/>
            </a:pPr>
            <a:r>
              <a:rPr lang="en-US">
                <a:solidFill>
                  <a:srgbClr val="FF0000"/>
                </a:solidFill>
              </a:rPr>
              <a:t>Concept of IP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2018-09-04T07:54:44Z</dcterms:created>
  <dc:creator>Manager</dc:creator>
</cp:coreProperties>
</file>