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5"/>
    <p:restoredTop sz="94679"/>
  </p:normalViewPr>
  <p:slideViewPr>
    <p:cSldViewPr snapToGrid="0">
      <p:cViewPr varScale="1">
        <p:scale>
          <a:sx n="108" d="100"/>
          <a:sy n="108" d="100"/>
        </p:scale>
        <p:origin x="6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238864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17139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475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66765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2232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99157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29274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56584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60800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CA7BF-9C8E-804D-BDA6-14B136B28E24}"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229236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7CA7BF-9C8E-804D-BDA6-14B136B28E2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61613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7CA7BF-9C8E-804D-BDA6-14B136B28E24}"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8566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7CA7BF-9C8E-804D-BDA6-14B136B28E24}"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81374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CA7BF-9C8E-804D-BDA6-14B136B28E24}"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245089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7CA7BF-9C8E-804D-BDA6-14B136B28E2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10611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7CA7BF-9C8E-804D-BDA6-14B136B28E24}"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972C7-DCA3-8B4D-8D93-40B19591FB56}" type="slidenum">
              <a:rPr lang="en-US" smtClean="0"/>
              <a:t>‹#›</a:t>
            </a:fld>
            <a:endParaRPr lang="en-US"/>
          </a:p>
        </p:txBody>
      </p:sp>
    </p:spTree>
    <p:extLst>
      <p:ext uri="{BB962C8B-B14F-4D97-AF65-F5344CB8AC3E}">
        <p14:creationId xmlns:p14="http://schemas.microsoft.com/office/powerpoint/2010/main" val="386741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7CA7BF-9C8E-804D-BDA6-14B136B28E24}" type="datetimeFigureOut">
              <a:rPr lang="en-US" smtClean="0"/>
              <a:t>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C972C7-DCA3-8B4D-8D93-40B19591FB56}" type="slidenum">
              <a:rPr lang="en-US" smtClean="0"/>
              <a:t>‹#›</a:t>
            </a:fld>
            <a:endParaRPr lang="en-US"/>
          </a:p>
        </p:txBody>
      </p:sp>
    </p:spTree>
    <p:extLst>
      <p:ext uri="{BB962C8B-B14F-4D97-AF65-F5344CB8AC3E}">
        <p14:creationId xmlns:p14="http://schemas.microsoft.com/office/powerpoint/2010/main" val="34523265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AC31-09DD-235D-569E-59A4ED70B291}"/>
              </a:ext>
            </a:extLst>
          </p:cNvPr>
          <p:cNvSpPr>
            <a:spLocks noGrp="1"/>
          </p:cNvSpPr>
          <p:nvPr>
            <p:ph type="ctrTitle"/>
          </p:nvPr>
        </p:nvSpPr>
        <p:spPr>
          <a:xfrm>
            <a:off x="650418" y="505267"/>
            <a:ext cx="10905066" cy="2532832"/>
          </a:xfrm>
        </p:spPr>
        <p:txBody>
          <a:bodyPr vert="horz" lIns="91440" tIns="45720" rIns="91440" bIns="45720" rtlCol="0" anchor="ctr">
            <a:noAutofit/>
          </a:bodyPr>
          <a:lstStyle/>
          <a:p>
            <a:pPr algn="ctr"/>
            <a:r>
              <a:rPr lang="en-US" sz="3600" b="1" kern="1200" dirty="0">
                <a:solidFill>
                  <a:schemeClr val="tx1"/>
                </a:solidFill>
                <a:latin typeface="+mj-lt"/>
                <a:ea typeface="+mj-ea"/>
                <a:cs typeface="+mj-cs"/>
              </a:rPr>
              <a:t>INFO 8990</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Culture, Roles and Structure in digital industries</a:t>
            </a:r>
            <a:br>
              <a:rPr lang="en-US" sz="3600" b="1" kern="1200" dirty="0">
                <a:solidFill>
                  <a:schemeClr val="tx1"/>
                </a:solidFill>
                <a:latin typeface="+mj-lt"/>
                <a:ea typeface="+mj-ea"/>
                <a:cs typeface="+mj-cs"/>
              </a:rPr>
            </a:b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Assignment 2</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Talent Management Career Plan</a:t>
            </a:r>
          </a:p>
        </p:txBody>
      </p:sp>
      <p:sp>
        <p:nvSpPr>
          <p:cNvPr id="3" name="Subtitle 2">
            <a:extLst>
              <a:ext uri="{FF2B5EF4-FFF2-40B4-BE49-F238E27FC236}">
                <a16:creationId xmlns:a16="http://schemas.microsoft.com/office/drawing/2014/main" id="{A78EF3D2-FE37-159D-D602-2C2FC035CCCB}"/>
              </a:ext>
            </a:extLst>
          </p:cNvPr>
          <p:cNvSpPr>
            <a:spLocks noGrp="1"/>
          </p:cNvSpPr>
          <p:nvPr>
            <p:ph type="subTitle" idx="1"/>
          </p:nvPr>
        </p:nvSpPr>
        <p:spPr>
          <a:xfrm>
            <a:off x="670705" y="3453819"/>
            <a:ext cx="10905066" cy="4393982"/>
          </a:xfrm>
        </p:spPr>
        <p:txBody>
          <a:bodyPr vert="horz" lIns="91440" tIns="45720" rIns="91440" bIns="45720" rtlCol="0">
            <a:normAutofit/>
          </a:bodyPr>
          <a:lstStyle/>
          <a:p>
            <a:r>
              <a:rPr lang="en-US" sz="2000" dirty="0"/>
              <a:t>    </a:t>
            </a:r>
          </a:p>
          <a:p>
            <a:pPr algn="ctr"/>
            <a:r>
              <a:rPr lang="en-US" sz="2000" b="1" dirty="0"/>
              <a:t>Submitted by:</a:t>
            </a:r>
          </a:p>
          <a:p>
            <a:pPr algn="ctr"/>
            <a:r>
              <a:rPr lang="en-US" sz="2000" b="1" dirty="0"/>
              <a:t>Basavraj </a:t>
            </a:r>
            <a:r>
              <a:rPr lang="en-US" sz="2000" b="1" dirty="0" err="1"/>
              <a:t>Nagapppa</a:t>
            </a:r>
            <a:r>
              <a:rPr lang="en-US" sz="2000" b="1" dirty="0"/>
              <a:t> Jaliminche</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13131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BB61-3B0C-6025-B3C2-26EE32A6C0B2}"/>
              </a:ext>
            </a:extLst>
          </p:cNvPr>
          <p:cNvSpPr>
            <a:spLocks noGrp="1"/>
          </p:cNvSpPr>
          <p:nvPr>
            <p:ph type="title"/>
          </p:nvPr>
        </p:nvSpPr>
        <p:spPr>
          <a:xfrm>
            <a:off x="643467" y="618885"/>
            <a:ext cx="10905066" cy="1135737"/>
          </a:xfrm>
        </p:spPr>
        <p:txBody>
          <a:bodyPr>
            <a:normAutofit fontScale="90000"/>
          </a:bodyPr>
          <a:lstStyle/>
          <a:p>
            <a:r>
              <a:rPr lang="en-US" sz="3600" b="1" u="sng" dirty="0"/>
              <a:t>Career Planning Questionnaire</a:t>
            </a:r>
            <a:br>
              <a:rPr lang="en-US" sz="3600" b="1" u="sng" dirty="0"/>
            </a:br>
            <a:br>
              <a:rPr lang="en-US" sz="3600" b="1" dirty="0"/>
            </a:br>
            <a:r>
              <a:rPr lang="en-US" sz="3600" b="1" dirty="0"/>
              <a:t>Reflecting Back</a:t>
            </a:r>
            <a:br>
              <a:rPr lang="en-US" sz="3600" b="1" dirty="0"/>
            </a:br>
            <a:br>
              <a:rPr lang="en-US" sz="3600" b="1" dirty="0"/>
            </a:br>
            <a:endParaRPr lang="en-US" sz="3600" b="1" dirty="0"/>
          </a:p>
        </p:txBody>
      </p:sp>
      <p:sp>
        <p:nvSpPr>
          <p:cNvPr id="3" name="Content Placeholder 2">
            <a:extLst>
              <a:ext uri="{FF2B5EF4-FFF2-40B4-BE49-F238E27FC236}">
                <a16:creationId xmlns:a16="http://schemas.microsoft.com/office/drawing/2014/main" id="{3A6A9B29-4A71-F0CC-41BF-BB4C6F23EE6E}"/>
              </a:ext>
            </a:extLst>
          </p:cNvPr>
          <p:cNvSpPr>
            <a:spLocks noGrp="1"/>
          </p:cNvSpPr>
          <p:nvPr>
            <p:ph idx="1"/>
          </p:nvPr>
        </p:nvSpPr>
        <p:spPr>
          <a:xfrm>
            <a:off x="643467" y="2225095"/>
            <a:ext cx="8678086" cy="4393982"/>
          </a:xfrm>
        </p:spPr>
        <p:txBody>
          <a:bodyPr>
            <a:normAutofit/>
          </a:bodyPr>
          <a:lstStyle/>
          <a:p>
            <a:pPr marL="342900" indent="-342900">
              <a:buAutoNum type="arabicPeriod"/>
            </a:pPr>
            <a:endParaRPr lang="en-CA" sz="2000" b="1" kern="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CA" sz="2000" b="1" kern="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CA" sz="2000" b="1" kern="1400" dirty="0">
                <a:effectLst/>
                <a:latin typeface="Calibri" panose="020F0502020204030204" pitchFamily="34" charset="0"/>
                <a:ea typeface="Calibri" panose="020F0502020204030204" pitchFamily="34" charset="0"/>
                <a:cs typeface="Times New Roman" panose="02020603050405020304" pitchFamily="18" charset="0"/>
              </a:rPr>
              <a:t>What jobs have you had that you really enjoyed?</a:t>
            </a:r>
          </a:p>
          <a:p>
            <a:pPr marL="0" indent="0" algn="just">
              <a:buNone/>
            </a:pPr>
            <a:r>
              <a:rPr lang="en-GB" sz="2000" kern="1400" dirty="0">
                <a:effectLst/>
                <a:latin typeface="Calibri" panose="020F0502020204030204" pitchFamily="34" charset="0"/>
                <a:ea typeface="Calibri" panose="020F0502020204030204" pitchFamily="34" charset="0"/>
                <a:cs typeface="Times New Roman" panose="02020603050405020304" pitchFamily="18" charset="0"/>
              </a:rPr>
              <a:t>My work as a software test engineer at the moment was the greatest I've ever done (QA). I love my job because the management there promotes an atmosphere that allows me to increase both the pace and quality of the work I deliver. This will make it simpler for me to comprehend how each activity I accomplish leads to our projects and how those initiatives affect the organisation, which encourages me to arrive at work daily basis.</a:t>
            </a:r>
            <a:endParaRPr lang="en-US" sz="2000" dirty="0"/>
          </a:p>
        </p:txBody>
      </p:sp>
    </p:spTree>
    <p:extLst>
      <p:ext uri="{BB962C8B-B14F-4D97-AF65-F5344CB8AC3E}">
        <p14:creationId xmlns:p14="http://schemas.microsoft.com/office/powerpoint/2010/main" val="223028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5131E-5D49-8F65-2CA1-51F36949C39B}"/>
              </a:ext>
            </a:extLst>
          </p:cNvPr>
          <p:cNvSpPr>
            <a:spLocks noGrp="1"/>
          </p:cNvSpPr>
          <p:nvPr>
            <p:ph idx="1"/>
          </p:nvPr>
        </p:nvSpPr>
        <p:spPr>
          <a:xfrm>
            <a:off x="186431" y="159798"/>
            <a:ext cx="9144000" cy="5830734"/>
          </a:xfrm>
        </p:spPr>
        <p:txBody>
          <a:bodyPr>
            <a:normAutofit/>
          </a:bodyPr>
          <a:lstStyle/>
          <a:p>
            <a:pPr marL="0" indent="0">
              <a:buNone/>
            </a:pPr>
            <a:r>
              <a:rPr lang="en-US" sz="2000" dirty="0"/>
              <a:t>2</a:t>
            </a:r>
            <a:r>
              <a:rPr lang="en-US" sz="2000" b="1" dirty="0"/>
              <a:t>. What jobs have you had that you were told you were great at?</a:t>
            </a:r>
          </a:p>
          <a:p>
            <a:pPr marL="0" indent="0" algn="just">
              <a:buNone/>
            </a:pPr>
            <a:r>
              <a:rPr lang="en-US" sz="2000" dirty="0"/>
              <a:t>I once had the chance to serve as a test lead. In my capacity as Test Lead, I was accountable for the timely and proper completion of the project. We had a very limited amount of time to complete the project, and because the criteria were so extensive, it was nearly difficult to finish it in that time. But I divided the work out according to each team member's talents. We ran all the test cases and make sure that there are no major bugs that are affecting the application features. After the release of the project ,client expressed satisfaction. My work was recognized by the management. My Project manager appreciated me and as a result, I was next promoted to Test Lead </a:t>
            </a:r>
            <a:r>
              <a:rPr lang="en-US" sz="2000" dirty="0" err="1"/>
              <a:t>i</a:t>
            </a:r>
            <a:r>
              <a:rPr lang="en-US" sz="2000" dirty="0"/>
              <a:t>-e Senior Test Engineer.</a:t>
            </a:r>
          </a:p>
          <a:p>
            <a:pPr marL="0" indent="0">
              <a:buNone/>
            </a:pPr>
            <a:endParaRPr lang="en-US" sz="2000" dirty="0"/>
          </a:p>
        </p:txBody>
      </p:sp>
    </p:spTree>
    <p:extLst>
      <p:ext uri="{BB962C8B-B14F-4D97-AF65-F5344CB8AC3E}">
        <p14:creationId xmlns:p14="http://schemas.microsoft.com/office/powerpoint/2010/main" val="192584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A03FB-EBB1-DFA0-0DF9-0B478D17CA47}"/>
              </a:ext>
            </a:extLst>
          </p:cNvPr>
          <p:cNvSpPr>
            <a:spLocks noGrp="1"/>
          </p:cNvSpPr>
          <p:nvPr>
            <p:ph idx="1"/>
          </p:nvPr>
        </p:nvSpPr>
        <p:spPr>
          <a:xfrm>
            <a:off x="643467" y="239697"/>
            <a:ext cx="7870218" cy="5937266"/>
          </a:xfrm>
        </p:spPr>
        <p:txBody>
          <a:bodyPr>
            <a:normAutofit/>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3. What have you done that companies you worked for valued? </a:t>
            </a:r>
          </a:p>
          <a:p>
            <a:pPr marL="0" indent="0" algn="just">
              <a:buNone/>
            </a:pPr>
            <a:r>
              <a:rPr lang="en-US" sz="2000" dirty="0"/>
              <a:t>My last project at my old employer was creating a mobile application that merged used car reservations and new car purchasing. It started as my simple concept and grew into a team of 16 individuals working on it. We submitted the application one week early, and as soon as it was live, it had a great impact . We saw our downloads several times during that week. Because I assisted our team in meeting and exceeding all deadlines and goals.</a:t>
            </a:r>
          </a:p>
          <a:p>
            <a:pPr marL="0" indent="0">
              <a:buNone/>
            </a:pPr>
            <a:endParaRPr lang="en-US" sz="2000" dirty="0"/>
          </a:p>
        </p:txBody>
      </p:sp>
    </p:spTree>
    <p:extLst>
      <p:ext uri="{BB962C8B-B14F-4D97-AF65-F5344CB8AC3E}">
        <p14:creationId xmlns:p14="http://schemas.microsoft.com/office/powerpoint/2010/main" val="201368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9B22-BDA4-75EB-6E57-489BFF7FF2B5}"/>
              </a:ext>
            </a:extLst>
          </p:cNvPr>
          <p:cNvSpPr>
            <a:spLocks noGrp="1"/>
          </p:cNvSpPr>
          <p:nvPr>
            <p:ph type="title"/>
          </p:nvPr>
        </p:nvSpPr>
        <p:spPr>
          <a:xfrm>
            <a:off x="226216" y="113104"/>
            <a:ext cx="10905066" cy="685888"/>
          </a:xfrm>
        </p:spPr>
        <p:txBody>
          <a:bodyPr>
            <a:normAutofit/>
          </a:bodyPr>
          <a:lstStyle/>
          <a:p>
            <a:r>
              <a:rPr lang="en-US" sz="3600" b="1" dirty="0"/>
              <a:t>Looking Forward:</a:t>
            </a:r>
          </a:p>
        </p:txBody>
      </p:sp>
      <p:sp>
        <p:nvSpPr>
          <p:cNvPr id="3" name="Content Placeholder 2">
            <a:extLst>
              <a:ext uri="{FF2B5EF4-FFF2-40B4-BE49-F238E27FC236}">
                <a16:creationId xmlns:a16="http://schemas.microsoft.com/office/drawing/2014/main" id="{71C71BA5-44FC-D3AB-3BE3-F7F78F99B2F5}"/>
              </a:ext>
            </a:extLst>
          </p:cNvPr>
          <p:cNvSpPr>
            <a:spLocks noGrp="1"/>
          </p:cNvSpPr>
          <p:nvPr>
            <p:ph idx="1"/>
          </p:nvPr>
        </p:nvSpPr>
        <p:spPr>
          <a:xfrm>
            <a:off x="226216" y="798992"/>
            <a:ext cx="9281768" cy="4705163"/>
          </a:xfrm>
        </p:spPr>
        <p:txBody>
          <a:bodyPr>
            <a:normAutofit/>
          </a:bodyPr>
          <a:lstStyle/>
          <a:p>
            <a:pPr marL="514350" indent="-514350">
              <a:buAutoNum type="arabicPeriod"/>
            </a:pPr>
            <a:r>
              <a:rPr lang="en-US" sz="2000" b="1" dirty="0"/>
              <a:t>What kind of work am I attracted to?</a:t>
            </a:r>
          </a:p>
          <a:p>
            <a:pPr marL="0" indent="0" algn="just">
              <a:buNone/>
            </a:pPr>
            <a:r>
              <a:rPr lang="en-US" sz="2000" dirty="0"/>
              <a:t>In the future, I would be happy to work as a Java developer. I've always been good at finding solutions to issues, and I believe software is no different. To help people, businesses, and organizations find solutions, I decided to pursue a profession in software development. I also like programming languages and am proficient in a variety of them. Along with technical proficiency, you also need to have good interpersonal and teamwork skills. Working as a team will often be necessary if you want to exchange ideas and knowledge, learn more about good development techniques, and produce the best work possible. As a developer, you will work closely with individuals from a variety of backgrounds, providing you with the opportunity to learn from them.</a:t>
            </a:r>
          </a:p>
          <a:p>
            <a:pPr marL="0" indent="0">
              <a:buNone/>
            </a:pPr>
            <a:endParaRPr lang="en-US" sz="2000" dirty="0"/>
          </a:p>
        </p:txBody>
      </p:sp>
    </p:spTree>
    <p:extLst>
      <p:ext uri="{BB962C8B-B14F-4D97-AF65-F5344CB8AC3E}">
        <p14:creationId xmlns:p14="http://schemas.microsoft.com/office/powerpoint/2010/main" val="324614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79C99-99BB-8222-5F77-E010751950D5}"/>
              </a:ext>
            </a:extLst>
          </p:cNvPr>
          <p:cNvSpPr>
            <a:spLocks noGrp="1"/>
          </p:cNvSpPr>
          <p:nvPr>
            <p:ph idx="1"/>
          </p:nvPr>
        </p:nvSpPr>
        <p:spPr>
          <a:xfrm>
            <a:off x="346229" y="186431"/>
            <a:ext cx="8984202" cy="5990532"/>
          </a:xfrm>
        </p:spPr>
        <p:txBody>
          <a:bodyPr>
            <a:normAutofit lnSpcReduction="10000"/>
          </a:bodyPr>
          <a:lstStyle/>
          <a:p>
            <a:pPr marL="0" indent="0">
              <a:buNone/>
            </a:pPr>
            <a:r>
              <a:rPr lang="en-US" sz="2000" b="1" dirty="0"/>
              <a:t>2. How do I seek career opportunities?</a:t>
            </a:r>
          </a:p>
          <a:p>
            <a:pPr marL="0" indent="0">
              <a:buNone/>
            </a:pPr>
            <a:r>
              <a:rPr lang="en-US" sz="2000" dirty="0"/>
              <a:t>I'll keep the following factors in mind while I look for professional opportunities in the company : </a:t>
            </a:r>
          </a:p>
          <a:p>
            <a:pPr lvl="1"/>
            <a:r>
              <a:rPr lang="en-US" sz="2000" dirty="0"/>
              <a:t>I enjoy learning new technologies and coding so offer new technology training.</a:t>
            </a:r>
          </a:p>
          <a:p>
            <a:pPr lvl="1"/>
            <a:r>
              <a:rPr lang="en-US" sz="2000" dirty="0"/>
              <a:t>The compensation that the employer provides.</a:t>
            </a:r>
          </a:p>
          <a:p>
            <a:pPr lvl="1"/>
            <a:r>
              <a:rPr lang="en-US" sz="2000" dirty="0"/>
              <a:t>Holidays as well as benefits like health insurance</a:t>
            </a:r>
          </a:p>
          <a:p>
            <a:pPr lvl="1"/>
            <a:r>
              <a:rPr lang="en-US" sz="2000" dirty="0"/>
              <a:t>Workplace autonomy ought to exist.</a:t>
            </a:r>
          </a:p>
          <a:p>
            <a:pPr lvl="1"/>
            <a:r>
              <a:rPr lang="en-US" sz="2000" dirty="0"/>
              <a:t> At work, it's important to promote a healthy balance between work and personal life.</a:t>
            </a:r>
          </a:p>
          <a:p>
            <a:pPr lvl="1"/>
            <a:r>
              <a:rPr lang="en-US" sz="2000" dirty="0"/>
              <a:t>The business should be adaptable.</a:t>
            </a:r>
          </a:p>
          <a:p>
            <a:pPr lvl="1"/>
            <a:r>
              <a:rPr lang="en-US" sz="2000" dirty="0"/>
              <a:t>A career's progression should be upward.</a:t>
            </a:r>
          </a:p>
          <a:p>
            <a:pPr marL="457200" lvl="1" indent="0">
              <a:buNone/>
            </a:pPr>
            <a:r>
              <a:rPr lang="en-US" sz="2000" b="1" dirty="0"/>
              <a:t>How I will do Job Search:</a:t>
            </a:r>
          </a:p>
          <a:p>
            <a:pPr marL="457200" lvl="1" indent="0">
              <a:buNone/>
            </a:pPr>
            <a:r>
              <a:rPr lang="en-US" sz="2000" dirty="0"/>
              <a:t>I will access online job search platforms like Indeed and LinkedIn.</a:t>
            </a:r>
          </a:p>
          <a:p>
            <a:pPr marL="457200" lvl="1" indent="0">
              <a:buNone/>
            </a:pPr>
            <a:r>
              <a:rPr lang="en-US" sz="2000" dirty="0"/>
              <a:t>Also I will make sure I will network more and attend new seminars on the technology on which I am most interested in.</a:t>
            </a:r>
          </a:p>
          <a:p>
            <a:pPr marL="0" indent="0">
              <a:buNone/>
            </a:pPr>
            <a:endParaRPr lang="en-US" sz="2000" dirty="0"/>
          </a:p>
        </p:txBody>
      </p:sp>
    </p:spTree>
    <p:extLst>
      <p:ext uri="{BB962C8B-B14F-4D97-AF65-F5344CB8AC3E}">
        <p14:creationId xmlns:p14="http://schemas.microsoft.com/office/powerpoint/2010/main" val="361601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A8F12-55DF-0D7E-8C32-C6C1BC39DB69}"/>
              </a:ext>
            </a:extLst>
          </p:cNvPr>
          <p:cNvSpPr>
            <a:spLocks noGrp="1"/>
          </p:cNvSpPr>
          <p:nvPr>
            <p:ph idx="1"/>
          </p:nvPr>
        </p:nvSpPr>
        <p:spPr>
          <a:xfrm>
            <a:off x="159798" y="887767"/>
            <a:ext cx="8256233" cy="5289196"/>
          </a:xfrm>
        </p:spPr>
        <p:txBody>
          <a:bodyPr>
            <a:normAutofit/>
          </a:bodyPr>
          <a:lstStyle/>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r>
              <a:rPr lang="en-US" sz="2000" b="1" dirty="0"/>
              <a:t>3. What holds me back?</a:t>
            </a:r>
          </a:p>
          <a:p>
            <a:pPr marL="0" indent="0" algn="just">
              <a:buNone/>
            </a:pPr>
            <a:r>
              <a:rPr lang="en-US" sz="2000" dirty="0"/>
              <a:t>I am not very active on career websites while I am making my professional strategy. I will make an effort to be active on LinkedIn and Indeed. I will update my profile with any new credentials and update my resume. Additionally, I am watching for the chance to present itself. I'll work to better myself and get moving quickly to obtain a job. </a:t>
            </a:r>
          </a:p>
          <a:p>
            <a:pPr marL="0" indent="0" algn="just">
              <a:buNone/>
            </a:pPr>
            <a:endParaRPr lang="en-US" sz="2000" dirty="0"/>
          </a:p>
        </p:txBody>
      </p:sp>
    </p:spTree>
    <p:extLst>
      <p:ext uri="{BB962C8B-B14F-4D97-AF65-F5344CB8AC3E}">
        <p14:creationId xmlns:p14="http://schemas.microsoft.com/office/powerpoint/2010/main" val="334097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43EE-6224-60BC-BA94-2E61EAB2F752}"/>
              </a:ext>
            </a:extLst>
          </p:cNvPr>
          <p:cNvSpPr>
            <a:spLocks noGrp="1"/>
          </p:cNvSpPr>
          <p:nvPr>
            <p:ph type="title"/>
          </p:nvPr>
        </p:nvSpPr>
        <p:spPr>
          <a:xfrm>
            <a:off x="251206" y="173115"/>
            <a:ext cx="10996802" cy="535619"/>
          </a:xfrm>
        </p:spPr>
        <p:txBody>
          <a:bodyPr>
            <a:normAutofit fontScale="90000"/>
          </a:bodyPr>
          <a:lstStyle/>
          <a:p>
            <a:r>
              <a:rPr lang="en-CA" dirty="0"/>
              <a:t>Career Action Plan </a:t>
            </a:r>
            <a:br>
              <a:rPr lang="en-CA" dirty="0"/>
            </a:br>
            <a:endParaRPr lang="en-CA" dirty="0"/>
          </a:p>
        </p:txBody>
      </p:sp>
      <p:sp>
        <p:nvSpPr>
          <p:cNvPr id="3" name="Content Placeholder 2">
            <a:extLst>
              <a:ext uri="{FF2B5EF4-FFF2-40B4-BE49-F238E27FC236}">
                <a16:creationId xmlns:a16="http://schemas.microsoft.com/office/drawing/2014/main" id="{B6016BCC-1BB1-E186-A443-79E556C202C3}"/>
              </a:ext>
            </a:extLst>
          </p:cNvPr>
          <p:cNvSpPr>
            <a:spLocks noGrp="1"/>
          </p:cNvSpPr>
          <p:nvPr>
            <p:ph idx="1"/>
          </p:nvPr>
        </p:nvSpPr>
        <p:spPr>
          <a:xfrm>
            <a:off x="251207" y="825623"/>
            <a:ext cx="8848405" cy="5939161"/>
          </a:xfrm>
        </p:spPr>
        <p:txBody>
          <a:bodyPr>
            <a:noAutofit/>
          </a:bodyPr>
          <a:lstStyle/>
          <a:p>
            <a:pPr algn="just"/>
            <a:r>
              <a:rPr lang="en-CA" sz="1600" b="1" dirty="0"/>
              <a:t>Career Interest </a:t>
            </a:r>
            <a:r>
              <a:rPr lang="en-CA" sz="1600" dirty="0"/>
              <a:t>: Software Development</a:t>
            </a:r>
          </a:p>
          <a:p>
            <a:pPr algn="just"/>
            <a:r>
              <a:rPr lang="en-CA" sz="1600" b="1" dirty="0"/>
              <a:t>Short Term Goal </a:t>
            </a:r>
            <a:r>
              <a:rPr lang="en-CA" sz="1600" dirty="0"/>
              <a:t>:</a:t>
            </a:r>
          </a:p>
          <a:p>
            <a:pPr marL="0" indent="0" algn="just">
              <a:buNone/>
            </a:pPr>
            <a:r>
              <a:rPr lang="en-CA" sz="1600" dirty="0"/>
              <a:t> To start career from Software Test Engineer to Java   Developer</a:t>
            </a:r>
          </a:p>
          <a:p>
            <a:pPr algn="just"/>
            <a:r>
              <a:rPr lang="en-CA" sz="1600" b="1" dirty="0"/>
              <a:t>Long Term Goal  </a:t>
            </a:r>
            <a:r>
              <a:rPr lang="en-CA" sz="1600" dirty="0"/>
              <a:t>: </a:t>
            </a:r>
          </a:p>
          <a:p>
            <a:pPr marL="0" indent="0" algn="just">
              <a:buNone/>
            </a:pPr>
            <a:r>
              <a:rPr lang="en-CA" sz="1600" dirty="0"/>
              <a:t> </a:t>
            </a:r>
            <a:r>
              <a:rPr lang="en-GB" sz="1600" dirty="0"/>
              <a:t>Secure a position as a lead software engineer and Advance into software engineer lead role where I can guide a team of software developers.</a:t>
            </a:r>
          </a:p>
          <a:p>
            <a:pPr algn="just"/>
            <a:r>
              <a:rPr lang="en-CA" sz="1600" dirty="0">
                <a:solidFill>
                  <a:srgbClr val="2D2D2D"/>
                </a:solidFill>
              </a:rPr>
              <a:t>Career development actions :</a:t>
            </a:r>
          </a:p>
          <a:p>
            <a:pPr marL="0" indent="0" algn="just">
              <a:buNone/>
            </a:pPr>
            <a:r>
              <a:rPr lang="en-CA" sz="1600" dirty="0">
                <a:solidFill>
                  <a:srgbClr val="2D2D2D"/>
                </a:solidFill>
              </a:rPr>
              <a:t>      </a:t>
            </a:r>
            <a:r>
              <a:rPr lang="en-CA" sz="1600" b="1" dirty="0">
                <a:solidFill>
                  <a:srgbClr val="2D2D2D"/>
                </a:solidFill>
              </a:rPr>
              <a:t>Milestone 1 : </a:t>
            </a:r>
            <a:r>
              <a:rPr lang="en-CA" sz="1600" dirty="0">
                <a:solidFill>
                  <a:srgbClr val="2D2D2D"/>
                </a:solidFill>
              </a:rPr>
              <a:t>To start career from Software Test Engineer to Java Developer</a:t>
            </a:r>
          </a:p>
          <a:p>
            <a:pPr marL="0" indent="0" algn="just">
              <a:buNone/>
            </a:pPr>
            <a:r>
              <a:rPr lang="en-CA" sz="1600" dirty="0">
                <a:solidFill>
                  <a:srgbClr val="2D2D2D"/>
                </a:solidFill>
              </a:rPr>
              <a:t>       </a:t>
            </a:r>
            <a:r>
              <a:rPr lang="en-CA" sz="1600" b="1" dirty="0">
                <a:solidFill>
                  <a:srgbClr val="2D2D2D"/>
                </a:solidFill>
              </a:rPr>
              <a:t>Activity 1 </a:t>
            </a:r>
            <a:r>
              <a:rPr lang="en-CA" sz="1600" dirty="0">
                <a:solidFill>
                  <a:srgbClr val="2D2D2D"/>
                </a:solidFill>
              </a:rPr>
              <a:t>: Learn Java and Spring Framework</a:t>
            </a:r>
          </a:p>
          <a:p>
            <a:pPr marL="0" indent="0" algn="just">
              <a:buNone/>
            </a:pPr>
            <a:r>
              <a:rPr lang="en-CA" sz="1600" dirty="0">
                <a:solidFill>
                  <a:srgbClr val="2D2D2D"/>
                </a:solidFill>
              </a:rPr>
              <a:t>       How: Study on Linden Learning and Udemy </a:t>
            </a:r>
          </a:p>
          <a:p>
            <a:pPr marL="0" indent="0" algn="just">
              <a:buNone/>
            </a:pPr>
            <a:r>
              <a:rPr lang="en-GB" sz="1600" dirty="0">
                <a:solidFill>
                  <a:srgbClr val="2D2D2D"/>
                </a:solidFill>
              </a:rPr>
              <a:t>       Start date: Jan 1, 2023</a:t>
            </a:r>
          </a:p>
          <a:p>
            <a:pPr marL="0" indent="0" algn="just">
              <a:buNone/>
            </a:pPr>
            <a:r>
              <a:rPr lang="en-GB" sz="1600" dirty="0">
                <a:solidFill>
                  <a:srgbClr val="2D2D2D"/>
                </a:solidFill>
              </a:rPr>
              <a:t>       Projected completion: March1 2023</a:t>
            </a:r>
          </a:p>
          <a:p>
            <a:pPr marL="0" indent="0" algn="just">
              <a:buNone/>
            </a:pPr>
            <a:r>
              <a:rPr lang="en-GB" sz="1600" dirty="0">
                <a:solidFill>
                  <a:srgbClr val="2D2D2D"/>
                </a:solidFill>
              </a:rPr>
              <a:t>       </a:t>
            </a:r>
            <a:r>
              <a:rPr lang="en-GB" sz="1600" b="1" dirty="0">
                <a:solidFill>
                  <a:srgbClr val="2D2D2D"/>
                </a:solidFill>
              </a:rPr>
              <a:t>Activity 2 </a:t>
            </a:r>
            <a:r>
              <a:rPr lang="en-GB" sz="1600" dirty="0">
                <a:solidFill>
                  <a:srgbClr val="2D2D2D"/>
                </a:solidFill>
              </a:rPr>
              <a:t>: Start attending interviews</a:t>
            </a:r>
          </a:p>
          <a:p>
            <a:pPr marL="0" indent="0" algn="just">
              <a:buNone/>
            </a:pPr>
            <a:r>
              <a:rPr lang="en-GB" sz="1600" dirty="0">
                <a:solidFill>
                  <a:srgbClr val="2D2D2D"/>
                </a:solidFill>
              </a:rPr>
              <a:t>       How : Make a resume and post on LinkedIn and Indeed </a:t>
            </a:r>
          </a:p>
          <a:p>
            <a:pPr marL="0" indent="0" algn="just">
              <a:buNone/>
            </a:pPr>
            <a:r>
              <a:rPr lang="en-GB" sz="1600" dirty="0">
                <a:solidFill>
                  <a:srgbClr val="2D2D2D"/>
                </a:solidFill>
              </a:rPr>
              <a:t>       Start Date:  March2 2023</a:t>
            </a:r>
          </a:p>
          <a:p>
            <a:pPr marL="0" indent="0" algn="just">
              <a:buNone/>
            </a:pPr>
            <a:r>
              <a:rPr lang="en-GB" sz="1600" dirty="0">
                <a:solidFill>
                  <a:srgbClr val="2D2D2D"/>
                </a:solidFill>
              </a:rPr>
              <a:t>       Completion Date  : April 15 2023</a:t>
            </a:r>
          </a:p>
        </p:txBody>
      </p:sp>
    </p:spTree>
    <p:extLst>
      <p:ext uri="{BB962C8B-B14F-4D97-AF65-F5344CB8AC3E}">
        <p14:creationId xmlns:p14="http://schemas.microsoft.com/office/powerpoint/2010/main" val="75730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6C043-9D50-32E9-9D6F-AB168B2FE801}"/>
              </a:ext>
            </a:extLst>
          </p:cNvPr>
          <p:cNvSpPr>
            <a:spLocks noGrp="1"/>
          </p:cNvSpPr>
          <p:nvPr>
            <p:ph idx="1"/>
          </p:nvPr>
        </p:nvSpPr>
        <p:spPr>
          <a:xfrm>
            <a:off x="346229" y="159799"/>
            <a:ext cx="11230253" cy="6525086"/>
          </a:xfrm>
        </p:spPr>
        <p:txBody>
          <a:bodyPr/>
          <a:lstStyle/>
          <a:p>
            <a:r>
              <a:rPr lang="en-GB" sz="2000" b="1" dirty="0"/>
              <a:t>Tasks that contribute to Short Term and  long-term goal:</a:t>
            </a:r>
            <a:endParaRPr lang="en-CA" sz="2000" b="1" dirty="0"/>
          </a:p>
          <a:p>
            <a:pPr marL="0" indent="0">
              <a:buNone/>
            </a:pPr>
            <a:r>
              <a:rPr lang="en-CA" sz="2000" dirty="0"/>
              <a:t>1.Study Java and Spring framework and do the projects</a:t>
            </a:r>
          </a:p>
          <a:p>
            <a:pPr marL="0" indent="0">
              <a:buNone/>
            </a:pPr>
            <a:r>
              <a:rPr lang="en-CA" sz="2000" dirty="0"/>
              <a:t>2. Learn new cloud technologies and learn one front end technology such as </a:t>
            </a:r>
          </a:p>
          <a:p>
            <a:pPr marL="0" indent="0">
              <a:buNone/>
            </a:pPr>
            <a:r>
              <a:rPr lang="en-CA" sz="2000" dirty="0"/>
              <a:t>      Node </a:t>
            </a:r>
            <a:r>
              <a:rPr lang="en-CA" sz="2000" dirty="0" err="1"/>
              <a:t>Js</a:t>
            </a:r>
            <a:r>
              <a:rPr lang="en-CA" sz="2000" dirty="0"/>
              <a:t> or Angular</a:t>
            </a:r>
            <a:r>
              <a:rPr lang="en-GB" sz="2000" dirty="0"/>
              <a:t>.</a:t>
            </a:r>
          </a:p>
          <a:p>
            <a:pPr marL="0" indent="0">
              <a:buNone/>
            </a:pPr>
            <a:endParaRPr lang="en-GB" sz="2000" dirty="0"/>
          </a:p>
          <a:p>
            <a:pPr marL="0" indent="0">
              <a:buNone/>
            </a:pPr>
            <a:r>
              <a:rPr lang="en-CA" sz="2000" b="1" dirty="0"/>
              <a:t>Additional Skills to learn :</a:t>
            </a:r>
          </a:p>
          <a:p>
            <a:pPr marL="457200" indent="-457200">
              <a:buAutoNum type="arabicPeriod"/>
            </a:pPr>
            <a:r>
              <a:rPr lang="en-CA" sz="2000" dirty="0"/>
              <a:t>Soft skills such as making resume and give mock interviews.</a:t>
            </a:r>
          </a:p>
          <a:p>
            <a:pPr marL="457200" indent="-457200">
              <a:buAutoNum type="arabicPeriod"/>
            </a:pPr>
            <a:r>
              <a:rPr lang="en-CA" sz="2000" dirty="0"/>
              <a:t>Attend the various seminars related to technology and attend the events also</a:t>
            </a:r>
          </a:p>
          <a:p>
            <a:pPr marL="457200" indent="-457200">
              <a:buAutoNum type="arabicPeriod"/>
            </a:pPr>
            <a:endParaRPr lang="en-CA" sz="2000" dirty="0"/>
          </a:p>
          <a:p>
            <a:pPr marL="0" indent="0">
              <a:buNone/>
            </a:pPr>
            <a:r>
              <a:rPr lang="en-CA" sz="2000" dirty="0"/>
              <a:t>Mentors :</a:t>
            </a:r>
          </a:p>
          <a:p>
            <a:pPr marL="457200" indent="-457200">
              <a:buAutoNum type="arabicPeriod"/>
            </a:pPr>
            <a:r>
              <a:rPr lang="en-CA" sz="2000" dirty="0"/>
              <a:t>Make conversation with the industry experts.</a:t>
            </a:r>
          </a:p>
          <a:p>
            <a:pPr marL="457200" indent="-457200">
              <a:buAutoNum type="arabicPeriod"/>
            </a:pPr>
            <a:r>
              <a:rPr lang="en-CA" sz="2000" dirty="0"/>
              <a:t>Discuss with the career goals with the professors and take the feedbacks.</a:t>
            </a:r>
          </a:p>
          <a:p>
            <a:pPr marL="457200" indent="-457200">
              <a:buAutoNum type="arabicPeriod"/>
            </a:pPr>
            <a:endParaRPr lang="en-CA" sz="2000" dirty="0"/>
          </a:p>
        </p:txBody>
      </p:sp>
    </p:spTree>
    <p:extLst>
      <p:ext uri="{BB962C8B-B14F-4D97-AF65-F5344CB8AC3E}">
        <p14:creationId xmlns:p14="http://schemas.microsoft.com/office/powerpoint/2010/main" val="3444660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972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INFO 8990 Culture, Roles and Structure in digital industries  Assignment 2 Talent Management Career Plan</vt:lpstr>
      <vt:lpstr>Career Planning Questionnaire  Reflecting Back  </vt:lpstr>
      <vt:lpstr>PowerPoint Presentation</vt:lpstr>
      <vt:lpstr>PowerPoint Presentation</vt:lpstr>
      <vt:lpstr>Looking Forward:</vt:lpstr>
      <vt:lpstr>PowerPoint Presentation</vt:lpstr>
      <vt:lpstr>PowerPoint Presentation</vt:lpstr>
      <vt:lpstr>Career Action Plan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8990 Culture, Roles and Structure in digital industries  Assignment 2 Talent Management Career Plan</dc:title>
  <dc:creator>Zalak Vanodiya</dc:creator>
  <cp:lastModifiedBy>Basavraj Jaliminche</cp:lastModifiedBy>
  <cp:revision>5</cp:revision>
  <dcterms:created xsi:type="dcterms:W3CDTF">2023-02-05T16:51:57Z</dcterms:created>
  <dcterms:modified xsi:type="dcterms:W3CDTF">2023-02-06T04:44:56Z</dcterms:modified>
</cp:coreProperties>
</file>