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53" d="100"/>
          <a:sy n="53" d="100"/>
        </p:scale>
        <p:origin x="703"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iinsight.com/business-intelligence-components-and-how-they-relate-to-power-bi/" TargetMode="External"/><Relationship Id="rId2" Type="http://schemas.openxmlformats.org/officeDocument/2006/relationships/hyperlink" Target="https://www.heavy.ai/technical-glossary/business-intelligence" TargetMode="External"/><Relationship Id="rId1" Type="http://schemas.openxmlformats.org/officeDocument/2006/relationships/slideLayout" Target="../slideLayouts/slideLayout2.xml"/><Relationship Id="rId4" Type="http://schemas.openxmlformats.org/officeDocument/2006/relationships/hyperlink" Target="https://www.geeksforgeeks.org/characteristics-and-functions-of-data-warehou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18956"/>
            <a:ext cx="8825658" cy="3252751"/>
          </a:xfrm>
        </p:spPr>
        <p:txBody>
          <a:bodyPr/>
          <a:lstStyle/>
          <a:p>
            <a:r>
              <a:rPr lang="en-GB" sz="4000" b="1" i="1" u="sng" dirty="0" smtClean="0"/>
              <a:t/>
            </a:r>
            <a:br>
              <a:rPr lang="en-GB" sz="4000" b="1" i="1" u="sng" dirty="0" smtClean="0"/>
            </a:br>
            <a:r>
              <a:rPr lang="en-GB" sz="4000" b="1" i="1" u="sng" dirty="0"/>
              <a:t/>
            </a:r>
            <a:br>
              <a:rPr lang="en-GB" sz="4000" b="1" i="1" u="sng" dirty="0"/>
            </a:br>
            <a:r>
              <a:rPr lang="en-GB" sz="4000" b="1" i="1" u="sng" dirty="0" smtClean="0"/>
              <a:t>Assignment No:1</a:t>
            </a:r>
            <a:br>
              <a:rPr lang="en-GB" sz="4000" b="1" i="1" u="sng" dirty="0" smtClean="0"/>
            </a:br>
            <a:r>
              <a:rPr lang="en-GB" sz="4000" b="1" i="1" u="sng" dirty="0" smtClean="0"/>
              <a:t/>
            </a:r>
            <a:br>
              <a:rPr lang="en-GB" sz="4000" b="1" i="1" u="sng" dirty="0" smtClean="0"/>
            </a:br>
            <a:r>
              <a:rPr lang="en-GB" sz="4000" b="1" i="1" dirty="0" smtClean="0"/>
              <a:t>Mini </a:t>
            </a:r>
            <a:r>
              <a:rPr lang="en-GB" sz="4000" b="1" i="1" dirty="0"/>
              <a:t>Research about Business Intelligence &amp; Data Warehouse Key </a:t>
            </a:r>
            <a:r>
              <a:rPr lang="en-GB" sz="4000" b="1" i="1" dirty="0" smtClean="0"/>
              <a:t>concepts</a:t>
            </a:r>
            <a:endParaRPr lang="en-US" sz="4000" b="1" i="1" dirty="0"/>
          </a:p>
        </p:txBody>
      </p:sp>
      <p:sp>
        <p:nvSpPr>
          <p:cNvPr id="3" name="Subtitle 2"/>
          <p:cNvSpPr>
            <a:spLocks noGrp="1"/>
          </p:cNvSpPr>
          <p:nvPr>
            <p:ph type="subTitle" idx="1"/>
          </p:nvPr>
        </p:nvSpPr>
        <p:spPr>
          <a:xfrm>
            <a:off x="959510" y="4337631"/>
            <a:ext cx="8825658" cy="861420"/>
          </a:xfrm>
        </p:spPr>
        <p:txBody>
          <a:bodyPr>
            <a:normAutofit/>
          </a:bodyPr>
          <a:lstStyle/>
          <a:p>
            <a:r>
              <a:rPr lang="en-US" sz="2400" b="1" dirty="0" smtClean="0">
                <a:solidFill>
                  <a:schemeClr val="accent3">
                    <a:lumMod val="20000"/>
                    <a:lumOff val="80000"/>
                  </a:schemeClr>
                </a:solidFill>
              </a:rPr>
              <a:t>Submitted by : Basavraj Jaliminche (8800149)</a:t>
            </a:r>
            <a:endParaRPr lang="en-US" sz="2400" b="1" dirty="0">
              <a:solidFill>
                <a:schemeClr val="accent3">
                  <a:lumMod val="20000"/>
                  <a:lumOff val="80000"/>
                </a:schemeClr>
              </a:solidFill>
            </a:endParaRPr>
          </a:p>
        </p:txBody>
      </p:sp>
    </p:spTree>
    <p:extLst>
      <p:ext uri="{BB962C8B-B14F-4D97-AF65-F5344CB8AC3E}">
        <p14:creationId xmlns:p14="http://schemas.microsoft.com/office/powerpoint/2010/main" val="1322309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210267" cy="790455"/>
          </a:xfrm>
        </p:spPr>
        <p:txBody>
          <a:bodyPr/>
          <a:lstStyle/>
          <a:p>
            <a:r>
              <a:rPr lang="en-GB" sz="2400" b="1" dirty="0"/>
              <a:t>Based on your readings, How we measure success in implementing a Business Intelligence solution?</a:t>
            </a:r>
            <a:endParaRPr lang="en-US" sz="2400" b="1" dirty="0"/>
          </a:p>
        </p:txBody>
      </p:sp>
      <p:sp>
        <p:nvSpPr>
          <p:cNvPr id="3" name="Content Placeholder 2"/>
          <p:cNvSpPr>
            <a:spLocks noGrp="1"/>
          </p:cNvSpPr>
          <p:nvPr>
            <p:ph idx="1"/>
          </p:nvPr>
        </p:nvSpPr>
        <p:spPr>
          <a:xfrm>
            <a:off x="646112" y="1417834"/>
            <a:ext cx="11210266" cy="5219272"/>
          </a:xfrm>
        </p:spPr>
        <p:txBody>
          <a:bodyPr/>
          <a:lstStyle/>
          <a:p>
            <a:r>
              <a:rPr lang="en-US" dirty="0" smtClean="0"/>
              <a:t>According to Erickson group success implementation of Business Intelligence solution </a:t>
            </a:r>
          </a:p>
          <a:p>
            <a:r>
              <a:rPr lang="en-US" dirty="0"/>
              <a:t>1.</a:t>
            </a:r>
            <a:r>
              <a:rPr lang="en-US" dirty="0"/>
              <a:t> Usage </a:t>
            </a:r>
            <a:r>
              <a:rPr lang="en-US" dirty="0"/>
              <a:t>tracking</a:t>
            </a:r>
          </a:p>
          <a:p>
            <a:r>
              <a:rPr lang="en-US" dirty="0"/>
              <a:t>2.</a:t>
            </a:r>
            <a:r>
              <a:rPr lang="en-US" dirty="0"/>
              <a:t> </a:t>
            </a:r>
            <a:r>
              <a:rPr lang="en-US" dirty="0"/>
              <a:t>Surveys</a:t>
            </a:r>
          </a:p>
          <a:p>
            <a:r>
              <a:rPr lang="en-US" dirty="0"/>
              <a:t>3.</a:t>
            </a:r>
            <a:r>
              <a:rPr lang="en-US" dirty="0"/>
              <a:t> Social media analysis</a:t>
            </a:r>
            <a:r>
              <a:rPr lang="en-US" dirty="0"/>
              <a:t>.</a:t>
            </a:r>
          </a:p>
          <a:p>
            <a:r>
              <a:rPr lang="en-US" dirty="0"/>
              <a:t>4.</a:t>
            </a:r>
            <a:r>
              <a:rPr lang="en-US" dirty="0"/>
              <a:t> </a:t>
            </a:r>
            <a:r>
              <a:rPr lang="en-US" dirty="0" err="1"/>
              <a:t>Spreadmarts</a:t>
            </a:r>
            <a:endParaRPr lang="en-US" dirty="0"/>
          </a:p>
          <a:p>
            <a:r>
              <a:rPr lang="en-US" dirty="0"/>
              <a:t>5.</a:t>
            </a:r>
            <a:r>
              <a:rPr lang="en-US" dirty="0"/>
              <a:t> </a:t>
            </a:r>
            <a:r>
              <a:rPr lang="en-US" dirty="0"/>
              <a:t>Cost efficiencies</a:t>
            </a:r>
            <a:r>
              <a:rPr lang="en-US" dirty="0" smtClean="0"/>
              <a:t>.</a:t>
            </a:r>
          </a:p>
          <a:p>
            <a:r>
              <a:rPr lang="en-US" dirty="0" smtClean="0"/>
              <a:t>6. </a:t>
            </a:r>
            <a:r>
              <a:rPr lang="en-US" dirty="0"/>
              <a:t>Strategy</a:t>
            </a:r>
          </a:p>
          <a:p>
            <a:r>
              <a:rPr lang="en-US" dirty="0"/>
              <a:t>7.</a:t>
            </a:r>
            <a:r>
              <a:rPr lang="en-US" dirty="0"/>
              <a:t> user satisfaction </a:t>
            </a:r>
            <a:endParaRPr lang="en-US" dirty="0"/>
          </a:p>
          <a:p>
            <a:r>
              <a:rPr lang="en-US" dirty="0"/>
              <a:t>8.</a:t>
            </a:r>
            <a:r>
              <a:rPr lang="en-US" dirty="0"/>
              <a:t> Service </a:t>
            </a:r>
            <a:r>
              <a:rPr lang="en-US" dirty="0"/>
              <a:t>quality</a:t>
            </a:r>
          </a:p>
          <a:p>
            <a:r>
              <a:rPr lang="en-US" dirty="0"/>
              <a:t>9.Benifits</a:t>
            </a:r>
          </a:p>
        </p:txBody>
      </p:sp>
    </p:spTree>
    <p:extLst>
      <p:ext uri="{BB962C8B-B14F-4D97-AF65-F5344CB8AC3E}">
        <p14:creationId xmlns:p14="http://schemas.microsoft.com/office/powerpoint/2010/main" val="61337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94509" cy="728810"/>
          </a:xfrm>
        </p:spPr>
        <p:txBody>
          <a:bodyPr/>
          <a:lstStyle/>
          <a:p>
            <a:r>
              <a:rPr lang="en-US" dirty="0" smtClean="0"/>
              <a:t>References</a:t>
            </a:r>
            <a:endParaRPr lang="en-US" dirty="0"/>
          </a:p>
        </p:txBody>
      </p:sp>
      <p:sp>
        <p:nvSpPr>
          <p:cNvPr id="3" name="Content Placeholder 2"/>
          <p:cNvSpPr>
            <a:spLocks noGrp="1"/>
          </p:cNvSpPr>
          <p:nvPr>
            <p:ph idx="1"/>
          </p:nvPr>
        </p:nvSpPr>
        <p:spPr>
          <a:xfrm>
            <a:off x="503434" y="1407560"/>
            <a:ext cx="10941977" cy="4840839"/>
          </a:xfrm>
        </p:spPr>
        <p:txBody>
          <a:bodyPr/>
          <a:lstStyle/>
          <a:p>
            <a:pPr marL="457200" indent="-457200">
              <a:buFont typeface="+mj-lt"/>
              <a:buAutoNum type="arabicPeriod"/>
            </a:pPr>
            <a:r>
              <a:rPr lang="en-US" dirty="0"/>
              <a:t>https://www.investopedia.com/terms/b/business-intelligence-bi.asp</a:t>
            </a:r>
          </a:p>
          <a:p>
            <a:pPr marL="457200" indent="-457200">
              <a:buFont typeface="+mj-lt"/>
              <a:buAutoNum type="arabicPeriod"/>
            </a:pPr>
            <a:r>
              <a:rPr lang="en-US" u="sng" dirty="0">
                <a:hlinkClick r:id="rId2"/>
              </a:rPr>
              <a:t>https://www.heavy.ai/technical-glossary/business-intelligence</a:t>
            </a:r>
            <a:endParaRPr lang="en-US" dirty="0"/>
          </a:p>
          <a:p>
            <a:pPr marL="457200" indent="-457200">
              <a:buFont typeface="+mj-lt"/>
              <a:buAutoNum type="arabicPeriod"/>
            </a:pPr>
            <a:r>
              <a:rPr lang="en-US" u="sng" dirty="0">
                <a:hlinkClick r:id="rId3"/>
              </a:rPr>
              <a:t>https://biinsight.com/business-intelligence-components-and-how-they-relate-to-power-bi/</a:t>
            </a:r>
            <a:endParaRPr lang="en-US" dirty="0"/>
          </a:p>
          <a:p>
            <a:pPr marL="457200" indent="-457200">
              <a:buFont typeface="+mj-lt"/>
              <a:buAutoNum type="arabicPeriod"/>
            </a:pPr>
            <a:r>
              <a:rPr lang="en-US" u="sng" dirty="0">
                <a:hlinkClick r:id="rId4"/>
              </a:rPr>
              <a:t>https://www.geeksforgeeks.org/characteristics-and-functions-of-data-warehouse/</a:t>
            </a:r>
            <a:endParaRPr lang="en-US" dirty="0"/>
          </a:p>
          <a:p>
            <a:pPr marL="457200" indent="-457200">
              <a:buFont typeface="+mj-lt"/>
              <a:buAutoNum type="arabicPeriod"/>
            </a:pPr>
            <a:r>
              <a:rPr lang="en-US" dirty="0"/>
              <a:t>https://www.eckerson.com/articles/how-to-measure-bi-success</a:t>
            </a:r>
          </a:p>
          <a:p>
            <a:pPr marL="457200" indent="-457200">
              <a:buFont typeface="+mj-lt"/>
              <a:buAutoNum type="arabicPeriod"/>
            </a:pPr>
            <a:endParaRPr lang="en-US" dirty="0"/>
          </a:p>
        </p:txBody>
      </p:sp>
    </p:spTree>
    <p:extLst>
      <p:ext uri="{BB962C8B-B14F-4D97-AF65-F5344CB8AC3E}">
        <p14:creationId xmlns:p14="http://schemas.microsoft.com/office/powerpoint/2010/main" val="1330257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89804" cy="726928"/>
          </a:xfrm>
        </p:spPr>
        <p:txBody>
          <a:bodyPr/>
          <a:lstStyle/>
          <a:p>
            <a:r>
              <a:rPr lang="en-GB" sz="2800" u="sng" dirty="0"/>
              <a:t>What is business intelligence as a </a:t>
            </a:r>
            <a:r>
              <a:rPr lang="en-GB" sz="2800" u="sng" dirty="0" smtClean="0"/>
              <a:t>concept ?</a:t>
            </a:r>
            <a:endParaRPr lang="en-US" sz="2800" u="sng" dirty="0"/>
          </a:p>
        </p:txBody>
      </p:sp>
      <p:sp>
        <p:nvSpPr>
          <p:cNvPr id="3" name="Content Placeholder 2"/>
          <p:cNvSpPr>
            <a:spLocks noGrp="1"/>
          </p:cNvSpPr>
          <p:nvPr>
            <p:ph idx="1"/>
          </p:nvPr>
        </p:nvSpPr>
        <p:spPr>
          <a:xfrm>
            <a:off x="366905" y="1249447"/>
            <a:ext cx="11108466" cy="5179273"/>
          </a:xfrm>
        </p:spPr>
        <p:txBody>
          <a:bodyPr>
            <a:normAutofit/>
          </a:bodyPr>
          <a:lstStyle/>
          <a:p>
            <a:pPr marL="0" indent="0">
              <a:buNone/>
            </a:pPr>
            <a:r>
              <a:rPr lang="en-GB" sz="2400" dirty="0"/>
              <a:t>To help firms make more data-driven decisions, business intelligence (BI) includes business analytics, data mining, data visualisation, data tools and infrastructure, and best practises. In practise, you've got modern business intelligence when you have a holistic perspective of your company's data and can utilise it to drive change, eliminate inefficiencies, and quickly adjust to market or supplier changes.</a:t>
            </a:r>
            <a:endParaRPr lang="en-US" sz="2400" dirty="0"/>
          </a:p>
        </p:txBody>
      </p:sp>
    </p:spTree>
    <p:extLst>
      <p:ext uri="{BB962C8B-B14F-4D97-AF65-F5344CB8AC3E}">
        <p14:creationId xmlns:p14="http://schemas.microsoft.com/office/powerpoint/2010/main" val="44401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159" y="466678"/>
            <a:ext cx="11302164" cy="922372"/>
          </a:xfrm>
        </p:spPr>
        <p:txBody>
          <a:bodyPr/>
          <a:lstStyle/>
          <a:p>
            <a:r>
              <a:rPr lang="en-GB" sz="2800" b="1" u="sng" dirty="0"/>
              <a:t>Wh</a:t>
            </a:r>
            <a:r>
              <a:rPr lang="en-GB" sz="3200" b="1" u="sng" dirty="0"/>
              <a:t>at is the definition of a business intelligence system?</a:t>
            </a:r>
            <a:endParaRPr lang="en-US" sz="3200" b="1" u="sng" dirty="0"/>
          </a:p>
        </p:txBody>
      </p:sp>
      <p:sp>
        <p:nvSpPr>
          <p:cNvPr id="3" name="Content Placeholder 2"/>
          <p:cNvSpPr>
            <a:spLocks noGrp="1"/>
          </p:cNvSpPr>
          <p:nvPr>
            <p:ph idx="1"/>
          </p:nvPr>
        </p:nvSpPr>
        <p:spPr>
          <a:xfrm>
            <a:off x="454158" y="1598456"/>
            <a:ext cx="11440022" cy="4677864"/>
          </a:xfrm>
        </p:spPr>
        <p:txBody>
          <a:bodyPr/>
          <a:lstStyle/>
          <a:p>
            <a:r>
              <a:rPr lang="en-GB" u="sng" dirty="0" smtClean="0"/>
              <a:t>Definition</a:t>
            </a:r>
            <a:r>
              <a:rPr lang="en-GB" dirty="0" smtClean="0"/>
              <a:t> : Business </a:t>
            </a:r>
            <a:r>
              <a:rPr lang="en-GB" dirty="0"/>
              <a:t>intelligence is the process by which enterprises use strategies and technologies for </a:t>
            </a:r>
            <a:r>
              <a:rPr lang="en-GB" dirty="0" smtClean="0"/>
              <a:t>analysing </a:t>
            </a:r>
            <a:r>
              <a:rPr lang="en-GB" dirty="0"/>
              <a:t>current and historical data, with the objective of improving strategic decision-making and providing a competitive advantage.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17" y="2865498"/>
            <a:ext cx="10647097" cy="3695700"/>
          </a:xfrm>
          <a:prstGeom prst="rect">
            <a:avLst/>
          </a:prstGeom>
        </p:spPr>
      </p:pic>
    </p:spTree>
    <p:extLst>
      <p:ext uri="{BB962C8B-B14F-4D97-AF65-F5344CB8AC3E}">
        <p14:creationId xmlns:p14="http://schemas.microsoft.com/office/powerpoint/2010/main" val="1394087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289950" cy="475642"/>
          </a:xfrm>
        </p:spPr>
        <p:txBody>
          <a:bodyPr/>
          <a:lstStyle/>
          <a:p>
            <a:r>
              <a:rPr lang="en-GB" sz="2800" b="1" u="sng" dirty="0"/>
              <a:t>Briefly describe the key components in generic Business Intelligence system?</a:t>
            </a:r>
            <a:endParaRPr lang="en-US" sz="2800" b="1" u="sng" dirty="0"/>
          </a:p>
        </p:txBody>
      </p:sp>
      <p:sp>
        <p:nvSpPr>
          <p:cNvPr id="3" name="Content Placeholder 2"/>
          <p:cNvSpPr>
            <a:spLocks noGrp="1"/>
          </p:cNvSpPr>
          <p:nvPr>
            <p:ph idx="1"/>
          </p:nvPr>
        </p:nvSpPr>
        <p:spPr>
          <a:xfrm>
            <a:off x="646112" y="1561672"/>
            <a:ext cx="11241088" cy="4808306"/>
          </a:xfrm>
        </p:spPr>
        <p:txBody>
          <a:bodyPr>
            <a:noAutofit/>
          </a:bodyPr>
          <a:lstStyle/>
          <a:p>
            <a:r>
              <a:rPr lang="en-GB" sz="1800" dirty="0"/>
              <a:t>The main components of business intelligence </a:t>
            </a:r>
            <a:r>
              <a:rPr lang="en-GB" sz="1800" dirty="0" smtClean="0"/>
              <a:t>are</a:t>
            </a:r>
          </a:p>
          <a:p>
            <a:pPr marL="914400" lvl="1" indent="-457200">
              <a:buFont typeface="+mj-lt"/>
              <a:buAutoNum type="arabicPeriod"/>
            </a:pPr>
            <a:r>
              <a:rPr lang="en-US" b="1" dirty="0"/>
              <a:t>Data Sources and staging</a:t>
            </a:r>
          </a:p>
          <a:p>
            <a:pPr marL="914400" lvl="1" indent="-457200">
              <a:buFont typeface="+mj-lt"/>
              <a:buAutoNum type="arabicPeriod"/>
            </a:pPr>
            <a:r>
              <a:rPr lang="en-US" b="1" dirty="0"/>
              <a:t>Data Warehouse</a:t>
            </a:r>
          </a:p>
          <a:p>
            <a:pPr marL="914400" lvl="1" indent="-457200">
              <a:buFont typeface="+mj-lt"/>
              <a:buAutoNum type="arabicPeriod"/>
            </a:pPr>
            <a:r>
              <a:rPr lang="en-US" b="1" dirty="0"/>
              <a:t>Extract, Transform and Load </a:t>
            </a:r>
          </a:p>
          <a:p>
            <a:pPr marL="914400" lvl="1" indent="-457200">
              <a:buFont typeface="+mj-lt"/>
              <a:buAutoNum type="arabicPeriod"/>
            </a:pPr>
            <a:r>
              <a:rPr lang="en-US" b="1" dirty="0"/>
              <a:t>Semantic Layer</a:t>
            </a:r>
          </a:p>
          <a:p>
            <a:pPr marL="914400" lvl="1" indent="-457200">
              <a:buFont typeface="+mj-lt"/>
              <a:buAutoNum type="arabicPeriod"/>
            </a:pPr>
            <a:r>
              <a:rPr lang="en-US" b="1" dirty="0"/>
              <a:t>Data Visualization</a:t>
            </a:r>
          </a:p>
          <a:p>
            <a:r>
              <a:rPr lang="en-US" sz="1800" b="1" u="sng" dirty="0" smtClean="0"/>
              <a:t>1. Data Sources and Staging:</a:t>
            </a:r>
          </a:p>
          <a:p>
            <a:r>
              <a:rPr lang="en-GB" sz="1800" dirty="0"/>
              <a:t>The data created by the business tools is stored in a variety of ways utilising various technologies</a:t>
            </a:r>
            <a:r>
              <a:rPr lang="en-GB" sz="1800" u="sng" dirty="0" smtClean="0"/>
              <a:t>.</a:t>
            </a:r>
            <a:r>
              <a:rPr lang="en-GB" sz="1800" dirty="0"/>
              <a:t> We usually have multiple data sources contributing to the data analysis in real-world scenarios. To be able to analyse all the data sources, we require a mechanism to load the data into a central repository. The main reason for that is the business tools required to constantly store data in the underlying storage. Therefore, frequent connections to the source systems can put our production systems at risk of being unresponsive or performing poorly. The central repository where we store the data from various data sources is called </a:t>
            </a:r>
            <a:r>
              <a:rPr lang="en-GB" sz="1800" b="1" dirty="0"/>
              <a:t>Staging</a:t>
            </a:r>
            <a:r>
              <a:rPr lang="en-GB" sz="1800" dirty="0"/>
              <a:t>.</a:t>
            </a:r>
            <a:endParaRPr lang="en-US" sz="1800" u="sng" dirty="0"/>
          </a:p>
        </p:txBody>
      </p:sp>
    </p:spTree>
    <p:extLst>
      <p:ext uri="{BB962C8B-B14F-4D97-AF65-F5344CB8AC3E}">
        <p14:creationId xmlns:p14="http://schemas.microsoft.com/office/powerpoint/2010/main" val="1578374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128" y="369870"/>
            <a:ext cx="11712539" cy="6215865"/>
          </a:xfrm>
        </p:spPr>
        <p:txBody>
          <a:bodyPr>
            <a:normAutofit/>
          </a:bodyPr>
          <a:lstStyle/>
          <a:p>
            <a:pPr marL="342900" lvl="1" indent="-342900"/>
            <a:r>
              <a:rPr lang="en-US" sz="2400" b="1" u="sng" dirty="0"/>
              <a:t>2. Data Warehouse :</a:t>
            </a:r>
          </a:p>
          <a:p>
            <a:pPr marL="342900" lvl="1" indent="-342900"/>
            <a:r>
              <a:rPr lang="en-GB" sz="2400" dirty="0"/>
              <a:t>Data warehouse </a:t>
            </a:r>
            <a:r>
              <a:rPr lang="en-GB" sz="2400" dirty="0"/>
              <a:t>are a subset of data warehouses, businesses can utilise them to give people access to data that they wouldn't have otherwise. Smaller and more professionally constructed data marts result in lower storage costs and faster </a:t>
            </a:r>
            <a:r>
              <a:rPr lang="en-GB" sz="2400" dirty="0"/>
              <a:t>analysis . </a:t>
            </a:r>
            <a:endParaRPr lang="en-US" sz="2400" dirty="0"/>
          </a:p>
          <a:p>
            <a:r>
              <a:rPr lang="en-US" sz="2400" b="1" u="sng" dirty="0"/>
              <a:t>3. Extract, Transform and </a:t>
            </a:r>
            <a:r>
              <a:rPr lang="en-US" sz="2400" b="1" u="sng" dirty="0"/>
              <a:t>Load :</a:t>
            </a:r>
          </a:p>
          <a:p>
            <a:r>
              <a:rPr lang="en-GB" sz="2400" dirty="0"/>
              <a:t>ETL stands for Extract, Transform, and Load</a:t>
            </a:r>
            <a:r>
              <a:rPr lang="en-GB" sz="2400" dirty="0"/>
              <a:t>.</a:t>
            </a:r>
          </a:p>
          <a:p>
            <a:pPr marL="342900" lvl="1" indent="-342900"/>
            <a:r>
              <a:rPr lang="en-GB" sz="2400" b="1" u="sng" dirty="0"/>
              <a:t>4.</a:t>
            </a:r>
            <a:r>
              <a:rPr lang="en-US" sz="2400" b="1" u="sng" dirty="0"/>
              <a:t> Semantic Layer :</a:t>
            </a:r>
          </a:p>
          <a:p>
            <a:pPr marL="342900" lvl="1" indent="-342900"/>
            <a:r>
              <a:rPr lang="en-GB" sz="2400" dirty="0"/>
              <a:t>For data analysis and reporting, the semantic layer is employed to create a more efficient and performant environment.</a:t>
            </a:r>
            <a:endParaRPr lang="en-US" sz="2400" dirty="0"/>
          </a:p>
          <a:p>
            <a:pPr marL="342900" lvl="1" indent="-342900"/>
            <a:r>
              <a:rPr lang="en-US" sz="2400" b="1" u="sng" dirty="0"/>
              <a:t>5. Data </a:t>
            </a:r>
            <a:r>
              <a:rPr lang="en-US" sz="2400" b="1" u="sng" dirty="0"/>
              <a:t>Visualization:</a:t>
            </a:r>
          </a:p>
          <a:p>
            <a:pPr marL="342900" lvl="1" indent="-342900"/>
            <a:r>
              <a:rPr lang="en-GB" sz="2400" dirty="0"/>
              <a:t>Using various reporting or data visualisation methods, data visualisation refers to expressing data from the semantic layer with graphical diagrams and charts.</a:t>
            </a:r>
            <a:endParaRPr lang="en-US" sz="2400" dirty="0"/>
          </a:p>
          <a:p>
            <a:endParaRPr lang="en-US" sz="2400" u="sng" dirty="0" smtClean="0"/>
          </a:p>
          <a:p>
            <a:endParaRPr lang="en-US" sz="2400" u="sng" dirty="0"/>
          </a:p>
        </p:txBody>
      </p:sp>
    </p:spTree>
    <p:extLst>
      <p:ext uri="{BB962C8B-B14F-4D97-AF65-F5344CB8AC3E}">
        <p14:creationId xmlns:p14="http://schemas.microsoft.com/office/powerpoint/2010/main" val="807687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056154" cy="667165"/>
          </a:xfrm>
        </p:spPr>
        <p:txBody>
          <a:bodyPr/>
          <a:lstStyle/>
          <a:p>
            <a:r>
              <a:rPr lang="en-US" sz="2000" b="1" u="sng" dirty="0" smtClean="0"/>
              <a:t>Graphical Representation of Business </a:t>
            </a:r>
            <a:r>
              <a:rPr lang="en-US" sz="2000" b="1" u="sng" dirty="0" err="1" smtClean="0"/>
              <a:t>Intelligance</a:t>
            </a:r>
            <a:r>
              <a:rPr lang="en-US" sz="2000" b="1" u="sng" dirty="0" smtClean="0"/>
              <a:t> System</a:t>
            </a:r>
            <a:endParaRPr lang="en-US" sz="2000"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191" y="1027416"/>
            <a:ext cx="10839235" cy="5548045"/>
          </a:xfrm>
          <a:prstGeom prst="rect">
            <a:avLst/>
          </a:prstGeom>
        </p:spPr>
      </p:pic>
    </p:spTree>
    <p:extLst>
      <p:ext uri="{BB962C8B-B14F-4D97-AF65-F5344CB8AC3E}">
        <p14:creationId xmlns:p14="http://schemas.microsoft.com/office/powerpoint/2010/main" val="3662185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240" y="452718"/>
            <a:ext cx="11496782" cy="811003"/>
          </a:xfrm>
        </p:spPr>
        <p:txBody>
          <a:bodyPr/>
          <a:lstStyle/>
          <a:p>
            <a:r>
              <a:rPr lang="en-GB" sz="2800" b="1" u="sng" dirty="0"/>
              <a:t>Describe the key features of data warehouse? </a:t>
            </a:r>
            <a:endParaRPr lang="en-US" sz="2800"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240" y="1058238"/>
            <a:ext cx="11229653" cy="5465852"/>
          </a:xfrm>
        </p:spPr>
      </p:pic>
    </p:spTree>
    <p:extLst>
      <p:ext uri="{BB962C8B-B14F-4D97-AF65-F5344CB8AC3E}">
        <p14:creationId xmlns:p14="http://schemas.microsoft.com/office/powerpoint/2010/main" val="380069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8225" y="297951"/>
            <a:ext cx="11558427" cy="6318605"/>
          </a:xfrm>
        </p:spPr>
        <p:txBody>
          <a:bodyPr/>
          <a:lstStyle/>
          <a:p>
            <a:r>
              <a:rPr lang="en-US" sz="2400" b="1" u="sng" dirty="0" smtClean="0"/>
              <a:t>1.Subject Oriented:</a:t>
            </a:r>
          </a:p>
          <a:p>
            <a:r>
              <a:rPr lang="en-GB" dirty="0"/>
              <a:t>A data warehouse is always a subject oriented as it delivers information about a theme instead of organization’s current operations. It can be achieved on specific theme. That means the data warehousing process is proposed to handle with a specific theme which is more defined. These themes can be sales, distributions, marketing etc</a:t>
            </a:r>
            <a:r>
              <a:rPr lang="en-GB" dirty="0" smtClean="0"/>
              <a:t>.</a:t>
            </a:r>
            <a:r>
              <a:rPr lang="en-GB" dirty="0"/>
              <a:t> A data warehouse never put emphasis only current operations. Instead, it focuses on </a:t>
            </a:r>
            <a:r>
              <a:rPr lang="en-GB" dirty="0" smtClean="0"/>
              <a:t>demonstrating </a:t>
            </a:r>
            <a:r>
              <a:rPr lang="en-GB" dirty="0"/>
              <a:t>and analysis of data to make various decision</a:t>
            </a:r>
            <a:r>
              <a:rPr lang="en-GB" dirty="0" smtClean="0"/>
              <a:t>.</a:t>
            </a:r>
          </a:p>
          <a:p>
            <a:r>
              <a:rPr lang="en-GB" sz="2400" b="1" u="sng" dirty="0" smtClean="0"/>
              <a:t>2.</a:t>
            </a:r>
            <a:r>
              <a:rPr lang="en-US" sz="2400" b="1" u="sng" dirty="0"/>
              <a:t> </a:t>
            </a:r>
            <a:r>
              <a:rPr lang="en-US" sz="2400" b="1" u="sng" dirty="0" smtClean="0"/>
              <a:t>Integrated:</a:t>
            </a:r>
          </a:p>
          <a:p>
            <a:r>
              <a:rPr lang="en-GB" dirty="0"/>
              <a:t> Integration means founding a shared entity to scale the all similar data from the different databases. The data also required to be resided into various data warehouse in shared and generally granted </a:t>
            </a:r>
            <a:r>
              <a:rPr lang="en-GB" dirty="0" err="1" smtClean="0"/>
              <a:t>manner.A</a:t>
            </a:r>
            <a:r>
              <a:rPr lang="en-GB" dirty="0" smtClean="0"/>
              <a:t> </a:t>
            </a:r>
            <a:r>
              <a:rPr lang="en-GB" dirty="0"/>
              <a:t>data warehouse is built by integrating data from various sources of data such that a mainframe and a relational database. In addition, it must have reliable naming conventions, format and codes. Integration of data warehouse benefits in effective analysis of data. Reliability in naming conventions, column scaling, encoding structure etc. should be confirmed. Integration of data warehouse handles various subject related warehouse.</a:t>
            </a:r>
            <a:endParaRPr lang="en-US" b="1" dirty="0" smtClean="0"/>
          </a:p>
          <a:p>
            <a:endParaRPr lang="en-US" dirty="0"/>
          </a:p>
        </p:txBody>
      </p:sp>
    </p:spTree>
    <p:extLst>
      <p:ext uri="{BB962C8B-B14F-4D97-AF65-F5344CB8AC3E}">
        <p14:creationId xmlns:p14="http://schemas.microsoft.com/office/powerpoint/2010/main" val="293720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048" y="267128"/>
            <a:ext cx="11455686" cy="6411074"/>
          </a:xfrm>
        </p:spPr>
        <p:txBody>
          <a:bodyPr/>
          <a:lstStyle/>
          <a:p>
            <a:r>
              <a:rPr lang="en-US" sz="2400" b="1" u="sng" dirty="0" smtClean="0"/>
              <a:t>3.</a:t>
            </a:r>
            <a:r>
              <a:rPr lang="en-US" sz="2400" b="1" u="sng" dirty="0"/>
              <a:t> </a:t>
            </a:r>
            <a:r>
              <a:rPr lang="en-US" sz="2400" b="1" u="sng" dirty="0" smtClean="0"/>
              <a:t>Time-Variant</a:t>
            </a:r>
          </a:p>
          <a:p>
            <a:r>
              <a:rPr lang="en-GB" dirty="0"/>
              <a:t>In this data is maintained via different intervals of time such as weekly, monthly, or annually etc. It founds various time limit which are structured between the large datasets and are held in online transaction process (OLTP). The time limits for data warehouse is wide-ranged than that of operational systems. The data resided in data warehouse is predictable with a specific interval of time and delivers information from the historical perspective. It comprises elements of time explicitly or implicitly. Another feature of time-variance is that once data is stored in the data warehouse then it cannot be modified, alter, or </a:t>
            </a:r>
            <a:r>
              <a:rPr lang="en-GB" dirty="0" smtClean="0"/>
              <a:t>updated</a:t>
            </a:r>
            <a:r>
              <a:rPr lang="en-GB" dirty="0"/>
              <a:t>.</a:t>
            </a:r>
            <a:r>
              <a:rPr lang="en-US" b="1" dirty="0"/>
              <a:t> </a:t>
            </a:r>
            <a:endParaRPr lang="en-US" b="1" dirty="0" smtClean="0"/>
          </a:p>
          <a:p>
            <a:r>
              <a:rPr lang="en-US" sz="2400" b="1" u="sng" dirty="0" smtClean="0"/>
              <a:t>4.</a:t>
            </a:r>
            <a:r>
              <a:rPr lang="en-US" sz="2400" b="1" u="sng" dirty="0"/>
              <a:t> Non-Volatile </a:t>
            </a:r>
            <a:endParaRPr lang="en-US" sz="2400" b="1" u="sng" dirty="0" smtClean="0"/>
          </a:p>
          <a:p>
            <a:r>
              <a:rPr lang="en-GB" dirty="0"/>
              <a:t>D</a:t>
            </a:r>
            <a:r>
              <a:rPr lang="en-GB" dirty="0" smtClean="0"/>
              <a:t>ata </a:t>
            </a:r>
            <a:r>
              <a:rPr lang="en-GB" dirty="0"/>
              <a:t>is not erased or deleted when new data is inserted. It includes the mammoth quantity of data that is inserted into modification between the selected quantity on logical business. It evaluates the analysis within the technologies of warehouse.</a:t>
            </a:r>
            <a:r>
              <a:rPr lang="en-GB" dirty="0"/>
              <a:t/>
            </a:r>
            <a:br>
              <a:rPr lang="en-GB" dirty="0"/>
            </a:br>
            <a:r>
              <a:rPr lang="en-GB" dirty="0"/>
              <a:t/>
            </a:r>
            <a:br>
              <a:rPr lang="en-GB" dirty="0"/>
            </a:br>
            <a:r>
              <a:rPr lang="en-GB" dirty="0"/>
              <a:t>In this, data is read-only and refreshed at particular intervals. This is beneficial in analysing historical data and in comprehension the functionality.</a:t>
            </a:r>
            <a:endParaRPr lang="en-US" dirty="0"/>
          </a:p>
        </p:txBody>
      </p:sp>
    </p:spTree>
    <p:extLst>
      <p:ext uri="{BB962C8B-B14F-4D97-AF65-F5344CB8AC3E}">
        <p14:creationId xmlns:p14="http://schemas.microsoft.com/office/powerpoint/2010/main" val="734864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423</TotalTime>
  <Words>696</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  Assignment No:1  Mini Research about Business Intelligence &amp; Data Warehouse Key concepts</vt:lpstr>
      <vt:lpstr>What is business intelligence as a concept ?</vt:lpstr>
      <vt:lpstr>What is the definition of a business intelligence system?</vt:lpstr>
      <vt:lpstr>Briefly describe the key components in generic Business Intelligence system?</vt:lpstr>
      <vt:lpstr>PowerPoint Presentation</vt:lpstr>
      <vt:lpstr>Graphical Representation of Business Intelligance System</vt:lpstr>
      <vt:lpstr>Describe the key features of data warehouse? </vt:lpstr>
      <vt:lpstr>PowerPoint Presentation</vt:lpstr>
      <vt:lpstr>PowerPoint Presentation</vt:lpstr>
      <vt:lpstr>Based on your readings, How we measure success in implementing a Business Intelligence solution?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No:1 Mini Research about Business Intelligence &amp; Data Warehouse Key concepts</dc:title>
  <dc:creator>Basavraj Jaliminche</dc:creator>
  <cp:lastModifiedBy>Basavraj Jaliminche</cp:lastModifiedBy>
  <cp:revision>10</cp:revision>
  <dcterms:created xsi:type="dcterms:W3CDTF">2022-05-27T00:09:43Z</dcterms:created>
  <dcterms:modified xsi:type="dcterms:W3CDTF">2022-05-27T07:12:48Z</dcterms:modified>
</cp:coreProperties>
</file>