
<file path=[Content_Types].xml><?xml version="1.0" encoding="utf-8"?>
<Types xmlns="http://schemas.openxmlformats.org/package/2006/content-types">
  <Default Extension="png" ContentType="image/png"/>
  <Default Extension="jfif"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3" d="100"/>
          <a:sy n="53" d="100"/>
        </p:scale>
        <p:origin x="70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difference-between-kimball-and-inmon" TargetMode="External"/><Relationship Id="rId2" Type="http://schemas.openxmlformats.org/officeDocument/2006/relationships/hyperlink" Target="https://www.stitchdata.com/resources/oltp-vs-olap" TargetMode="External"/><Relationship Id="rId1" Type="http://schemas.openxmlformats.org/officeDocument/2006/relationships/slideLayout" Target="../slideLayouts/slideLayout2.xml"/><Relationship Id="rId5" Type="http://schemas.openxmlformats.org/officeDocument/2006/relationships/hyperlink" Target="https://www.ibm.com/docs/en/ida/9.1.2?topic=design-dimensional-schemas" TargetMode="External"/><Relationship Id="rId4" Type="http://schemas.openxmlformats.org/officeDocument/2006/relationships/hyperlink" Target="https://www.zentut.com/data-warehouse/fact-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Assignment 3</a:t>
            </a:r>
            <a:r>
              <a:rPr lang="en-US" dirty="0" smtClean="0"/>
              <a:t/>
            </a:r>
            <a:br>
              <a:rPr lang="en-US" dirty="0" smtClean="0"/>
            </a:br>
            <a:r>
              <a:rPr lang="en-GB" i="1" dirty="0"/>
              <a:t>Mini </a:t>
            </a:r>
            <a:r>
              <a:rPr lang="en-GB" i="1" dirty="0" smtClean="0"/>
              <a:t>Research </a:t>
            </a:r>
            <a:r>
              <a:rPr lang="en-GB" i="1" dirty="0"/>
              <a:t>about Data Warehouse Concepts </a:t>
            </a:r>
            <a:endParaRPr lang="en-US" i="1" dirty="0"/>
          </a:p>
        </p:txBody>
      </p:sp>
      <p:sp>
        <p:nvSpPr>
          <p:cNvPr id="3" name="Subtitle 2"/>
          <p:cNvSpPr>
            <a:spLocks noGrp="1"/>
          </p:cNvSpPr>
          <p:nvPr>
            <p:ph type="subTitle" idx="1"/>
          </p:nvPr>
        </p:nvSpPr>
        <p:spPr/>
        <p:txBody>
          <a:bodyPr>
            <a:normAutofit fontScale="92500" lnSpcReduction="20000"/>
          </a:bodyPr>
          <a:lstStyle/>
          <a:p>
            <a:r>
              <a:rPr lang="en-US" dirty="0" smtClean="0"/>
              <a:t>Submitted by </a:t>
            </a:r>
          </a:p>
          <a:p>
            <a:r>
              <a:rPr lang="en-US" dirty="0" smtClean="0"/>
              <a:t>Basavraj Jaliminche </a:t>
            </a:r>
          </a:p>
          <a:p>
            <a:r>
              <a:rPr lang="en-US" dirty="0" smtClean="0"/>
              <a:t>Student id-8800149 </a:t>
            </a:r>
          </a:p>
          <a:p>
            <a:r>
              <a:rPr lang="en-US" dirty="0" smtClean="0"/>
              <a:t>Data Warehouse implementation </a:t>
            </a:r>
            <a:endParaRPr lang="en-US" dirty="0"/>
          </a:p>
        </p:txBody>
      </p:sp>
    </p:spTree>
    <p:extLst>
      <p:ext uri="{BB962C8B-B14F-4D97-AF65-F5344CB8AC3E}">
        <p14:creationId xmlns:p14="http://schemas.microsoft.com/office/powerpoint/2010/main" val="3918153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87086"/>
            <a:ext cx="11749314" cy="986971"/>
          </a:xfrm>
        </p:spPr>
        <p:txBody>
          <a:bodyPr>
            <a:normAutofit fontScale="90000"/>
          </a:bodyPr>
          <a:lstStyle/>
          <a:p>
            <a:r>
              <a:rPr lang="en-US" dirty="0" smtClean="0"/>
              <a:t>q.4 </a:t>
            </a:r>
            <a:r>
              <a:rPr lang="en-GB" dirty="0"/>
              <a:t>Describe the different type of schemas for Dimensional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1527844"/>
              </p:ext>
            </p:extLst>
          </p:nvPr>
        </p:nvGraphicFramePr>
        <p:xfrm>
          <a:off x="319088" y="1074737"/>
          <a:ext cx="11661775" cy="5659891"/>
        </p:xfrm>
        <a:graphic>
          <a:graphicData uri="http://schemas.openxmlformats.org/drawingml/2006/table">
            <a:tbl>
              <a:tblPr bandRow="1">
                <a:tableStyleId>{5C22544A-7EE6-4342-B048-85BDC9FD1C3A}</a:tableStyleId>
              </a:tblPr>
              <a:tblGrid>
                <a:gridCol w="11661775">
                  <a:extLst>
                    <a:ext uri="{9D8B030D-6E8A-4147-A177-3AD203B41FA5}">
                      <a16:colId xmlns:a16="http://schemas.microsoft.com/office/drawing/2014/main" val="279495302"/>
                    </a:ext>
                  </a:extLst>
                </a:gridCol>
              </a:tblGrid>
              <a:tr h="5659891">
                <a:tc>
                  <a:txBody>
                    <a:bodyPr/>
                    <a:lstStyle/>
                    <a:p>
                      <a:r>
                        <a:rPr lang="en-GB" sz="1800" b="0" i="0" kern="1200" dirty="0" smtClean="0">
                          <a:solidFill>
                            <a:schemeClr val="dk1"/>
                          </a:solidFill>
                          <a:effectLst/>
                          <a:latin typeface="+mn-lt"/>
                          <a:ea typeface="+mn-ea"/>
                          <a:cs typeface="+mn-cs"/>
                        </a:rPr>
                        <a:t>There are four types of schemas are available in data warehouse. Out of which the star schema is mostly used in the data warehouse designs. The second mostly used data warehouse schema is snow flake schema.</a:t>
                      </a:r>
                    </a:p>
                    <a:p>
                      <a:r>
                        <a:rPr lang="en-US" sz="1800" b="1" i="0" kern="1200" dirty="0" smtClean="0">
                          <a:solidFill>
                            <a:schemeClr val="dk1"/>
                          </a:solidFill>
                          <a:effectLst/>
                          <a:latin typeface="+mn-lt"/>
                          <a:ea typeface="+mn-ea"/>
                          <a:cs typeface="+mn-cs"/>
                        </a:rPr>
                        <a:t>Star Schema: </a:t>
                      </a:r>
                    </a:p>
                    <a:p>
                      <a:r>
                        <a:rPr lang="en-GB" sz="1800" b="0" i="0" kern="1200" dirty="0" smtClean="0">
                          <a:solidFill>
                            <a:schemeClr val="dk1"/>
                          </a:solidFill>
                          <a:effectLst/>
                          <a:latin typeface="+mn-lt"/>
                          <a:ea typeface="+mn-ea"/>
                          <a:cs typeface="+mn-cs"/>
                        </a:rPr>
                        <a:t>A star schema is the one in which a central fact table is </a:t>
                      </a:r>
                      <a:r>
                        <a:rPr lang="en-GB" sz="1800" b="0" i="0" kern="1200" dirty="0" err="1" smtClean="0">
                          <a:solidFill>
                            <a:schemeClr val="dk1"/>
                          </a:solidFill>
                          <a:effectLst/>
                          <a:latin typeface="+mn-lt"/>
                          <a:ea typeface="+mn-ea"/>
                          <a:cs typeface="+mn-cs"/>
                        </a:rPr>
                        <a:t>sourrounded</a:t>
                      </a:r>
                      <a:r>
                        <a:rPr lang="en-GB" sz="1800" b="0" i="0" kern="1200" dirty="0" smtClean="0">
                          <a:solidFill>
                            <a:schemeClr val="dk1"/>
                          </a:solidFill>
                          <a:effectLst/>
                          <a:latin typeface="+mn-lt"/>
                          <a:ea typeface="+mn-ea"/>
                          <a:cs typeface="+mn-cs"/>
                        </a:rPr>
                        <a:t> by </a:t>
                      </a:r>
                      <a:r>
                        <a:rPr lang="en-GB" sz="1800" b="0" i="0" kern="1200" dirty="0" err="1" smtClean="0">
                          <a:solidFill>
                            <a:schemeClr val="dk1"/>
                          </a:solidFill>
                          <a:effectLst/>
                          <a:latin typeface="+mn-lt"/>
                          <a:ea typeface="+mn-ea"/>
                          <a:cs typeface="+mn-cs"/>
                        </a:rPr>
                        <a:t>denormalized</a:t>
                      </a:r>
                      <a:r>
                        <a:rPr lang="en-GB" sz="1800" b="0" i="0" kern="1200" dirty="0" smtClean="0">
                          <a:solidFill>
                            <a:schemeClr val="dk1"/>
                          </a:solidFill>
                          <a:effectLst/>
                          <a:latin typeface="+mn-lt"/>
                          <a:ea typeface="+mn-ea"/>
                          <a:cs typeface="+mn-cs"/>
                        </a:rPr>
                        <a:t> dimensional tables. A star schema can be simple or complex. A simple star schema consists of one fact table where as a complex star schema have more than one fact table.</a:t>
                      </a:r>
                      <a:endParaRPr lang="en-US" sz="1800" b="1" i="0" kern="1200" dirty="0" smtClean="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321593203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371" y="2562451"/>
            <a:ext cx="9361716" cy="3773035"/>
          </a:xfrm>
          <a:prstGeom prst="rect">
            <a:avLst/>
          </a:prstGeom>
        </p:spPr>
      </p:pic>
    </p:spTree>
    <p:extLst>
      <p:ext uri="{BB962C8B-B14F-4D97-AF65-F5344CB8AC3E}">
        <p14:creationId xmlns:p14="http://schemas.microsoft.com/office/powerpoint/2010/main" val="4155946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16809371"/>
              </p:ext>
            </p:extLst>
          </p:nvPr>
        </p:nvGraphicFramePr>
        <p:xfrm>
          <a:off x="261938" y="290512"/>
          <a:ext cx="11574462" cy="6465887"/>
        </p:xfrm>
        <a:graphic>
          <a:graphicData uri="http://schemas.openxmlformats.org/drawingml/2006/table">
            <a:tbl>
              <a:tblPr bandRow="1">
                <a:tableStyleId>{5C22544A-7EE6-4342-B048-85BDC9FD1C3A}</a:tableStyleId>
              </a:tblPr>
              <a:tblGrid>
                <a:gridCol w="11574462">
                  <a:extLst>
                    <a:ext uri="{9D8B030D-6E8A-4147-A177-3AD203B41FA5}">
                      <a16:colId xmlns:a16="http://schemas.microsoft.com/office/drawing/2014/main" val="245887479"/>
                    </a:ext>
                  </a:extLst>
                </a:gridCol>
              </a:tblGrid>
              <a:tr h="6465887">
                <a:tc>
                  <a:txBody>
                    <a:bodyPr/>
                    <a:lstStyle/>
                    <a:p>
                      <a:r>
                        <a:rPr lang="en-US" dirty="0" smtClean="0"/>
                        <a:t>2.</a:t>
                      </a:r>
                      <a:r>
                        <a:rPr lang="en-US" sz="1800" b="1" i="0" kern="1200" dirty="0" smtClean="0">
                          <a:solidFill>
                            <a:schemeClr val="dk1"/>
                          </a:solidFill>
                          <a:effectLst/>
                          <a:latin typeface="+mn-lt"/>
                          <a:ea typeface="+mn-ea"/>
                          <a:cs typeface="+mn-cs"/>
                        </a:rPr>
                        <a:t> Snow Flake Schema:</a:t>
                      </a:r>
                    </a:p>
                    <a:p>
                      <a:r>
                        <a:rPr lang="en-GB" sz="1800" b="0" i="0" kern="1200" dirty="0" smtClean="0">
                          <a:solidFill>
                            <a:schemeClr val="dk1"/>
                          </a:solidFill>
                          <a:effectLst/>
                          <a:latin typeface="+mn-lt"/>
                          <a:ea typeface="+mn-ea"/>
                          <a:cs typeface="+mn-cs"/>
                        </a:rPr>
                        <a:t>A snow flake schema is an enhancement of star schema by adding additional dimensions. Snow flake schema are useful when there are low cardinality attributes in the dimensions.</a:t>
                      </a:r>
                    </a:p>
                    <a:p>
                      <a:endParaRPr lang="en-US" dirty="0"/>
                    </a:p>
                  </a:txBody>
                  <a:tcPr/>
                </a:tc>
                <a:extLst>
                  <a:ext uri="{0D108BD9-81ED-4DB2-BD59-A6C34878D82A}">
                    <a16:rowId xmlns:a16="http://schemas.microsoft.com/office/drawing/2014/main" val="90562558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6" y="1357085"/>
            <a:ext cx="10992077" cy="5050971"/>
          </a:xfrm>
          <a:prstGeom prst="rect">
            <a:avLst/>
          </a:prstGeom>
        </p:spPr>
      </p:pic>
    </p:spTree>
    <p:extLst>
      <p:ext uri="{BB962C8B-B14F-4D97-AF65-F5344CB8AC3E}">
        <p14:creationId xmlns:p14="http://schemas.microsoft.com/office/powerpoint/2010/main" val="3409421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20128530"/>
              </p:ext>
            </p:extLst>
          </p:nvPr>
        </p:nvGraphicFramePr>
        <p:xfrm>
          <a:off x="347663" y="377824"/>
          <a:ext cx="11488737" cy="6262461"/>
        </p:xfrm>
        <a:graphic>
          <a:graphicData uri="http://schemas.openxmlformats.org/drawingml/2006/table">
            <a:tbl>
              <a:tblPr bandRow="1">
                <a:tableStyleId>{5C22544A-7EE6-4342-B048-85BDC9FD1C3A}</a:tableStyleId>
              </a:tblPr>
              <a:tblGrid>
                <a:gridCol w="11488737">
                  <a:extLst>
                    <a:ext uri="{9D8B030D-6E8A-4147-A177-3AD203B41FA5}">
                      <a16:colId xmlns:a16="http://schemas.microsoft.com/office/drawing/2014/main" val="2156203936"/>
                    </a:ext>
                  </a:extLst>
                </a:gridCol>
              </a:tblGrid>
              <a:tr h="6262461">
                <a:tc>
                  <a:txBody>
                    <a:bodyPr/>
                    <a:lstStyle/>
                    <a:p>
                      <a:r>
                        <a:rPr lang="en-US" sz="1800" b="1" i="0" kern="1200" dirty="0" smtClean="0">
                          <a:solidFill>
                            <a:schemeClr val="dk1"/>
                          </a:solidFill>
                          <a:effectLst/>
                          <a:latin typeface="+mn-lt"/>
                          <a:ea typeface="+mn-ea"/>
                          <a:cs typeface="+mn-cs"/>
                        </a:rPr>
                        <a:t>Galaxy Schema:</a:t>
                      </a:r>
                    </a:p>
                    <a:p>
                      <a:r>
                        <a:rPr lang="en-GB" sz="1800" b="0" i="0" kern="1200" dirty="0" smtClean="0">
                          <a:solidFill>
                            <a:schemeClr val="dk1"/>
                          </a:solidFill>
                          <a:effectLst/>
                          <a:latin typeface="+mn-lt"/>
                          <a:ea typeface="+mn-ea"/>
                          <a:cs typeface="+mn-cs"/>
                        </a:rPr>
                        <a:t>Galaxy schema contains many fact tables with some common dimensions (conformed dimensions). This schema is a combination of many data marts.</a:t>
                      </a:r>
                    </a:p>
                    <a:p>
                      <a:endParaRPr lang="en-US" dirty="0"/>
                    </a:p>
                  </a:txBody>
                  <a:tcPr/>
                </a:tc>
                <a:extLst>
                  <a:ext uri="{0D108BD9-81ED-4DB2-BD59-A6C34878D82A}">
                    <a16:rowId xmlns:a16="http://schemas.microsoft.com/office/drawing/2014/main" val="256431381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6" y="1604962"/>
            <a:ext cx="10798628" cy="4585381"/>
          </a:xfrm>
          <a:prstGeom prst="rect">
            <a:avLst/>
          </a:prstGeom>
        </p:spPr>
      </p:pic>
    </p:spTree>
    <p:extLst>
      <p:ext uri="{BB962C8B-B14F-4D97-AF65-F5344CB8AC3E}">
        <p14:creationId xmlns:p14="http://schemas.microsoft.com/office/powerpoint/2010/main" val="4046629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61803180"/>
              </p:ext>
            </p:extLst>
          </p:nvPr>
        </p:nvGraphicFramePr>
        <p:xfrm>
          <a:off x="275771" y="290513"/>
          <a:ext cx="11552692" cy="6393316"/>
        </p:xfrm>
        <a:graphic>
          <a:graphicData uri="http://schemas.openxmlformats.org/drawingml/2006/table">
            <a:tbl>
              <a:tblPr bandRow="1">
                <a:tableStyleId>{5C22544A-7EE6-4342-B048-85BDC9FD1C3A}</a:tableStyleId>
              </a:tblPr>
              <a:tblGrid>
                <a:gridCol w="11552692">
                  <a:extLst>
                    <a:ext uri="{9D8B030D-6E8A-4147-A177-3AD203B41FA5}">
                      <a16:colId xmlns:a16="http://schemas.microsoft.com/office/drawing/2014/main" val="1610790641"/>
                    </a:ext>
                  </a:extLst>
                </a:gridCol>
              </a:tblGrid>
              <a:tr h="6393316">
                <a:tc>
                  <a:txBody>
                    <a:bodyPr/>
                    <a:lstStyle/>
                    <a:p>
                      <a:r>
                        <a:rPr lang="en-US" sz="1800" b="1" i="0" kern="1200" dirty="0" smtClean="0">
                          <a:solidFill>
                            <a:schemeClr val="dk1"/>
                          </a:solidFill>
                          <a:effectLst/>
                          <a:latin typeface="+mn-lt"/>
                          <a:ea typeface="+mn-ea"/>
                          <a:cs typeface="+mn-cs"/>
                        </a:rPr>
                        <a:t>Fact Constellation Schema:</a:t>
                      </a:r>
                    </a:p>
                    <a:p>
                      <a:r>
                        <a:rPr lang="en-GB" sz="1800" b="0" i="0" kern="1200" dirty="0" smtClean="0">
                          <a:solidFill>
                            <a:schemeClr val="dk1"/>
                          </a:solidFill>
                          <a:effectLst/>
                          <a:latin typeface="+mn-lt"/>
                          <a:ea typeface="+mn-ea"/>
                          <a:cs typeface="+mn-cs"/>
                        </a:rPr>
                        <a:t>The dimensions in this schema are segregated into independent dimensions based on the levels of hierarchy. For example, if geography has five levels of hierarchy like </a:t>
                      </a:r>
                      <a:r>
                        <a:rPr lang="en-GB" sz="1800" b="0" i="0" kern="1200" dirty="0" err="1" smtClean="0">
                          <a:solidFill>
                            <a:schemeClr val="dk1"/>
                          </a:solidFill>
                          <a:effectLst/>
                          <a:latin typeface="+mn-lt"/>
                          <a:ea typeface="+mn-ea"/>
                          <a:cs typeface="+mn-cs"/>
                        </a:rPr>
                        <a:t>teritary</a:t>
                      </a:r>
                      <a:r>
                        <a:rPr lang="en-GB" sz="1800" b="0" i="0" kern="1200" dirty="0" smtClean="0">
                          <a:solidFill>
                            <a:schemeClr val="dk1"/>
                          </a:solidFill>
                          <a:effectLst/>
                          <a:latin typeface="+mn-lt"/>
                          <a:ea typeface="+mn-ea"/>
                          <a:cs typeface="+mn-cs"/>
                        </a:rPr>
                        <a:t>, region, country, state and city; constellation schema would have five dimensions instead of one.</a:t>
                      </a:r>
                    </a:p>
                    <a:p>
                      <a:endParaRPr lang="en-US" dirty="0"/>
                    </a:p>
                  </a:txBody>
                  <a:tcPr/>
                </a:tc>
                <a:extLst>
                  <a:ext uri="{0D108BD9-81ED-4DB2-BD59-A6C34878D82A}">
                    <a16:rowId xmlns:a16="http://schemas.microsoft.com/office/drawing/2014/main" val="3779391929"/>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2" y="1606550"/>
            <a:ext cx="10885714" cy="4830536"/>
          </a:xfrm>
          <a:prstGeom prst="rect">
            <a:avLst/>
          </a:prstGeom>
        </p:spPr>
      </p:pic>
    </p:spTree>
    <p:extLst>
      <p:ext uri="{BB962C8B-B14F-4D97-AF65-F5344CB8AC3E}">
        <p14:creationId xmlns:p14="http://schemas.microsoft.com/office/powerpoint/2010/main" val="1735726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81430"/>
            <a:ext cx="11850915" cy="1045028"/>
          </a:xfrm>
        </p:spPr>
        <p:txBody>
          <a:bodyPr>
            <a:normAutofit fontScale="90000"/>
          </a:bodyPr>
          <a:lstStyle/>
          <a:p>
            <a:r>
              <a:rPr lang="en-US" dirty="0" smtClean="0"/>
              <a:t>Q.5 </a:t>
            </a:r>
            <a:r>
              <a:rPr lang="en-GB" dirty="0"/>
              <a:t>Based on your readings, list the key steps to create a new dimensional model?</a:t>
            </a: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716616"/>
              </p:ext>
            </p:extLst>
          </p:nvPr>
        </p:nvGraphicFramePr>
        <p:xfrm>
          <a:off x="217488" y="1160462"/>
          <a:ext cx="11850687" cy="5479823"/>
        </p:xfrm>
        <a:graphic>
          <a:graphicData uri="http://schemas.openxmlformats.org/drawingml/2006/table">
            <a:tbl>
              <a:tblPr bandRow="1">
                <a:tableStyleId>{5C22544A-7EE6-4342-B048-85BDC9FD1C3A}</a:tableStyleId>
              </a:tblPr>
              <a:tblGrid>
                <a:gridCol w="11850687">
                  <a:extLst>
                    <a:ext uri="{9D8B030D-6E8A-4147-A177-3AD203B41FA5}">
                      <a16:colId xmlns:a16="http://schemas.microsoft.com/office/drawing/2014/main" val="3507261717"/>
                    </a:ext>
                  </a:extLst>
                </a:gridCol>
              </a:tblGrid>
              <a:tr h="5479823">
                <a:tc>
                  <a:txBody>
                    <a:bodyPr/>
                    <a:lstStyle/>
                    <a:p>
                      <a:r>
                        <a:rPr lang="en-GB" sz="1800" b="0" i="0" kern="1200" dirty="0" smtClean="0">
                          <a:solidFill>
                            <a:schemeClr val="dk1"/>
                          </a:solidFill>
                          <a:effectLst/>
                          <a:latin typeface="+mn-lt"/>
                          <a:ea typeface="+mn-ea"/>
                          <a:cs typeface="+mn-cs"/>
                        </a:rPr>
                        <a:t>Step 1: Identify the Business Processes</a:t>
                      </a:r>
                    </a:p>
                    <a:p>
                      <a:r>
                        <a:rPr lang="en-GB" sz="1800" b="0" i="0" kern="1200" dirty="0" smtClean="0">
                          <a:solidFill>
                            <a:schemeClr val="dk1"/>
                          </a:solidFill>
                          <a:effectLst/>
                          <a:latin typeface="+mn-lt"/>
                          <a:ea typeface="+mn-ea"/>
                          <a:cs typeface="+mn-cs"/>
                        </a:rPr>
                        <a:t>Before </a:t>
                      </a:r>
                      <a:r>
                        <a:rPr lang="en-GB" sz="1800" b="0" i="0" kern="1200" dirty="0" err="1" smtClean="0">
                          <a:solidFill>
                            <a:schemeClr val="dk1"/>
                          </a:solidFill>
                          <a:effectLst/>
                          <a:latin typeface="+mn-lt"/>
                          <a:ea typeface="+mn-ea"/>
                          <a:cs typeface="+mn-cs"/>
                        </a:rPr>
                        <a:t>modeling</a:t>
                      </a:r>
                      <a:r>
                        <a:rPr lang="en-GB" sz="1800" b="0" i="0" kern="1200" dirty="0" smtClean="0">
                          <a:solidFill>
                            <a:schemeClr val="dk1"/>
                          </a:solidFill>
                          <a:effectLst/>
                          <a:latin typeface="+mn-lt"/>
                          <a:ea typeface="+mn-ea"/>
                          <a:cs typeface="+mn-cs"/>
                        </a:rPr>
                        <a:t> the data, you should types of dimensional modelling are appropriate for your data model. The dimensional </a:t>
                      </a:r>
                      <a:r>
                        <a:rPr lang="en-GB" sz="1800" b="0" i="0" kern="1200" dirty="0" err="1" smtClean="0">
                          <a:solidFill>
                            <a:schemeClr val="dk1"/>
                          </a:solidFill>
                          <a:effectLst/>
                          <a:latin typeface="+mn-lt"/>
                          <a:ea typeface="+mn-ea"/>
                          <a:cs typeface="+mn-cs"/>
                        </a:rPr>
                        <a:t>modeling</a:t>
                      </a:r>
                      <a:r>
                        <a:rPr lang="en-GB" sz="1800" b="0" i="0" kern="1200" dirty="0" smtClean="0">
                          <a:solidFill>
                            <a:schemeClr val="dk1"/>
                          </a:solidFill>
                          <a:effectLst/>
                          <a:latin typeface="+mn-lt"/>
                          <a:ea typeface="+mn-ea"/>
                          <a:cs typeface="+mn-cs"/>
                        </a:rPr>
                        <a:t> process (or any type of data modelling) begins with the identification of the business process that you want to track.</a:t>
                      </a:r>
                    </a:p>
                    <a:p>
                      <a:endParaRPr lang="en-GB" sz="1800" b="0" i="0" kern="1200" dirty="0" smtClean="0">
                        <a:solidFill>
                          <a:schemeClr val="dk1"/>
                        </a:solidFill>
                        <a:effectLst/>
                        <a:latin typeface="+mn-lt"/>
                        <a:ea typeface="+mn-ea"/>
                        <a:cs typeface="+mn-cs"/>
                      </a:endParaRPr>
                    </a:p>
                    <a:p>
                      <a:r>
                        <a:rPr lang="en-GB" sz="1800" b="0" i="0" kern="1200" dirty="0" smtClean="0">
                          <a:solidFill>
                            <a:schemeClr val="dk1"/>
                          </a:solidFill>
                          <a:effectLst/>
                          <a:latin typeface="+mn-lt"/>
                          <a:ea typeface="+mn-ea"/>
                          <a:cs typeface="+mn-cs"/>
                        </a:rPr>
                        <a:t>Step 2: Identify Facts and Dimensions in Your Dimensional Data Model</a:t>
                      </a:r>
                    </a:p>
                    <a:p>
                      <a:r>
                        <a:rPr lang="en-GB" sz="1800" b="0" i="0" kern="1200" dirty="0" smtClean="0">
                          <a:solidFill>
                            <a:schemeClr val="dk1"/>
                          </a:solidFill>
                          <a:effectLst/>
                          <a:latin typeface="+mn-lt"/>
                          <a:ea typeface="+mn-ea"/>
                          <a:cs typeface="+mn-cs"/>
                        </a:rPr>
                        <a:t>The information in a dimensional model is categorized into two tables types – </a:t>
                      </a:r>
                      <a:r>
                        <a:rPr lang="en-GB" sz="1800" b="0" i="1" kern="1200" dirty="0" smtClean="0">
                          <a:solidFill>
                            <a:schemeClr val="dk1"/>
                          </a:solidFill>
                          <a:effectLst/>
                          <a:latin typeface="+mn-lt"/>
                          <a:ea typeface="+mn-ea"/>
                          <a:cs typeface="+mn-cs"/>
                        </a:rPr>
                        <a:t>Facts</a:t>
                      </a:r>
                      <a:r>
                        <a:rPr lang="en-GB" sz="1800" b="0" i="0" kern="1200" dirty="0" smtClean="0">
                          <a:solidFill>
                            <a:schemeClr val="dk1"/>
                          </a:solidFill>
                          <a:effectLst/>
                          <a:latin typeface="+mn-lt"/>
                          <a:ea typeface="+mn-ea"/>
                          <a:cs typeface="+mn-cs"/>
                        </a:rPr>
                        <a:t> and </a:t>
                      </a:r>
                      <a:r>
                        <a:rPr lang="en-GB" sz="1800" b="0" i="1" kern="1200" dirty="0" smtClean="0">
                          <a:solidFill>
                            <a:schemeClr val="dk1"/>
                          </a:solidFill>
                          <a:effectLst/>
                          <a:latin typeface="+mn-lt"/>
                          <a:ea typeface="+mn-ea"/>
                          <a:cs typeface="+mn-cs"/>
                        </a:rPr>
                        <a:t>Dimensions</a:t>
                      </a:r>
                      <a:r>
                        <a:rPr lang="en-GB" sz="1800" b="0" i="0" kern="1200" dirty="0" smtClean="0">
                          <a:solidFill>
                            <a:schemeClr val="dk1"/>
                          </a:solidFill>
                          <a:effectLst/>
                          <a:latin typeface="+mn-lt"/>
                          <a:ea typeface="+mn-ea"/>
                          <a:cs typeface="+mn-cs"/>
                        </a:rPr>
                        <a:t>. The next step is to identify the business facts that you want to measure and their associated dimensions.</a:t>
                      </a:r>
                    </a:p>
                    <a:p>
                      <a:endParaRPr lang="en-US" dirty="0" smtClean="0"/>
                    </a:p>
                    <a:p>
                      <a:r>
                        <a:rPr lang="en-GB" sz="1800" b="0" i="0" kern="1200" dirty="0" smtClean="0">
                          <a:solidFill>
                            <a:schemeClr val="dk1"/>
                          </a:solidFill>
                          <a:effectLst/>
                          <a:latin typeface="+mn-lt"/>
                          <a:ea typeface="+mn-ea"/>
                          <a:cs typeface="+mn-cs"/>
                        </a:rPr>
                        <a:t>Step 3: Identify the Attributes for Dimensions</a:t>
                      </a:r>
                    </a:p>
                    <a:p>
                      <a:r>
                        <a:rPr lang="en-GB" sz="1800" b="0" i="0" kern="1200" dirty="0" smtClean="0">
                          <a:solidFill>
                            <a:schemeClr val="dk1"/>
                          </a:solidFill>
                          <a:effectLst/>
                          <a:latin typeface="+mn-lt"/>
                          <a:ea typeface="+mn-ea"/>
                          <a:cs typeface="+mn-cs"/>
                        </a:rPr>
                        <a:t>After you’ve identified the facts and dimensions for your business process, the next step is to identify attributes and create a separate dimensional table for each of the dimensions. There are different types of dimensional tables for each data type. Each record in the dimension table should have a unique key. This key will be used to uniquely identify the records in the dimension table and will be used as the foreign key in the fact table to reference the particular dimension and join it with the fact table</a:t>
                      </a:r>
                    </a:p>
                    <a:p>
                      <a:r>
                        <a:rPr lang="en-GB" sz="1800" b="0" i="0" kern="1200" dirty="0" smtClean="0">
                          <a:solidFill>
                            <a:schemeClr val="dk1"/>
                          </a:solidFill>
                          <a:effectLst/>
                          <a:latin typeface="+mn-lt"/>
                          <a:ea typeface="+mn-ea"/>
                          <a:cs typeface="+mn-cs"/>
                        </a:rPr>
                        <a:t>Step 4: Define the Granularity for Business Facts</a:t>
                      </a:r>
                    </a:p>
                    <a:p>
                      <a:r>
                        <a:rPr lang="en-GB" sz="1800" b="0" i="0" kern="1200" dirty="0" smtClean="0">
                          <a:solidFill>
                            <a:schemeClr val="dk1"/>
                          </a:solidFill>
                          <a:effectLst/>
                          <a:latin typeface="+mn-lt"/>
                          <a:ea typeface="+mn-ea"/>
                          <a:cs typeface="+mn-cs"/>
                        </a:rPr>
                        <a:t>Granularity refers to the level of information that is stored in any table.  The fact tables in a dimensional model should be consistent with the pre-defined granularity.</a:t>
                      </a:r>
                    </a:p>
                    <a:p>
                      <a:endParaRPr lang="en-GB" sz="1800" b="0" i="0" kern="1200" dirty="0" smtClean="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3229874381"/>
                  </a:ext>
                </a:extLst>
              </a:tr>
            </a:tbl>
          </a:graphicData>
        </a:graphic>
      </p:graphicFrame>
    </p:spTree>
    <p:extLst>
      <p:ext uri="{BB962C8B-B14F-4D97-AF65-F5344CB8AC3E}">
        <p14:creationId xmlns:p14="http://schemas.microsoft.com/office/powerpoint/2010/main" val="2284147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Refrances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1. </a:t>
            </a:r>
            <a:r>
              <a:rPr lang="en-US" dirty="0">
                <a:hlinkClick r:id="rId2"/>
              </a:rPr>
              <a:t>https://</a:t>
            </a:r>
            <a:r>
              <a:rPr lang="en-US" dirty="0" smtClean="0">
                <a:hlinkClick r:id="rId2"/>
              </a:rPr>
              <a:t>www.stitchdata.com/resources/oltp-vs-olap</a:t>
            </a:r>
            <a:endParaRPr lang="en-US" dirty="0" smtClean="0"/>
          </a:p>
          <a:p>
            <a:r>
              <a:rPr lang="en-US" dirty="0"/>
              <a:t>2. </a:t>
            </a:r>
            <a:r>
              <a:rPr lang="en-US" dirty="0">
                <a:hlinkClick r:id="rId3"/>
              </a:rPr>
              <a:t>https://</a:t>
            </a:r>
            <a:r>
              <a:rPr lang="en-US" dirty="0" smtClean="0">
                <a:hlinkClick r:id="rId3"/>
              </a:rPr>
              <a:t>www.geeksforgeeks.org/difference-between-kimball-and-inmon</a:t>
            </a:r>
            <a:endParaRPr lang="en-US" dirty="0" smtClean="0"/>
          </a:p>
          <a:p>
            <a:r>
              <a:rPr lang="en-US" dirty="0"/>
              <a:t>3. </a:t>
            </a:r>
            <a:r>
              <a:rPr lang="en-US" dirty="0">
                <a:hlinkClick r:id="rId4"/>
              </a:rPr>
              <a:t>https://</a:t>
            </a:r>
            <a:r>
              <a:rPr lang="en-US" dirty="0" smtClean="0">
                <a:hlinkClick r:id="rId4"/>
              </a:rPr>
              <a:t>www.zentut.com/data-warehouse/fact-table</a:t>
            </a:r>
            <a:endParaRPr lang="en-US" dirty="0" smtClean="0"/>
          </a:p>
          <a:p>
            <a:r>
              <a:rPr lang="en-US" dirty="0"/>
              <a:t>4. </a:t>
            </a:r>
            <a:r>
              <a:rPr lang="en-US" dirty="0">
                <a:hlinkClick r:id="rId5"/>
              </a:rPr>
              <a:t>https://</a:t>
            </a:r>
            <a:r>
              <a:rPr lang="en-US" dirty="0" smtClean="0">
                <a:hlinkClick r:id="rId5"/>
              </a:rPr>
              <a:t>www.ibm.com/docs/en/ida/9.1.2?topic=design-dimensional-schemas</a:t>
            </a:r>
            <a:endParaRPr lang="en-US" dirty="0" smtClean="0"/>
          </a:p>
          <a:p>
            <a:r>
              <a:rPr lang="en-US" dirty="0"/>
              <a:t>5. https://www.ibm.com/docs/en/informix-servers/12.10?topic=model-building-dimensional-data</a:t>
            </a:r>
            <a:endParaRPr lang="en-US" dirty="0" smtClean="0"/>
          </a:p>
          <a:p>
            <a:endParaRPr lang="en-US" dirty="0"/>
          </a:p>
        </p:txBody>
      </p:sp>
    </p:spTree>
    <p:extLst>
      <p:ext uri="{BB962C8B-B14F-4D97-AF65-F5344CB8AC3E}">
        <p14:creationId xmlns:p14="http://schemas.microsoft.com/office/powerpoint/2010/main" val="337346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544"/>
            <a:ext cx="9905998" cy="977221"/>
          </a:xfrm>
        </p:spPr>
        <p:txBody>
          <a:bodyPr/>
          <a:lstStyle/>
          <a:p>
            <a:r>
              <a:rPr lang="en-US" dirty="0" smtClean="0"/>
              <a:t>Q.1</a:t>
            </a:r>
            <a:r>
              <a:rPr lang="en-GB" dirty="0" smtClean="0"/>
              <a:t>What </a:t>
            </a:r>
            <a:r>
              <a:rPr lang="en-GB" dirty="0"/>
              <a:t>is OLTP vs. OLAP?</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66102107"/>
              </p:ext>
            </p:extLst>
          </p:nvPr>
        </p:nvGraphicFramePr>
        <p:xfrm>
          <a:off x="342025" y="1067962"/>
          <a:ext cx="11531214" cy="5221156"/>
        </p:xfrm>
        <a:graphic>
          <a:graphicData uri="http://schemas.openxmlformats.org/drawingml/2006/table">
            <a:tbl>
              <a:tblPr firstRow="1" bandRow="1">
                <a:tableStyleId>{5C22544A-7EE6-4342-B048-85BDC9FD1C3A}</a:tableStyleId>
              </a:tblPr>
              <a:tblGrid>
                <a:gridCol w="3843738">
                  <a:extLst>
                    <a:ext uri="{9D8B030D-6E8A-4147-A177-3AD203B41FA5}">
                      <a16:colId xmlns:a16="http://schemas.microsoft.com/office/drawing/2014/main" val="3783528554"/>
                    </a:ext>
                  </a:extLst>
                </a:gridCol>
                <a:gridCol w="3843738">
                  <a:extLst>
                    <a:ext uri="{9D8B030D-6E8A-4147-A177-3AD203B41FA5}">
                      <a16:colId xmlns:a16="http://schemas.microsoft.com/office/drawing/2014/main" val="1410417175"/>
                    </a:ext>
                  </a:extLst>
                </a:gridCol>
                <a:gridCol w="3843738">
                  <a:extLst>
                    <a:ext uri="{9D8B030D-6E8A-4147-A177-3AD203B41FA5}">
                      <a16:colId xmlns:a16="http://schemas.microsoft.com/office/drawing/2014/main" val="435061261"/>
                    </a:ext>
                  </a:extLst>
                </a:gridCol>
              </a:tblGrid>
              <a:tr h="432771">
                <a:tc>
                  <a:txBody>
                    <a:bodyPr/>
                    <a:lstStyle/>
                    <a:p>
                      <a:endParaRPr lang="en-US" dirty="0"/>
                    </a:p>
                  </a:txBody>
                  <a:tcPr/>
                </a:tc>
                <a:tc>
                  <a:txBody>
                    <a:bodyPr/>
                    <a:lstStyle/>
                    <a:p>
                      <a:pPr algn="ctr"/>
                      <a:r>
                        <a:rPr lang="en-US" sz="1800" b="1" i="0" kern="1200" dirty="0" smtClean="0">
                          <a:solidFill>
                            <a:schemeClr val="lt1"/>
                          </a:solidFill>
                          <a:effectLst/>
                          <a:latin typeface="+mn-lt"/>
                          <a:ea typeface="+mn-ea"/>
                          <a:cs typeface="+mn-cs"/>
                        </a:rPr>
                        <a:t>OLTP</a:t>
                      </a:r>
                      <a:endParaRPr lang="en-US" dirty="0"/>
                    </a:p>
                  </a:txBody>
                  <a:tcPr/>
                </a:tc>
                <a:tc>
                  <a:txBody>
                    <a:bodyPr/>
                    <a:lstStyle/>
                    <a:p>
                      <a:pPr latinLnBrk="0"/>
                      <a:r>
                        <a:rPr lang="en-US" b="1" dirty="0" smtClean="0">
                          <a:effectLst/>
                        </a:rPr>
                        <a:t>OLAP</a:t>
                      </a:r>
                      <a:endParaRPr lang="en-US" b="1" dirty="0">
                        <a:effectLst/>
                      </a:endParaRPr>
                    </a:p>
                  </a:txBody>
                  <a:tcPr marL="163286" marR="163286" marT="65314" marB="65314" anchor="ctr"/>
                </a:tc>
                <a:extLst>
                  <a:ext uri="{0D108BD9-81ED-4DB2-BD59-A6C34878D82A}">
                    <a16:rowId xmlns:a16="http://schemas.microsoft.com/office/drawing/2014/main" val="2639780053"/>
                  </a:ext>
                </a:extLst>
              </a:tr>
              <a:tr h="684055">
                <a:tc>
                  <a:txBody>
                    <a:bodyPr/>
                    <a:lstStyle/>
                    <a:p>
                      <a:pPr algn="l" fontAlgn="t" latinLnBrk="0"/>
                      <a:r>
                        <a:rPr lang="en-US" b="1" dirty="0">
                          <a:effectLst/>
                        </a:rPr>
                        <a:t>Characteristics</a:t>
                      </a:r>
                      <a:endParaRPr lang="en-US" dirty="0">
                        <a:effectLst/>
                      </a:endParaRPr>
                    </a:p>
                  </a:txBody>
                  <a:tcPr marL="54429" marR="54429" marT="81643" marB="27214"/>
                </a:tc>
                <a:tc>
                  <a:txBody>
                    <a:bodyPr/>
                    <a:lstStyle/>
                    <a:p>
                      <a:pPr algn="l" fontAlgn="t" latinLnBrk="0"/>
                      <a:r>
                        <a:rPr lang="en-GB">
                          <a:effectLst/>
                        </a:rPr>
                        <a:t>Handles a large number of small transactions</a:t>
                      </a:r>
                    </a:p>
                  </a:txBody>
                  <a:tcPr marL="54429" marR="54429" marT="81643" marB="27214"/>
                </a:tc>
                <a:tc>
                  <a:txBody>
                    <a:bodyPr/>
                    <a:lstStyle/>
                    <a:p>
                      <a:pPr algn="l" fontAlgn="t" latinLnBrk="0"/>
                      <a:r>
                        <a:rPr lang="en-GB" dirty="0">
                          <a:effectLst/>
                        </a:rPr>
                        <a:t>Handles large volumes of data with complex queries</a:t>
                      </a:r>
                    </a:p>
                  </a:txBody>
                  <a:tcPr marL="54429" marR="54429" marT="81643" marB="27214"/>
                </a:tc>
                <a:extLst>
                  <a:ext uri="{0D108BD9-81ED-4DB2-BD59-A6C34878D82A}">
                    <a16:rowId xmlns:a16="http://schemas.microsoft.com/office/drawing/2014/main" val="637898495"/>
                  </a:ext>
                </a:extLst>
              </a:tr>
              <a:tr h="684055">
                <a:tc>
                  <a:txBody>
                    <a:bodyPr/>
                    <a:lstStyle/>
                    <a:p>
                      <a:pPr algn="l" fontAlgn="t" latinLnBrk="0"/>
                      <a:r>
                        <a:rPr lang="en-US" b="1" dirty="0">
                          <a:effectLst/>
                        </a:rPr>
                        <a:t>Query types</a:t>
                      </a:r>
                      <a:endParaRPr lang="en-US" dirty="0">
                        <a:effectLst/>
                      </a:endParaRPr>
                    </a:p>
                  </a:txBody>
                  <a:tcPr marL="54429" marR="54429" marT="27214" marB="27214"/>
                </a:tc>
                <a:tc>
                  <a:txBody>
                    <a:bodyPr/>
                    <a:lstStyle/>
                    <a:p>
                      <a:pPr algn="l" fontAlgn="t" latinLnBrk="0"/>
                      <a:r>
                        <a:rPr lang="en-US">
                          <a:effectLst/>
                        </a:rPr>
                        <a:t>Simple standardized queries</a:t>
                      </a:r>
                    </a:p>
                  </a:txBody>
                  <a:tcPr marL="54429" marR="54429" marT="27214" marB="27214"/>
                </a:tc>
                <a:tc>
                  <a:txBody>
                    <a:bodyPr/>
                    <a:lstStyle/>
                    <a:p>
                      <a:pPr algn="l" fontAlgn="t" latinLnBrk="0"/>
                      <a:r>
                        <a:rPr lang="en-US" dirty="0">
                          <a:effectLst/>
                        </a:rPr>
                        <a:t>Complex queries</a:t>
                      </a:r>
                    </a:p>
                  </a:txBody>
                  <a:tcPr marL="54429" marR="54429" marT="27214" marB="27214"/>
                </a:tc>
                <a:extLst>
                  <a:ext uri="{0D108BD9-81ED-4DB2-BD59-A6C34878D82A}">
                    <a16:rowId xmlns:a16="http://schemas.microsoft.com/office/drawing/2014/main" val="1261244511"/>
                  </a:ext>
                </a:extLst>
              </a:tr>
              <a:tr h="684055">
                <a:tc>
                  <a:txBody>
                    <a:bodyPr/>
                    <a:lstStyle/>
                    <a:p>
                      <a:pPr algn="l" fontAlgn="t" latinLnBrk="0"/>
                      <a:r>
                        <a:rPr lang="en-US" b="1" dirty="0">
                          <a:effectLst/>
                        </a:rPr>
                        <a:t>Operations</a:t>
                      </a:r>
                      <a:endParaRPr lang="en-US" dirty="0">
                        <a:effectLst/>
                      </a:endParaRPr>
                    </a:p>
                  </a:txBody>
                  <a:tcPr marL="54429" marR="54429" marT="27214" marB="27214"/>
                </a:tc>
                <a:tc>
                  <a:txBody>
                    <a:bodyPr/>
                    <a:lstStyle/>
                    <a:p>
                      <a:pPr algn="l" fontAlgn="t" latinLnBrk="0"/>
                      <a:r>
                        <a:rPr lang="en-GB">
                          <a:effectLst/>
                        </a:rPr>
                        <a:t>Based on INSERT, UPDATE, DELETE commands</a:t>
                      </a:r>
                    </a:p>
                  </a:txBody>
                  <a:tcPr marL="54429" marR="54429" marT="27214" marB="27214"/>
                </a:tc>
                <a:tc>
                  <a:txBody>
                    <a:bodyPr/>
                    <a:lstStyle/>
                    <a:p>
                      <a:pPr algn="l" fontAlgn="t" latinLnBrk="0"/>
                      <a:r>
                        <a:rPr lang="en-GB" dirty="0">
                          <a:effectLst/>
                        </a:rPr>
                        <a:t>Based on SELECT commands to aggregate data for reporting</a:t>
                      </a:r>
                    </a:p>
                  </a:txBody>
                  <a:tcPr marL="54429" marR="54429" marT="27214" marB="27214"/>
                </a:tc>
                <a:extLst>
                  <a:ext uri="{0D108BD9-81ED-4DB2-BD59-A6C34878D82A}">
                    <a16:rowId xmlns:a16="http://schemas.microsoft.com/office/drawing/2014/main" val="3932181207"/>
                  </a:ext>
                </a:extLst>
              </a:tr>
              <a:tr h="684055">
                <a:tc>
                  <a:txBody>
                    <a:bodyPr/>
                    <a:lstStyle/>
                    <a:p>
                      <a:pPr algn="l" fontAlgn="t" latinLnBrk="0"/>
                      <a:r>
                        <a:rPr lang="en-US" b="1" dirty="0">
                          <a:effectLst/>
                        </a:rPr>
                        <a:t>Response time</a:t>
                      </a:r>
                      <a:endParaRPr lang="en-US" dirty="0">
                        <a:effectLst/>
                      </a:endParaRPr>
                    </a:p>
                  </a:txBody>
                  <a:tcPr marL="54429" marR="54429" marT="27214" marB="27214"/>
                </a:tc>
                <a:tc>
                  <a:txBody>
                    <a:bodyPr/>
                    <a:lstStyle/>
                    <a:p>
                      <a:pPr algn="l" fontAlgn="t" latinLnBrk="0"/>
                      <a:r>
                        <a:rPr lang="en-US">
                          <a:effectLst/>
                        </a:rPr>
                        <a:t>Milliseconds</a:t>
                      </a:r>
                    </a:p>
                  </a:txBody>
                  <a:tcPr marL="54429" marR="54429" marT="27214" marB="27214"/>
                </a:tc>
                <a:tc>
                  <a:txBody>
                    <a:bodyPr/>
                    <a:lstStyle/>
                    <a:p>
                      <a:pPr algn="l" fontAlgn="t" latinLnBrk="0"/>
                      <a:r>
                        <a:rPr lang="en-GB" dirty="0">
                          <a:effectLst/>
                        </a:rPr>
                        <a:t>Seconds, minutes, or hours depending on the amount of data to process</a:t>
                      </a:r>
                    </a:p>
                  </a:txBody>
                  <a:tcPr marL="54429" marR="54429" marT="27214" marB="27214"/>
                </a:tc>
                <a:extLst>
                  <a:ext uri="{0D108BD9-81ED-4DB2-BD59-A6C34878D82A}">
                    <a16:rowId xmlns:a16="http://schemas.microsoft.com/office/drawing/2014/main" val="839072861"/>
                  </a:ext>
                </a:extLst>
              </a:tr>
              <a:tr h="684055">
                <a:tc>
                  <a:txBody>
                    <a:bodyPr/>
                    <a:lstStyle/>
                    <a:p>
                      <a:pPr algn="l" fontAlgn="t" latinLnBrk="0"/>
                      <a:r>
                        <a:rPr lang="en-US" b="1" dirty="0">
                          <a:effectLst/>
                        </a:rPr>
                        <a:t>Design</a:t>
                      </a:r>
                      <a:endParaRPr lang="en-US" dirty="0">
                        <a:effectLst/>
                      </a:endParaRPr>
                    </a:p>
                  </a:txBody>
                  <a:tcPr marL="54429" marR="54429" marT="27214" marB="27214"/>
                </a:tc>
                <a:tc>
                  <a:txBody>
                    <a:bodyPr/>
                    <a:lstStyle/>
                    <a:p>
                      <a:pPr algn="l" fontAlgn="t" latinLnBrk="0"/>
                      <a:r>
                        <a:rPr lang="en-GB">
                          <a:effectLst/>
                        </a:rPr>
                        <a:t>Industry-specific, such as retail, manufacturing, or banking</a:t>
                      </a:r>
                    </a:p>
                  </a:txBody>
                  <a:tcPr marL="54429" marR="54429" marT="27214" marB="27214"/>
                </a:tc>
                <a:tc>
                  <a:txBody>
                    <a:bodyPr/>
                    <a:lstStyle/>
                    <a:p>
                      <a:pPr algn="l" fontAlgn="t" latinLnBrk="0"/>
                      <a:r>
                        <a:rPr lang="en-GB" dirty="0">
                          <a:effectLst/>
                        </a:rPr>
                        <a:t>Subject-specific, such as sales, inventory, or marketing</a:t>
                      </a:r>
                    </a:p>
                  </a:txBody>
                  <a:tcPr marL="54429" marR="54429" marT="27214" marB="27214"/>
                </a:tc>
                <a:extLst>
                  <a:ext uri="{0D108BD9-81ED-4DB2-BD59-A6C34878D82A}">
                    <a16:rowId xmlns:a16="http://schemas.microsoft.com/office/drawing/2014/main" val="1600778331"/>
                  </a:ext>
                </a:extLst>
              </a:tr>
              <a:tr h="684055">
                <a:tc>
                  <a:txBody>
                    <a:bodyPr/>
                    <a:lstStyle/>
                    <a:p>
                      <a:pPr algn="l" fontAlgn="t" latinLnBrk="0"/>
                      <a:r>
                        <a:rPr lang="en-US" b="1" dirty="0">
                          <a:effectLst/>
                        </a:rPr>
                        <a:t>Source</a:t>
                      </a:r>
                      <a:endParaRPr lang="en-US" dirty="0">
                        <a:effectLst/>
                      </a:endParaRPr>
                    </a:p>
                  </a:txBody>
                  <a:tcPr marL="54429" marR="54429" marT="27214" marB="27214"/>
                </a:tc>
                <a:tc>
                  <a:txBody>
                    <a:bodyPr/>
                    <a:lstStyle/>
                    <a:p>
                      <a:pPr algn="l" fontAlgn="t" latinLnBrk="0"/>
                      <a:r>
                        <a:rPr lang="en-US">
                          <a:effectLst/>
                        </a:rPr>
                        <a:t>Transactions</a:t>
                      </a:r>
                    </a:p>
                  </a:txBody>
                  <a:tcPr marL="54429" marR="54429" marT="27214" marB="27214"/>
                </a:tc>
                <a:tc>
                  <a:txBody>
                    <a:bodyPr/>
                    <a:lstStyle/>
                    <a:p>
                      <a:pPr algn="l" fontAlgn="t" latinLnBrk="0"/>
                      <a:r>
                        <a:rPr lang="en-US" dirty="0">
                          <a:effectLst/>
                        </a:rPr>
                        <a:t>Aggregated data from transactions</a:t>
                      </a:r>
                    </a:p>
                  </a:txBody>
                  <a:tcPr marL="54429" marR="54429" marT="27214" marB="27214"/>
                </a:tc>
                <a:extLst>
                  <a:ext uri="{0D108BD9-81ED-4DB2-BD59-A6C34878D82A}">
                    <a16:rowId xmlns:a16="http://schemas.microsoft.com/office/drawing/2014/main" val="1563356171"/>
                  </a:ext>
                </a:extLst>
              </a:tr>
              <a:tr h="684055">
                <a:tc>
                  <a:txBody>
                    <a:bodyPr/>
                    <a:lstStyle/>
                    <a:p>
                      <a:pPr algn="l" fontAlgn="t" latinLnBrk="0"/>
                      <a:r>
                        <a:rPr lang="en-US" b="1" dirty="0">
                          <a:effectLst/>
                        </a:rPr>
                        <a:t>Purpose</a:t>
                      </a:r>
                      <a:endParaRPr lang="en-US" dirty="0">
                        <a:effectLst/>
                      </a:endParaRPr>
                    </a:p>
                  </a:txBody>
                  <a:tcPr marL="54429" marR="54429" marT="27214" marB="27214"/>
                </a:tc>
                <a:tc>
                  <a:txBody>
                    <a:bodyPr/>
                    <a:lstStyle/>
                    <a:p>
                      <a:pPr algn="l" fontAlgn="t" latinLnBrk="0"/>
                      <a:r>
                        <a:rPr lang="en-GB">
                          <a:effectLst/>
                        </a:rPr>
                        <a:t>Control and run essential business operations in real time</a:t>
                      </a:r>
                    </a:p>
                  </a:txBody>
                  <a:tcPr marL="54429" marR="54429" marT="27214" marB="27214"/>
                </a:tc>
                <a:tc>
                  <a:txBody>
                    <a:bodyPr/>
                    <a:lstStyle/>
                    <a:p>
                      <a:pPr algn="l" fontAlgn="t" latinLnBrk="0"/>
                      <a:r>
                        <a:rPr lang="en-GB" dirty="0">
                          <a:effectLst/>
                        </a:rPr>
                        <a:t>Plan, solve problems, support decisions, discover hidden insights</a:t>
                      </a:r>
                    </a:p>
                  </a:txBody>
                  <a:tcPr marL="54429" marR="54429" marT="27214" marB="27214"/>
                </a:tc>
                <a:extLst>
                  <a:ext uri="{0D108BD9-81ED-4DB2-BD59-A6C34878D82A}">
                    <a16:rowId xmlns:a16="http://schemas.microsoft.com/office/drawing/2014/main" val="508604441"/>
                  </a:ext>
                </a:extLst>
              </a:tr>
            </a:tbl>
          </a:graphicData>
        </a:graphic>
      </p:graphicFrame>
    </p:spTree>
    <p:extLst>
      <p:ext uri="{BB962C8B-B14F-4D97-AF65-F5344CB8AC3E}">
        <p14:creationId xmlns:p14="http://schemas.microsoft.com/office/powerpoint/2010/main" val="2730418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34478857"/>
              </p:ext>
            </p:extLst>
          </p:nvPr>
        </p:nvGraphicFramePr>
        <p:xfrm>
          <a:off x="593725" y="244475"/>
          <a:ext cx="11217276" cy="6031245"/>
        </p:xfrm>
        <a:graphic>
          <a:graphicData uri="http://schemas.openxmlformats.org/drawingml/2006/table">
            <a:tbl>
              <a:tblPr firstRow="1" bandRow="1">
                <a:tableStyleId>{5C22544A-7EE6-4342-B048-85BDC9FD1C3A}</a:tableStyleId>
              </a:tblPr>
              <a:tblGrid>
                <a:gridCol w="3739092">
                  <a:extLst>
                    <a:ext uri="{9D8B030D-6E8A-4147-A177-3AD203B41FA5}">
                      <a16:colId xmlns:a16="http://schemas.microsoft.com/office/drawing/2014/main" val="3055968422"/>
                    </a:ext>
                  </a:extLst>
                </a:gridCol>
                <a:gridCol w="3739092">
                  <a:extLst>
                    <a:ext uri="{9D8B030D-6E8A-4147-A177-3AD203B41FA5}">
                      <a16:colId xmlns:a16="http://schemas.microsoft.com/office/drawing/2014/main" val="2829063209"/>
                    </a:ext>
                  </a:extLst>
                </a:gridCol>
                <a:gridCol w="3739092">
                  <a:extLst>
                    <a:ext uri="{9D8B030D-6E8A-4147-A177-3AD203B41FA5}">
                      <a16:colId xmlns:a16="http://schemas.microsoft.com/office/drawing/2014/main" val="3982139913"/>
                    </a:ext>
                  </a:extLst>
                </a:gridCol>
              </a:tblGrid>
              <a:tr h="495421">
                <a:tc>
                  <a:txBody>
                    <a:bodyPr/>
                    <a:lstStyle/>
                    <a:p>
                      <a:endParaRPr lang="en-US" dirty="0"/>
                    </a:p>
                  </a:txBody>
                  <a:tcPr/>
                </a:tc>
                <a:tc>
                  <a:txBody>
                    <a:bodyPr/>
                    <a:lstStyle/>
                    <a:p>
                      <a:r>
                        <a:rPr lang="en-US" dirty="0" smtClean="0"/>
                        <a:t>OLTP</a:t>
                      </a:r>
                      <a:endParaRPr lang="en-US" dirty="0"/>
                    </a:p>
                  </a:txBody>
                  <a:tcPr/>
                </a:tc>
                <a:tc>
                  <a:txBody>
                    <a:bodyPr/>
                    <a:lstStyle/>
                    <a:p>
                      <a:r>
                        <a:rPr lang="en-US" dirty="0" smtClean="0"/>
                        <a:t>OLAP</a:t>
                      </a:r>
                      <a:endParaRPr lang="en-US" dirty="0"/>
                    </a:p>
                  </a:txBody>
                  <a:tcPr/>
                </a:tc>
                <a:extLst>
                  <a:ext uri="{0D108BD9-81ED-4DB2-BD59-A6C34878D82A}">
                    <a16:rowId xmlns:a16="http://schemas.microsoft.com/office/drawing/2014/main" val="3605643944"/>
                  </a:ext>
                </a:extLst>
              </a:tr>
              <a:tr h="725915">
                <a:tc>
                  <a:txBody>
                    <a:bodyPr/>
                    <a:lstStyle/>
                    <a:p>
                      <a:pPr algn="l" fontAlgn="t" latinLnBrk="0"/>
                      <a:r>
                        <a:rPr lang="en-US" b="1" dirty="0">
                          <a:effectLst/>
                        </a:rPr>
                        <a:t>Data updates</a:t>
                      </a:r>
                      <a:endParaRPr lang="en-US" dirty="0">
                        <a:effectLst/>
                      </a:endParaRPr>
                    </a:p>
                  </a:txBody>
                  <a:tcPr marL="54429" marR="54429" marT="27214" marB="27214"/>
                </a:tc>
                <a:tc>
                  <a:txBody>
                    <a:bodyPr/>
                    <a:lstStyle/>
                    <a:p>
                      <a:pPr algn="l" fontAlgn="t" latinLnBrk="0"/>
                      <a:r>
                        <a:rPr lang="en-GB">
                          <a:effectLst/>
                        </a:rPr>
                        <a:t>Short, fast updates initiated by user</a:t>
                      </a:r>
                    </a:p>
                  </a:txBody>
                  <a:tcPr marL="54429" marR="54429" marT="27214" marB="27214"/>
                </a:tc>
                <a:tc>
                  <a:txBody>
                    <a:bodyPr/>
                    <a:lstStyle/>
                    <a:p>
                      <a:pPr algn="l" fontAlgn="t" latinLnBrk="0"/>
                      <a:r>
                        <a:rPr lang="en-GB" dirty="0">
                          <a:effectLst/>
                        </a:rPr>
                        <a:t>Data periodically refreshed with scheduled, long-running batch jobs</a:t>
                      </a:r>
                    </a:p>
                  </a:txBody>
                  <a:tcPr marL="54429" marR="54429" marT="27214" marB="27214"/>
                </a:tc>
                <a:extLst>
                  <a:ext uri="{0D108BD9-81ED-4DB2-BD59-A6C34878D82A}">
                    <a16:rowId xmlns:a16="http://schemas.microsoft.com/office/drawing/2014/main" val="1647520809"/>
                  </a:ext>
                </a:extLst>
              </a:tr>
              <a:tr h="725915">
                <a:tc>
                  <a:txBody>
                    <a:bodyPr/>
                    <a:lstStyle/>
                    <a:p>
                      <a:pPr algn="l" fontAlgn="t" latinLnBrk="0"/>
                      <a:r>
                        <a:rPr lang="en-US" b="1" dirty="0">
                          <a:effectLst/>
                        </a:rPr>
                        <a:t>Space requirements</a:t>
                      </a:r>
                      <a:endParaRPr lang="en-US" dirty="0">
                        <a:effectLst/>
                      </a:endParaRPr>
                    </a:p>
                  </a:txBody>
                  <a:tcPr marL="54429" marR="54429" marT="27214" marB="27214"/>
                </a:tc>
                <a:tc>
                  <a:txBody>
                    <a:bodyPr/>
                    <a:lstStyle/>
                    <a:p>
                      <a:pPr algn="l" fontAlgn="t" latinLnBrk="0"/>
                      <a:r>
                        <a:rPr lang="en-GB">
                          <a:effectLst/>
                        </a:rPr>
                        <a:t>Generally small if historical data is archived</a:t>
                      </a:r>
                    </a:p>
                  </a:txBody>
                  <a:tcPr marL="54429" marR="54429" marT="27214" marB="27214"/>
                </a:tc>
                <a:tc>
                  <a:txBody>
                    <a:bodyPr/>
                    <a:lstStyle/>
                    <a:p>
                      <a:pPr algn="l" fontAlgn="t" latinLnBrk="0"/>
                      <a:r>
                        <a:rPr lang="en-GB" dirty="0">
                          <a:effectLst/>
                        </a:rPr>
                        <a:t>Generally large due to aggregating large datasets</a:t>
                      </a:r>
                    </a:p>
                  </a:txBody>
                  <a:tcPr marL="54429" marR="54429" marT="27214" marB="27214"/>
                </a:tc>
                <a:extLst>
                  <a:ext uri="{0D108BD9-81ED-4DB2-BD59-A6C34878D82A}">
                    <a16:rowId xmlns:a16="http://schemas.microsoft.com/office/drawing/2014/main" val="3834111093"/>
                  </a:ext>
                </a:extLst>
              </a:tr>
              <a:tr h="725915">
                <a:tc>
                  <a:txBody>
                    <a:bodyPr/>
                    <a:lstStyle/>
                    <a:p>
                      <a:pPr algn="l" fontAlgn="t" latinLnBrk="0"/>
                      <a:r>
                        <a:rPr lang="en-US" b="1" dirty="0">
                          <a:effectLst/>
                        </a:rPr>
                        <a:t>Backup and recovery</a:t>
                      </a:r>
                      <a:endParaRPr lang="en-US" dirty="0">
                        <a:effectLst/>
                      </a:endParaRPr>
                    </a:p>
                  </a:txBody>
                  <a:tcPr marL="54429" marR="54429" marT="27214" marB="27214"/>
                </a:tc>
                <a:tc>
                  <a:txBody>
                    <a:bodyPr/>
                    <a:lstStyle/>
                    <a:p>
                      <a:pPr algn="l" fontAlgn="t" latinLnBrk="0"/>
                      <a:r>
                        <a:rPr lang="en-GB">
                          <a:effectLst/>
                        </a:rPr>
                        <a:t>Regular backups required to ensure business continuity and meet legal and governance requirements</a:t>
                      </a:r>
                    </a:p>
                  </a:txBody>
                  <a:tcPr marL="54429" marR="54429" marT="27214" marB="27214"/>
                </a:tc>
                <a:tc>
                  <a:txBody>
                    <a:bodyPr/>
                    <a:lstStyle/>
                    <a:p>
                      <a:pPr algn="l" fontAlgn="t" latinLnBrk="0"/>
                      <a:r>
                        <a:rPr lang="en-GB" dirty="0">
                          <a:effectLst/>
                        </a:rPr>
                        <a:t>Lost data can be reloaded from OLTP database as needed in lieu of regular backups</a:t>
                      </a:r>
                    </a:p>
                  </a:txBody>
                  <a:tcPr marL="54429" marR="54429" marT="27214" marB="27214"/>
                </a:tc>
                <a:extLst>
                  <a:ext uri="{0D108BD9-81ED-4DB2-BD59-A6C34878D82A}">
                    <a16:rowId xmlns:a16="http://schemas.microsoft.com/office/drawing/2014/main" val="2301695222"/>
                  </a:ext>
                </a:extLst>
              </a:tr>
              <a:tr h="725915">
                <a:tc>
                  <a:txBody>
                    <a:bodyPr/>
                    <a:lstStyle/>
                    <a:p>
                      <a:pPr algn="l" fontAlgn="t" latinLnBrk="0"/>
                      <a:r>
                        <a:rPr lang="en-US" b="1" dirty="0">
                          <a:effectLst/>
                        </a:rPr>
                        <a:t>Productivity</a:t>
                      </a:r>
                      <a:endParaRPr lang="en-US" dirty="0">
                        <a:effectLst/>
                      </a:endParaRPr>
                    </a:p>
                  </a:txBody>
                  <a:tcPr marL="54429" marR="54429" marT="27214" marB="27214"/>
                </a:tc>
                <a:tc>
                  <a:txBody>
                    <a:bodyPr/>
                    <a:lstStyle/>
                    <a:p>
                      <a:pPr algn="l" fontAlgn="t" latinLnBrk="0"/>
                      <a:r>
                        <a:rPr lang="en-GB">
                          <a:effectLst/>
                        </a:rPr>
                        <a:t>Increases productivity of end users</a:t>
                      </a:r>
                    </a:p>
                  </a:txBody>
                  <a:tcPr marL="54429" marR="54429" marT="27214" marB="27214"/>
                </a:tc>
                <a:tc>
                  <a:txBody>
                    <a:bodyPr/>
                    <a:lstStyle/>
                    <a:p>
                      <a:pPr algn="l" fontAlgn="t" latinLnBrk="0"/>
                      <a:r>
                        <a:rPr lang="en-GB" dirty="0">
                          <a:effectLst/>
                        </a:rPr>
                        <a:t>Increases productivity of business managers, data analysts, and executives</a:t>
                      </a:r>
                    </a:p>
                  </a:txBody>
                  <a:tcPr marL="54429" marR="54429" marT="27214" marB="27214"/>
                </a:tc>
                <a:extLst>
                  <a:ext uri="{0D108BD9-81ED-4DB2-BD59-A6C34878D82A}">
                    <a16:rowId xmlns:a16="http://schemas.microsoft.com/office/drawing/2014/main" val="4288068315"/>
                  </a:ext>
                </a:extLst>
              </a:tr>
              <a:tr h="725915">
                <a:tc>
                  <a:txBody>
                    <a:bodyPr/>
                    <a:lstStyle/>
                    <a:p>
                      <a:pPr algn="l" fontAlgn="t" latinLnBrk="0"/>
                      <a:r>
                        <a:rPr lang="en-US" b="1" dirty="0">
                          <a:effectLst/>
                        </a:rPr>
                        <a:t>Data view</a:t>
                      </a:r>
                      <a:endParaRPr lang="en-US" dirty="0">
                        <a:effectLst/>
                      </a:endParaRPr>
                    </a:p>
                  </a:txBody>
                  <a:tcPr marL="54429" marR="54429" marT="27214" marB="27214"/>
                </a:tc>
                <a:tc>
                  <a:txBody>
                    <a:bodyPr/>
                    <a:lstStyle/>
                    <a:p>
                      <a:pPr algn="l" fontAlgn="t" latinLnBrk="0"/>
                      <a:r>
                        <a:rPr lang="en-US">
                          <a:effectLst/>
                        </a:rPr>
                        <a:t>Lists day-to-day business transactions</a:t>
                      </a:r>
                    </a:p>
                  </a:txBody>
                  <a:tcPr marL="54429" marR="54429" marT="27214" marB="27214"/>
                </a:tc>
                <a:tc>
                  <a:txBody>
                    <a:bodyPr/>
                    <a:lstStyle/>
                    <a:p>
                      <a:pPr algn="l" fontAlgn="t" latinLnBrk="0"/>
                      <a:r>
                        <a:rPr lang="en-US" dirty="0">
                          <a:effectLst/>
                        </a:rPr>
                        <a:t>Multi-dimensional view of enterprise data</a:t>
                      </a:r>
                    </a:p>
                  </a:txBody>
                  <a:tcPr marL="54429" marR="54429" marT="27214" marB="27214"/>
                </a:tc>
                <a:extLst>
                  <a:ext uri="{0D108BD9-81ED-4DB2-BD59-A6C34878D82A}">
                    <a16:rowId xmlns:a16="http://schemas.microsoft.com/office/drawing/2014/main" val="1777070707"/>
                  </a:ext>
                </a:extLst>
              </a:tr>
              <a:tr h="725915">
                <a:tc>
                  <a:txBody>
                    <a:bodyPr/>
                    <a:lstStyle/>
                    <a:p>
                      <a:pPr algn="l" fontAlgn="t" latinLnBrk="0"/>
                      <a:r>
                        <a:rPr lang="en-US" b="1" dirty="0">
                          <a:effectLst/>
                        </a:rPr>
                        <a:t>User examples</a:t>
                      </a:r>
                      <a:endParaRPr lang="en-US" dirty="0">
                        <a:effectLst/>
                      </a:endParaRPr>
                    </a:p>
                  </a:txBody>
                  <a:tcPr marL="54429" marR="54429" marT="27214" marB="27214"/>
                </a:tc>
                <a:tc>
                  <a:txBody>
                    <a:bodyPr/>
                    <a:lstStyle/>
                    <a:p>
                      <a:pPr algn="l" fontAlgn="t" latinLnBrk="0"/>
                      <a:r>
                        <a:rPr lang="en-GB">
                          <a:effectLst/>
                        </a:rPr>
                        <a:t>Customer-facing personnel, clerks, online shoppers</a:t>
                      </a:r>
                    </a:p>
                  </a:txBody>
                  <a:tcPr marL="54429" marR="54429" marT="27214" marB="27214"/>
                </a:tc>
                <a:tc>
                  <a:txBody>
                    <a:bodyPr/>
                    <a:lstStyle/>
                    <a:p>
                      <a:pPr algn="l" fontAlgn="t" latinLnBrk="0"/>
                      <a:r>
                        <a:rPr lang="en-GB" dirty="0">
                          <a:effectLst/>
                        </a:rPr>
                        <a:t>Knowledge workers such as data analysts, business analysts, and executives</a:t>
                      </a:r>
                    </a:p>
                  </a:txBody>
                  <a:tcPr marL="54429" marR="54429" marT="27214" marB="27214"/>
                </a:tc>
                <a:extLst>
                  <a:ext uri="{0D108BD9-81ED-4DB2-BD59-A6C34878D82A}">
                    <a16:rowId xmlns:a16="http://schemas.microsoft.com/office/drawing/2014/main" val="1219000436"/>
                  </a:ext>
                </a:extLst>
              </a:tr>
              <a:tr h="725915">
                <a:tc>
                  <a:txBody>
                    <a:bodyPr/>
                    <a:lstStyle/>
                    <a:p>
                      <a:pPr algn="l" fontAlgn="t" latinLnBrk="0"/>
                      <a:r>
                        <a:rPr lang="en-US" b="1" dirty="0">
                          <a:effectLst/>
                        </a:rPr>
                        <a:t>Database design</a:t>
                      </a:r>
                      <a:endParaRPr lang="en-US" dirty="0">
                        <a:effectLst/>
                      </a:endParaRPr>
                    </a:p>
                  </a:txBody>
                  <a:tcPr marL="54429" marR="54429" marT="27214" marB="27214"/>
                </a:tc>
                <a:tc>
                  <a:txBody>
                    <a:bodyPr/>
                    <a:lstStyle/>
                    <a:p>
                      <a:pPr algn="l" fontAlgn="t" latinLnBrk="0"/>
                      <a:r>
                        <a:rPr lang="en-US">
                          <a:effectLst/>
                        </a:rPr>
                        <a:t>Normalized databases for efficiency</a:t>
                      </a:r>
                    </a:p>
                  </a:txBody>
                  <a:tcPr marL="54429" marR="54429" marT="27214" marB="27214"/>
                </a:tc>
                <a:tc>
                  <a:txBody>
                    <a:bodyPr/>
                    <a:lstStyle/>
                    <a:p>
                      <a:pPr algn="l" fontAlgn="t" latinLnBrk="0"/>
                      <a:r>
                        <a:rPr lang="en-US" dirty="0" err="1">
                          <a:effectLst/>
                        </a:rPr>
                        <a:t>Denormalized</a:t>
                      </a:r>
                      <a:r>
                        <a:rPr lang="en-US" dirty="0">
                          <a:effectLst/>
                        </a:rPr>
                        <a:t> databases for analysis</a:t>
                      </a:r>
                    </a:p>
                  </a:txBody>
                  <a:tcPr marL="54429" marR="54429" marT="27214" marB="27214"/>
                </a:tc>
                <a:extLst>
                  <a:ext uri="{0D108BD9-81ED-4DB2-BD59-A6C34878D82A}">
                    <a16:rowId xmlns:a16="http://schemas.microsoft.com/office/drawing/2014/main" val="2354795378"/>
                  </a:ext>
                </a:extLst>
              </a:tr>
            </a:tbl>
          </a:graphicData>
        </a:graphic>
      </p:graphicFrame>
    </p:spTree>
    <p:extLst>
      <p:ext uri="{BB962C8B-B14F-4D97-AF65-F5344CB8AC3E}">
        <p14:creationId xmlns:p14="http://schemas.microsoft.com/office/powerpoint/2010/main" val="3060283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90" y="188464"/>
            <a:ext cx="11440470" cy="670095"/>
          </a:xfrm>
        </p:spPr>
        <p:txBody>
          <a:bodyPr>
            <a:normAutofit fontScale="90000"/>
          </a:bodyPr>
          <a:lstStyle/>
          <a:p>
            <a:r>
              <a:rPr lang="en-US" dirty="0" smtClean="0"/>
              <a:t>Q.2 </a:t>
            </a:r>
            <a:r>
              <a:rPr lang="en-GB" dirty="0"/>
              <a:t>What is the Kimball vs </a:t>
            </a:r>
            <a:r>
              <a:rPr lang="en-GB" dirty="0" err="1"/>
              <a:t>Inmon</a:t>
            </a:r>
            <a:r>
              <a:rPr lang="en-GB" dirty="0"/>
              <a:t> Dimensional Models?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48026251"/>
              </p:ext>
            </p:extLst>
          </p:nvPr>
        </p:nvGraphicFramePr>
        <p:xfrm>
          <a:off x="460687" y="858558"/>
          <a:ext cx="11440472" cy="5767213"/>
        </p:xfrm>
        <a:graphic>
          <a:graphicData uri="http://schemas.openxmlformats.org/drawingml/2006/table">
            <a:tbl>
              <a:tblPr firstRow="1" bandRow="1">
                <a:tableStyleId>{5C22544A-7EE6-4342-B048-85BDC9FD1C3A}</a:tableStyleId>
              </a:tblPr>
              <a:tblGrid>
                <a:gridCol w="5720236">
                  <a:extLst>
                    <a:ext uri="{9D8B030D-6E8A-4147-A177-3AD203B41FA5}">
                      <a16:colId xmlns:a16="http://schemas.microsoft.com/office/drawing/2014/main" val="339008177"/>
                    </a:ext>
                  </a:extLst>
                </a:gridCol>
                <a:gridCol w="5720236">
                  <a:extLst>
                    <a:ext uri="{9D8B030D-6E8A-4147-A177-3AD203B41FA5}">
                      <a16:colId xmlns:a16="http://schemas.microsoft.com/office/drawing/2014/main" val="2475700207"/>
                    </a:ext>
                  </a:extLst>
                </a:gridCol>
              </a:tblGrid>
              <a:tr h="612817">
                <a:tc>
                  <a:txBody>
                    <a:bodyPr/>
                    <a:lstStyle/>
                    <a:p>
                      <a:pPr algn="ctr"/>
                      <a:r>
                        <a:rPr lang="en-US" dirty="0" smtClean="0"/>
                        <a:t> Kimball </a:t>
                      </a:r>
                      <a:endParaRPr lang="en-US" dirty="0"/>
                    </a:p>
                  </a:txBody>
                  <a:tcPr/>
                </a:tc>
                <a:tc>
                  <a:txBody>
                    <a:bodyPr/>
                    <a:lstStyle/>
                    <a:p>
                      <a:pPr algn="ctr"/>
                      <a:r>
                        <a:rPr lang="en-US" dirty="0" err="1" smtClean="0"/>
                        <a:t>Inmon</a:t>
                      </a:r>
                      <a:endParaRPr lang="en-US" dirty="0"/>
                    </a:p>
                  </a:txBody>
                  <a:tcPr/>
                </a:tc>
                <a:extLst>
                  <a:ext uri="{0D108BD9-81ED-4DB2-BD59-A6C34878D82A}">
                    <a16:rowId xmlns:a16="http://schemas.microsoft.com/office/drawing/2014/main" val="1590162690"/>
                  </a:ext>
                </a:extLst>
              </a:tr>
              <a:tr h="5154396">
                <a:tc>
                  <a:txBody>
                    <a:bodyPr/>
                    <a:lstStyle/>
                    <a:p>
                      <a:pPr marL="342900" indent="-342900">
                        <a:buAutoNum type="arabicPeriod"/>
                      </a:pPr>
                      <a:r>
                        <a:rPr lang="en-GB" sz="1800" b="1" i="0" kern="1200" dirty="0" smtClean="0">
                          <a:solidFill>
                            <a:schemeClr val="dk1"/>
                          </a:solidFill>
                          <a:effectLst/>
                          <a:latin typeface="+mn-lt"/>
                          <a:ea typeface="+mn-ea"/>
                          <a:cs typeface="+mn-cs"/>
                        </a:rPr>
                        <a:t>Kimball:</a:t>
                      </a:r>
                      <a:r>
                        <a:rPr lang="en-GB" sz="1800" b="0" i="0" kern="1200" dirty="0" smtClean="0">
                          <a:solidFill>
                            <a:schemeClr val="dk1"/>
                          </a:solidFill>
                          <a:effectLst/>
                          <a:latin typeface="+mn-lt"/>
                          <a:ea typeface="+mn-ea"/>
                          <a:cs typeface="+mn-cs"/>
                        </a:rPr>
                        <a:t> Kimball’s approach to designing a </a:t>
                      </a:r>
                      <a:r>
                        <a:rPr lang="en-GB" sz="1800" b="0" i="0" kern="1200" dirty="0" err="1" smtClean="0">
                          <a:solidFill>
                            <a:schemeClr val="dk1"/>
                          </a:solidFill>
                          <a:effectLst/>
                          <a:latin typeface="+mn-lt"/>
                          <a:ea typeface="+mn-ea"/>
                          <a:cs typeface="+mn-cs"/>
                        </a:rPr>
                        <a:t>Dataware</a:t>
                      </a:r>
                      <a:r>
                        <a:rPr lang="en-GB" sz="1800" b="0" i="0" kern="1200" dirty="0" smtClean="0">
                          <a:solidFill>
                            <a:schemeClr val="dk1"/>
                          </a:solidFill>
                          <a:effectLst/>
                          <a:latin typeface="+mn-lt"/>
                          <a:ea typeface="+mn-ea"/>
                          <a:cs typeface="+mn-cs"/>
                        </a:rPr>
                        <a:t> house was introduced by </a:t>
                      </a:r>
                      <a:r>
                        <a:rPr lang="en-GB" sz="1800" b="1" i="0" kern="1200" dirty="0" smtClean="0">
                          <a:solidFill>
                            <a:schemeClr val="dk1"/>
                          </a:solidFill>
                          <a:effectLst/>
                          <a:latin typeface="+mn-lt"/>
                          <a:ea typeface="+mn-ea"/>
                          <a:cs typeface="+mn-cs"/>
                        </a:rPr>
                        <a:t>Ralph Kimball</a:t>
                      </a:r>
                      <a:r>
                        <a:rPr lang="en-GB" sz="1800" b="0" i="0" kern="1200" dirty="0" smtClean="0">
                          <a:solidFill>
                            <a:schemeClr val="dk1"/>
                          </a:solidFill>
                          <a:effectLst/>
                          <a:latin typeface="+mn-lt"/>
                          <a:ea typeface="+mn-ea"/>
                          <a:cs typeface="+mn-cs"/>
                        </a:rPr>
                        <a:t>. This approach starts with recognizing the business process and questions that </a:t>
                      </a:r>
                      <a:r>
                        <a:rPr lang="en-GB" sz="1800" b="0" i="0" kern="1200" dirty="0" err="1" smtClean="0">
                          <a:solidFill>
                            <a:schemeClr val="dk1"/>
                          </a:solidFill>
                          <a:effectLst/>
                          <a:latin typeface="+mn-lt"/>
                          <a:ea typeface="+mn-ea"/>
                          <a:cs typeface="+mn-cs"/>
                        </a:rPr>
                        <a:t>Datawarehouse</a:t>
                      </a:r>
                      <a:r>
                        <a:rPr lang="en-GB" sz="1800" b="0" i="0" kern="1200" dirty="0" smtClean="0">
                          <a:solidFill>
                            <a:schemeClr val="dk1"/>
                          </a:solidFill>
                          <a:effectLst/>
                          <a:latin typeface="+mn-lt"/>
                          <a:ea typeface="+mn-ea"/>
                          <a:cs typeface="+mn-cs"/>
                        </a:rPr>
                        <a:t> has to answer. These sets of information are being analysed and then documented well. The</a:t>
                      </a:r>
                      <a:r>
                        <a:rPr lang="en-GB" sz="1800" b="0" i="0" kern="1200" dirty="0" smtClean="0">
                          <a:solidFill>
                            <a:schemeClr val="bg1"/>
                          </a:solidFill>
                          <a:effectLst/>
                          <a:latin typeface="+mn-lt"/>
                          <a:ea typeface="+mn-ea"/>
                          <a:cs typeface="+mn-cs"/>
                        </a:rPr>
                        <a:t> </a:t>
                      </a:r>
                      <a:r>
                        <a:rPr lang="en-GB" sz="1800" b="0" i="0" u="sng" kern="1200" dirty="0" smtClean="0">
                          <a:solidFill>
                            <a:schemeClr val="bg1"/>
                          </a:solidFill>
                          <a:effectLst/>
                          <a:latin typeface="+mn-lt"/>
                          <a:ea typeface="+mn-ea"/>
                          <a:cs typeface="+mn-cs"/>
                        </a:rPr>
                        <a:t>Extract Transform Load</a:t>
                      </a:r>
                      <a:r>
                        <a:rPr lang="en-GB" sz="1800" b="0" i="0" u="sng" kern="1200" baseline="0" dirty="0" smtClean="0">
                          <a:solidFill>
                            <a:schemeClr val="bg1"/>
                          </a:solidFill>
                          <a:effectLst/>
                          <a:latin typeface="+mn-lt"/>
                          <a:ea typeface="+mn-ea"/>
                          <a:cs typeface="+mn-cs"/>
                        </a:rPr>
                        <a:t> </a:t>
                      </a:r>
                      <a:r>
                        <a:rPr lang="en-GB" sz="1800" b="0" i="0" kern="1200" dirty="0" smtClean="0">
                          <a:solidFill>
                            <a:schemeClr val="dk1"/>
                          </a:solidFill>
                          <a:effectLst/>
                          <a:latin typeface="+mn-lt"/>
                          <a:ea typeface="+mn-ea"/>
                          <a:cs typeface="+mn-cs"/>
                        </a:rPr>
                        <a:t>software brings all data from multiple data sources called data marts and then is loaded into a common area called staging. Then this is transformed into an OLAP cube.</a:t>
                      </a:r>
                    </a:p>
                    <a:p>
                      <a:pPr fontAlgn="base"/>
                      <a:r>
                        <a:rPr lang="en-GB" sz="1800" b="1" i="0" u="sng" kern="1200" dirty="0" smtClean="0">
                          <a:solidFill>
                            <a:schemeClr val="dk1"/>
                          </a:solidFill>
                          <a:effectLst/>
                          <a:latin typeface="+mn-lt"/>
                          <a:ea typeface="+mn-ea"/>
                          <a:cs typeface="+mn-cs"/>
                        </a:rPr>
                        <a:t>Applications:</a:t>
                      </a:r>
                      <a:endParaRPr lang="en-GB" sz="1800" b="0" i="0" u="sng" kern="1200" dirty="0" smtClean="0">
                        <a:solidFill>
                          <a:schemeClr val="dk1"/>
                        </a:solidFill>
                        <a:effectLst/>
                        <a:latin typeface="+mn-lt"/>
                        <a:ea typeface="+mn-ea"/>
                        <a:cs typeface="+mn-cs"/>
                      </a:endParaRP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Setup and Built are quick.</a:t>
                      </a: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Generating report against multiple star schema is very successful.</a:t>
                      </a: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Database operations are very effective.</a:t>
                      </a: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Occupies less space in the database and management is easy.</a:t>
                      </a:r>
                    </a:p>
                    <a:p>
                      <a:pPr marL="342900" indent="-342900">
                        <a:buAutoNum type="arabicPeriod"/>
                      </a:pPr>
                      <a:endParaRPr lang="en-US" dirty="0"/>
                    </a:p>
                  </a:txBody>
                  <a:tcPr/>
                </a:tc>
                <a:tc>
                  <a:txBody>
                    <a:bodyPr/>
                    <a:lstStyle/>
                    <a:p>
                      <a:pPr marL="342900" indent="-342900">
                        <a:buAutoNum type="arabicPeriod"/>
                      </a:pPr>
                      <a:r>
                        <a:rPr lang="en-GB" sz="1800" b="0" i="0" kern="1200" dirty="0" err="1" smtClean="0">
                          <a:solidFill>
                            <a:schemeClr val="dk1"/>
                          </a:solidFill>
                          <a:effectLst/>
                          <a:latin typeface="+mn-lt"/>
                          <a:ea typeface="+mn-ea"/>
                          <a:cs typeface="+mn-cs"/>
                        </a:rPr>
                        <a:t>Inmonis</a:t>
                      </a:r>
                      <a:r>
                        <a:rPr lang="en-GB" sz="1800" b="0" i="0" kern="1200" dirty="0" smtClean="0">
                          <a:solidFill>
                            <a:schemeClr val="dk1"/>
                          </a:solidFill>
                          <a:effectLst/>
                          <a:latin typeface="+mn-lt"/>
                          <a:ea typeface="+mn-ea"/>
                          <a:cs typeface="+mn-cs"/>
                        </a:rPr>
                        <a:t> approach to designing </a:t>
                      </a:r>
                      <a:r>
                        <a:rPr lang="en-GB" sz="1800" b="0" i="0" kern="1200" dirty="0" err="1" smtClean="0">
                          <a:solidFill>
                            <a:schemeClr val="dk1"/>
                          </a:solidFill>
                          <a:effectLst/>
                          <a:latin typeface="+mn-lt"/>
                          <a:ea typeface="+mn-ea"/>
                          <a:cs typeface="+mn-cs"/>
                        </a:rPr>
                        <a:t>Datawarehouse</a:t>
                      </a:r>
                      <a:r>
                        <a:rPr lang="en-GB" sz="1800" b="0" i="0" kern="1200" dirty="0" smtClean="0">
                          <a:solidFill>
                            <a:schemeClr val="dk1"/>
                          </a:solidFill>
                          <a:effectLst/>
                          <a:latin typeface="+mn-lt"/>
                          <a:ea typeface="+mn-ea"/>
                          <a:cs typeface="+mn-cs"/>
                        </a:rPr>
                        <a:t> was introduced by </a:t>
                      </a:r>
                      <a:r>
                        <a:rPr lang="en-GB" sz="1800" b="1" i="0" kern="1200" dirty="0" smtClean="0">
                          <a:solidFill>
                            <a:schemeClr val="dk1"/>
                          </a:solidFill>
                          <a:effectLst/>
                          <a:latin typeface="+mn-lt"/>
                          <a:ea typeface="+mn-ea"/>
                          <a:cs typeface="+mn-cs"/>
                        </a:rPr>
                        <a:t>Bill </a:t>
                      </a:r>
                      <a:r>
                        <a:rPr lang="en-GB" sz="1800" b="1" i="0" kern="1200" dirty="0" err="1" smtClean="0">
                          <a:solidFill>
                            <a:schemeClr val="dk1"/>
                          </a:solidFill>
                          <a:effectLst/>
                          <a:latin typeface="+mn-lt"/>
                          <a:ea typeface="+mn-ea"/>
                          <a:cs typeface="+mn-cs"/>
                        </a:rPr>
                        <a:t>Inmon</a:t>
                      </a:r>
                      <a:r>
                        <a:rPr lang="en-GB" sz="1800" b="0" i="0" kern="1200" dirty="0" smtClean="0">
                          <a:solidFill>
                            <a:schemeClr val="dk1"/>
                          </a:solidFill>
                          <a:effectLst/>
                          <a:latin typeface="+mn-lt"/>
                          <a:ea typeface="+mn-ea"/>
                          <a:cs typeface="+mn-cs"/>
                        </a:rPr>
                        <a:t>. This approach starts with a corporate data model. This model recognizes key areas and also takes care of customers, products, and vendors. This model serves for the creation of a detailed logical model which is used for major operations. Details and models are then used to develop a physical model. This model is normalized and makes data redundancy less. This is a complex model that is difficult to be used for business purposes for which data marts are created and each department is able to use it for their purposes.</a:t>
                      </a:r>
                    </a:p>
                    <a:p>
                      <a:pPr fontAlgn="base"/>
                      <a:r>
                        <a:rPr lang="en-GB" sz="1800" b="1" i="0" u="sng" kern="1200" dirty="0" smtClean="0">
                          <a:solidFill>
                            <a:schemeClr val="dk1"/>
                          </a:solidFill>
                          <a:effectLst/>
                          <a:latin typeface="+mn-lt"/>
                          <a:ea typeface="+mn-ea"/>
                          <a:cs typeface="+mn-cs"/>
                        </a:rPr>
                        <a:t>Applications:</a:t>
                      </a:r>
                      <a:endParaRPr lang="en-GB" sz="1800" b="0" i="0" u="sng" kern="1200" dirty="0" smtClean="0">
                        <a:solidFill>
                          <a:schemeClr val="dk1"/>
                        </a:solidFill>
                        <a:effectLst/>
                        <a:latin typeface="+mn-lt"/>
                        <a:ea typeface="+mn-ea"/>
                        <a:cs typeface="+mn-cs"/>
                      </a:endParaRP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The data warehouse is very flexible to changes.</a:t>
                      </a: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Business processes can be understood very easily.</a:t>
                      </a: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Reports can be handled across enterprises.</a:t>
                      </a:r>
                    </a:p>
                    <a:p>
                      <a:pPr marL="285750" indent="-285750" fontAlgn="base">
                        <a:buFont typeface="Arial" panose="020B0604020202020204" pitchFamily="34" charset="0"/>
                        <a:buChar char="•"/>
                      </a:pPr>
                      <a:r>
                        <a:rPr lang="en-GB" sz="1800" b="0" i="0" kern="1200" dirty="0" smtClean="0">
                          <a:solidFill>
                            <a:schemeClr val="dk1"/>
                          </a:solidFill>
                          <a:effectLst/>
                          <a:latin typeface="+mn-lt"/>
                          <a:ea typeface="+mn-ea"/>
                          <a:cs typeface="+mn-cs"/>
                        </a:rPr>
                        <a:t>ETL process is very less prone to errors.</a:t>
                      </a:r>
                    </a:p>
                    <a:p>
                      <a:pPr marL="342900" indent="-342900">
                        <a:buAutoNum type="arabicPeriod"/>
                      </a:pPr>
                      <a:endParaRPr lang="en-US" dirty="0"/>
                    </a:p>
                  </a:txBody>
                  <a:tcPr/>
                </a:tc>
                <a:extLst>
                  <a:ext uri="{0D108BD9-81ED-4DB2-BD59-A6C34878D82A}">
                    <a16:rowId xmlns:a16="http://schemas.microsoft.com/office/drawing/2014/main" val="3069205062"/>
                  </a:ext>
                </a:extLst>
              </a:tr>
            </a:tbl>
          </a:graphicData>
        </a:graphic>
      </p:graphicFrame>
    </p:spTree>
    <p:extLst>
      <p:ext uri="{BB962C8B-B14F-4D97-AF65-F5344CB8AC3E}">
        <p14:creationId xmlns:p14="http://schemas.microsoft.com/office/powerpoint/2010/main" val="4026111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571250"/>
              </p:ext>
            </p:extLst>
          </p:nvPr>
        </p:nvGraphicFramePr>
        <p:xfrm>
          <a:off x="333375" y="166686"/>
          <a:ext cx="11553826" cy="6037496"/>
        </p:xfrm>
        <a:graphic>
          <a:graphicData uri="http://schemas.openxmlformats.org/drawingml/2006/table">
            <a:tbl>
              <a:tblPr firstRow="1" bandRow="1">
                <a:tableStyleId>{5C22544A-7EE6-4342-B048-85BDC9FD1C3A}</a:tableStyleId>
              </a:tblPr>
              <a:tblGrid>
                <a:gridCol w="5776913">
                  <a:extLst>
                    <a:ext uri="{9D8B030D-6E8A-4147-A177-3AD203B41FA5}">
                      <a16:colId xmlns:a16="http://schemas.microsoft.com/office/drawing/2014/main" val="1137362822"/>
                    </a:ext>
                  </a:extLst>
                </a:gridCol>
                <a:gridCol w="5776913">
                  <a:extLst>
                    <a:ext uri="{9D8B030D-6E8A-4147-A177-3AD203B41FA5}">
                      <a16:colId xmlns:a16="http://schemas.microsoft.com/office/drawing/2014/main" val="2818078173"/>
                    </a:ext>
                  </a:extLst>
                </a:gridCol>
              </a:tblGrid>
              <a:tr h="667885">
                <a:tc>
                  <a:txBody>
                    <a:bodyPr/>
                    <a:lstStyle/>
                    <a:p>
                      <a:r>
                        <a:rPr lang="en-US" dirty="0" smtClean="0"/>
                        <a:t>Kimball</a:t>
                      </a:r>
                      <a:endParaRPr lang="en-US" dirty="0"/>
                    </a:p>
                  </a:txBody>
                  <a:tcPr/>
                </a:tc>
                <a:tc>
                  <a:txBody>
                    <a:bodyPr/>
                    <a:lstStyle/>
                    <a:p>
                      <a:r>
                        <a:rPr lang="en-US" dirty="0" err="1" smtClean="0"/>
                        <a:t>Inmon</a:t>
                      </a:r>
                      <a:endParaRPr lang="en-US" dirty="0"/>
                    </a:p>
                  </a:txBody>
                  <a:tcPr/>
                </a:tc>
                <a:extLst>
                  <a:ext uri="{0D108BD9-81ED-4DB2-BD59-A6C34878D82A}">
                    <a16:rowId xmlns:a16="http://schemas.microsoft.com/office/drawing/2014/main" val="2194126325"/>
                  </a:ext>
                </a:extLst>
              </a:tr>
              <a:tr h="536961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0981173"/>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09" y="1110343"/>
            <a:ext cx="5546391" cy="474617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886" y="1110343"/>
            <a:ext cx="5558971" cy="4746171"/>
          </a:xfrm>
          <a:prstGeom prst="rect">
            <a:avLst/>
          </a:prstGeom>
        </p:spPr>
      </p:pic>
    </p:spTree>
    <p:extLst>
      <p:ext uri="{BB962C8B-B14F-4D97-AF65-F5344CB8AC3E}">
        <p14:creationId xmlns:p14="http://schemas.microsoft.com/office/powerpoint/2010/main" val="126341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76643826"/>
              </p:ext>
            </p:extLst>
          </p:nvPr>
        </p:nvGraphicFramePr>
        <p:xfrm>
          <a:off x="420688" y="217712"/>
          <a:ext cx="11415711" cy="6371776"/>
        </p:xfrm>
        <a:graphic>
          <a:graphicData uri="http://schemas.openxmlformats.org/drawingml/2006/table">
            <a:tbl>
              <a:tblPr firstRow="1" bandRow="1">
                <a:tableStyleId>{5C22544A-7EE6-4342-B048-85BDC9FD1C3A}</a:tableStyleId>
              </a:tblPr>
              <a:tblGrid>
                <a:gridCol w="3805237">
                  <a:extLst>
                    <a:ext uri="{9D8B030D-6E8A-4147-A177-3AD203B41FA5}">
                      <a16:colId xmlns:a16="http://schemas.microsoft.com/office/drawing/2014/main" val="1060784890"/>
                    </a:ext>
                  </a:extLst>
                </a:gridCol>
                <a:gridCol w="3805237">
                  <a:extLst>
                    <a:ext uri="{9D8B030D-6E8A-4147-A177-3AD203B41FA5}">
                      <a16:colId xmlns:a16="http://schemas.microsoft.com/office/drawing/2014/main" val="799753680"/>
                    </a:ext>
                  </a:extLst>
                </a:gridCol>
                <a:gridCol w="3805237">
                  <a:extLst>
                    <a:ext uri="{9D8B030D-6E8A-4147-A177-3AD203B41FA5}">
                      <a16:colId xmlns:a16="http://schemas.microsoft.com/office/drawing/2014/main" val="4274870222"/>
                    </a:ext>
                  </a:extLst>
                </a:gridCol>
              </a:tblGrid>
              <a:tr h="796472">
                <a:tc>
                  <a:txBody>
                    <a:bodyPr/>
                    <a:lstStyle/>
                    <a:p>
                      <a:endParaRPr lang="en-US" dirty="0"/>
                    </a:p>
                  </a:txBody>
                  <a:tcPr/>
                </a:tc>
                <a:tc>
                  <a:txBody>
                    <a:bodyPr/>
                    <a:lstStyle/>
                    <a:p>
                      <a:r>
                        <a:rPr lang="en-US" sz="1800" b="0" i="0" kern="1200" dirty="0" smtClean="0">
                          <a:solidFill>
                            <a:schemeClr val="lt1"/>
                          </a:solidFill>
                          <a:effectLst/>
                          <a:latin typeface="+mn-lt"/>
                          <a:ea typeface="+mn-ea"/>
                          <a:cs typeface="+mn-cs"/>
                        </a:rPr>
                        <a:t>Kimball</a:t>
                      </a:r>
                      <a:endParaRPr lang="en-US" dirty="0"/>
                    </a:p>
                  </a:txBody>
                  <a:tcPr/>
                </a:tc>
                <a:tc>
                  <a:txBody>
                    <a:bodyPr/>
                    <a:lstStyle/>
                    <a:p>
                      <a:r>
                        <a:rPr lang="en-US" sz="1800" b="0" i="0" kern="1200" dirty="0" err="1" smtClean="0">
                          <a:solidFill>
                            <a:schemeClr val="lt1"/>
                          </a:solidFill>
                          <a:effectLst/>
                          <a:latin typeface="+mn-lt"/>
                          <a:ea typeface="+mn-ea"/>
                          <a:cs typeface="+mn-cs"/>
                        </a:rPr>
                        <a:t>Inmon</a:t>
                      </a:r>
                      <a:endParaRPr lang="en-US" dirty="0"/>
                    </a:p>
                  </a:txBody>
                  <a:tcPr/>
                </a:tc>
                <a:extLst>
                  <a:ext uri="{0D108BD9-81ED-4DB2-BD59-A6C34878D82A}">
                    <a16:rowId xmlns:a16="http://schemas.microsoft.com/office/drawing/2014/main" val="3547506329"/>
                  </a:ext>
                </a:extLst>
              </a:tr>
              <a:tr h="796472">
                <a:tc>
                  <a:txBody>
                    <a:bodyPr/>
                    <a:lstStyle/>
                    <a:p>
                      <a:pPr algn="l" fontAlgn="base"/>
                      <a:r>
                        <a:rPr lang="en-US" sz="1250" b="0" dirty="0">
                          <a:effectLst/>
                        </a:rPr>
                        <a:t>Introduced by</a:t>
                      </a:r>
                    </a:p>
                  </a:txBody>
                  <a:tcPr marL="54429" marR="54429" marT="76200" marB="76200" anchor="ctr"/>
                </a:tc>
                <a:tc>
                  <a:txBody>
                    <a:bodyPr/>
                    <a:lstStyle/>
                    <a:p>
                      <a:pPr algn="l" fontAlgn="base"/>
                      <a:r>
                        <a:rPr lang="en-US" sz="1250" b="0">
                          <a:effectLst/>
                        </a:rPr>
                        <a:t>Introduced by Ralph Kimball.</a:t>
                      </a:r>
                    </a:p>
                  </a:txBody>
                  <a:tcPr marL="54429" marR="54429" marT="76200" marB="76200" anchor="ctr"/>
                </a:tc>
                <a:tc>
                  <a:txBody>
                    <a:bodyPr/>
                    <a:lstStyle/>
                    <a:p>
                      <a:pPr algn="l" fontAlgn="base"/>
                      <a:r>
                        <a:rPr lang="en-US" sz="1250" b="0" dirty="0">
                          <a:effectLst/>
                        </a:rPr>
                        <a:t>Introduced by Bill </a:t>
                      </a:r>
                      <a:r>
                        <a:rPr lang="en-US" sz="1250" b="0" dirty="0" err="1">
                          <a:effectLst/>
                        </a:rPr>
                        <a:t>Inmon</a:t>
                      </a:r>
                      <a:r>
                        <a:rPr lang="en-US" sz="1250" b="0" dirty="0">
                          <a:effectLst/>
                        </a:rPr>
                        <a:t>.</a:t>
                      </a:r>
                    </a:p>
                  </a:txBody>
                  <a:tcPr marL="54429" marR="54429" marT="76200" marB="76200" anchor="ctr"/>
                </a:tc>
                <a:extLst>
                  <a:ext uri="{0D108BD9-81ED-4DB2-BD59-A6C34878D82A}">
                    <a16:rowId xmlns:a16="http://schemas.microsoft.com/office/drawing/2014/main" val="1548581002"/>
                  </a:ext>
                </a:extLst>
              </a:tr>
              <a:tr h="796472">
                <a:tc>
                  <a:txBody>
                    <a:bodyPr/>
                    <a:lstStyle/>
                    <a:p>
                      <a:pPr algn="l" fontAlgn="base"/>
                      <a:r>
                        <a:rPr lang="en-US" sz="1250" b="0" dirty="0">
                          <a:effectLst/>
                        </a:rPr>
                        <a:t>Approach</a:t>
                      </a:r>
                    </a:p>
                  </a:txBody>
                  <a:tcPr marL="54429" marR="54429" marT="76200" marB="76200" anchor="ctr"/>
                </a:tc>
                <a:tc>
                  <a:txBody>
                    <a:bodyPr/>
                    <a:lstStyle/>
                    <a:p>
                      <a:pPr algn="l" fontAlgn="base"/>
                      <a:r>
                        <a:rPr lang="en-GB" sz="1250" b="0">
                          <a:effectLst/>
                        </a:rPr>
                        <a:t>It has a Bottom-Up Approach for implementation.</a:t>
                      </a:r>
                    </a:p>
                  </a:txBody>
                  <a:tcPr marL="54429" marR="54429" marT="76200" marB="76200" anchor="ctr"/>
                </a:tc>
                <a:tc>
                  <a:txBody>
                    <a:bodyPr/>
                    <a:lstStyle/>
                    <a:p>
                      <a:pPr algn="l" fontAlgn="base"/>
                      <a:r>
                        <a:rPr lang="en-GB" sz="1250" b="0" dirty="0">
                          <a:effectLst/>
                        </a:rPr>
                        <a:t>It has Top-Down Approach for implementation.</a:t>
                      </a:r>
                    </a:p>
                  </a:txBody>
                  <a:tcPr marL="54429" marR="54429" marT="76200" marB="76200" anchor="ctr"/>
                </a:tc>
                <a:extLst>
                  <a:ext uri="{0D108BD9-81ED-4DB2-BD59-A6C34878D82A}">
                    <a16:rowId xmlns:a16="http://schemas.microsoft.com/office/drawing/2014/main" val="2453959223"/>
                  </a:ext>
                </a:extLst>
              </a:tr>
              <a:tr h="796472">
                <a:tc>
                  <a:txBody>
                    <a:bodyPr/>
                    <a:lstStyle/>
                    <a:p>
                      <a:pPr algn="l" fontAlgn="base"/>
                      <a:r>
                        <a:rPr lang="en-US" sz="1250" b="0" dirty="0">
                          <a:effectLst/>
                        </a:rPr>
                        <a:t>Data Integration</a:t>
                      </a:r>
                    </a:p>
                  </a:txBody>
                  <a:tcPr marL="54429" marR="54429" marT="76200" marB="76200" anchor="ctr"/>
                </a:tc>
                <a:tc>
                  <a:txBody>
                    <a:bodyPr/>
                    <a:lstStyle/>
                    <a:p>
                      <a:pPr algn="l" fontAlgn="base"/>
                      <a:r>
                        <a:rPr lang="en-GB" sz="1250" b="0">
                          <a:effectLst/>
                        </a:rPr>
                        <a:t>It focuses on Individual business areas.</a:t>
                      </a:r>
                    </a:p>
                  </a:txBody>
                  <a:tcPr marL="54429" marR="54429" marT="76200" marB="76200" anchor="ctr"/>
                </a:tc>
                <a:tc>
                  <a:txBody>
                    <a:bodyPr/>
                    <a:lstStyle/>
                    <a:p>
                      <a:pPr algn="l" fontAlgn="base"/>
                      <a:r>
                        <a:rPr lang="en-GB" sz="1250" b="0" dirty="0">
                          <a:effectLst/>
                        </a:rPr>
                        <a:t>It focuses on Enterprise-wide areas.</a:t>
                      </a:r>
                    </a:p>
                  </a:txBody>
                  <a:tcPr marL="54429" marR="54429" marT="76200" marB="76200" anchor="ctr"/>
                </a:tc>
                <a:extLst>
                  <a:ext uri="{0D108BD9-81ED-4DB2-BD59-A6C34878D82A}">
                    <a16:rowId xmlns:a16="http://schemas.microsoft.com/office/drawing/2014/main" val="724153636"/>
                  </a:ext>
                </a:extLst>
              </a:tr>
              <a:tr h="796472">
                <a:tc>
                  <a:txBody>
                    <a:bodyPr/>
                    <a:lstStyle/>
                    <a:p>
                      <a:pPr algn="l" fontAlgn="base"/>
                      <a:r>
                        <a:rPr lang="en-US" sz="1250" b="0" dirty="0">
                          <a:effectLst/>
                        </a:rPr>
                        <a:t>Building Time</a:t>
                      </a:r>
                    </a:p>
                  </a:txBody>
                  <a:tcPr marL="54429" marR="54429" marT="76200" marB="76200" anchor="ctr"/>
                </a:tc>
                <a:tc>
                  <a:txBody>
                    <a:bodyPr/>
                    <a:lstStyle/>
                    <a:p>
                      <a:pPr algn="l" fontAlgn="base"/>
                      <a:r>
                        <a:rPr lang="en-GB" sz="1250" b="0">
                          <a:effectLst/>
                        </a:rPr>
                        <a:t>It is efficient and takes less time.</a:t>
                      </a:r>
                    </a:p>
                  </a:txBody>
                  <a:tcPr marL="54429" marR="54429" marT="76200" marB="76200" anchor="ctr"/>
                </a:tc>
                <a:tc>
                  <a:txBody>
                    <a:bodyPr/>
                    <a:lstStyle/>
                    <a:p>
                      <a:pPr algn="l" fontAlgn="base"/>
                      <a:r>
                        <a:rPr lang="en-GB" sz="1250" b="0" dirty="0">
                          <a:effectLst/>
                        </a:rPr>
                        <a:t>It is complex and consumes a lot of time.</a:t>
                      </a:r>
                    </a:p>
                  </a:txBody>
                  <a:tcPr marL="54429" marR="54429" marT="76200" marB="76200" anchor="ctr"/>
                </a:tc>
                <a:extLst>
                  <a:ext uri="{0D108BD9-81ED-4DB2-BD59-A6C34878D82A}">
                    <a16:rowId xmlns:a16="http://schemas.microsoft.com/office/drawing/2014/main" val="2758632780"/>
                  </a:ext>
                </a:extLst>
              </a:tr>
              <a:tr h="796472">
                <a:tc>
                  <a:txBody>
                    <a:bodyPr/>
                    <a:lstStyle/>
                    <a:p>
                      <a:pPr algn="l" fontAlgn="base"/>
                      <a:r>
                        <a:rPr lang="en-US" sz="1250" b="0" dirty="0">
                          <a:effectLst/>
                        </a:rPr>
                        <a:t>Cost</a:t>
                      </a:r>
                    </a:p>
                  </a:txBody>
                  <a:tcPr marL="54429" marR="54429" marT="76200" marB="76200" anchor="ctr"/>
                </a:tc>
                <a:tc>
                  <a:txBody>
                    <a:bodyPr/>
                    <a:lstStyle/>
                    <a:p>
                      <a:pPr algn="l" fontAlgn="base"/>
                      <a:r>
                        <a:rPr lang="en-GB" sz="1250" b="0">
                          <a:effectLst/>
                        </a:rPr>
                        <a:t>It has iterative steps and is cost-effective.</a:t>
                      </a:r>
                    </a:p>
                  </a:txBody>
                  <a:tcPr marL="54429" marR="54429" marT="76200" marB="76200" anchor="ctr"/>
                </a:tc>
                <a:tc>
                  <a:txBody>
                    <a:bodyPr/>
                    <a:lstStyle/>
                    <a:p>
                      <a:pPr algn="l" fontAlgn="base"/>
                      <a:r>
                        <a:rPr lang="en-GB" sz="1250" b="0" dirty="0">
                          <a:effectLst/>
                        </a:rPr>
                        <a:t>Initial cost is huge and the development cost is low.</a:t>
                      </a:r>
                    </a:p>
                  </a:txBody>
                  <a:tcPr marL="54429" marR="54429" marT="76200" marB="76200" anchor="ctr"/>
                </a:tc>
                <a:extLst>
                  <a:ext uri="{0D108BD9-81ED-4DB2-BD59-A6C34878D82A}">
                    <a16:rowId xmlns:a16="http://schemas.microsoft.com/office/drawing/2014/main" val="775285896"/>
                  </a:ext>
                </a:extLst>
              </a:tr>
              <a:tr h="796472">
                <a:tc>
                  <a:txBody>
                    <a:bodyPr/>
                    <a:lstStyle/>
                    <a:p>
                      <a:pPr algn="l" fontAlgn="base"/>
                      <a:r>
                        <a:rPr lang="en-US" sz="1250" b="0" dirty="0">
                          <a:effectLst/>
                        </a:rPr>
                        <a:t>Skills Required</a:t>
                      </a:r>
                    </a:p>
                  </a:txBody>
                  <a:tcPr marL="54429" marR="54429" marT="76200" marB="76200" anchor="ctr"/>
                </a:tc>
                <a:tc>
                  <a:txBody>
                    <a:bodyPr/>
                    <a:lstStyle/>
                    <a:p>
                      <a:pPr algn="l" fontAlgn="base"/>
                      <a:r>
                        <a:rPr lang="en-GB" sz="1250" b="0">
                          <a:effectLst/>
                        </a:rPr>
                        <a:t>It does not need such skills but a generic team will do the job.</a:t>
                      </a:r>
                    </a:p>
                  </a:txBody>
                  <a:tcPr marL="54429" marR="54429" marT="76200" marB="76200" anchor="ctr"/>
                </a:tc>
                <a:tc>
                  <a:txBody>
                    <a:bodyPr/>
                    <a:lstStyle/>
                    <a:p>
                      <a:pPr algn="l" fontAlgn="base"/>
                      <a:r>
                        <a:rPr lang="en-GB" sz="1250" b="0" dirty="0">
                          <a:effectLst/>
                        </a:rPr>
                        <a:t>It needs specialized skills to make work.</a:t>
                      </a:r>
                    </a:p>
                  </a:txBody>
                  <a:tcPr marL="54429" marR="54429" marT="76200" marB="76200" anchor="ctr"/>
                </a:tc>
                <a:extLst>
                  <a:ext uri="{0D108BD9-81ED-4DB2-BD59-A6C34878D82A}">
                    <a16:rowId xmlns:a16="http://schemas.microsoft.com/office/drawing/2014/main" val="4220697091"/>
                  </a:ext>
                </a:extLst>
              </a:tr>
              <a:tr h="796472">
                <a:tc>
                  <a:txBody>
                    <a:bodyPr/>
                    <a:lstStyle/>
                    <a:p>
                      <a:pPr algn="l" fontAlgn="base"/>
                      <a:r>
                        <a:rPr lang="en-US" sz="1250" b="0" dirty="0">
                          <a:effectLst/>
                        </a:rPr>
                        <a:t>Maintenance</a:t>
                      </a:r>
                    </a:p>
                  </a:txBody>
                  <a:tcPr marL="54429" marR="54429" marT="76200" marB="76200" anchor="ctr"/>
                </a:tc>
                <a:tc>
                  <a:txBody>
                    <a:bodyPr/>
                    <a:lstStyle/>
                    <a:p>
                      <a:pPr algn="l" fontAlgn="base"/>
                      <a:r>
                        <a:rPr lang="en-US" sz="1250" b="0">
                          <a:effectLst/>
                        </a:rPr>
                        <a:t>Here maintenance is difficult.</a:t>
                      </a:r>
                    </a:p>
                  </a:txBody>
                  <a:tcPr marL="54429" marR="54429" marT="76200" marB="76200" anchor="ctr"/>
                </a:tc>
                <a:tc>
                  <a:txBody>
                    <a:bodyPr/>
                    <a:lstStyle/>
                    <a:p>
                      <a:pPr algn="l" fontAlgn="base"/>
                      <a:r>
                        <a:rPr lang="en-US" sz="1250" b="0" dirty="0">
                          <a:effectLst/>
                        </a:rPr>
                        <a:t>Here maintenance is easy.</a:t>
                      </a:r>
                    </a:p>
                  </a:txBody>
                  <a:tcPr marL="54429" marR="54429" marT="76200" marB="76200" anchor="ctr"/>
                </a:tc>
                <a:extLst>
                  <a:ext uri="{0D108BD9-81ED-4DB2-BD59-A6C34878D82A}">
                    <a16:rowId xmlns:a16="http://schemas.microsoft.com/office/drawing/2014/main" val="2541730349"/>
                  </a:ext>
                </a:extLst>
              </a:tr>
            </a:tbl>
          </a:graphicData>
        </a:graphic>
      </p:graphicFrame>
    </p:spTree>
    <p:extLst>
      <p:ext uri="{BB962C8B-B14F-4D97-AF65-F5344CB8AC3E}">
        <p14:creationId xmlns:p14="http://schemas.microsoft.com/office/powerpoint/2010/main" val="2114591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6" y="72572"/>
            <a:ext cx="11589657" cy="1190172"/>
          </a:xfrm>
        </p:spPr>
        <p:txBody>
          <a:bodyPr/>
          <a:lstStyle/>
          <a:p>
            <a:r>
              <a:rPr lang="en-US" dirty="0" smtClean="0"/>
              <a:t>q.3 </a:t>
            </a:r>
            <a:r>
              <a:rPr lang="en-GB" dirty="0"/>
              <a:t>What is the dimension table, and what is the fact table?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6046034"/>
              </p:ext>
            </p:extLst>
          </p:nvPr>
        </p:nvGraphicFramePr>
        <p:xfrm>
          <a:off x="363538" y="1262062"/>
          <a:ext cx="11588750" cy="5429023"/>
        </p:xfrm>
        <a:graphic>
          <a:graphicData uri="http://schemas.openxmlformats.org/drawingml/2006/table">
            <a:tbl>
              <a:tblPr bandRow="1">
                <a:tableStyleId>{5C22544A-7EE6-4342-B048-85BDC9FD1C3A}</a:tableStyleId>
              </a:tblPr>
              <a:tblGrid>
                <a:gridCol w="11588750">
                  <a:extLst>
                    <a:ext uri="{9D8B030D-6E8A-4147-A177-3AD203B41FA5}">
                      <a16:colId xmlns:a16="http://schemas.microsoft.com/office/drawing/2014/main" val="3798322303"/>
                    </a:ext>
                  </a:extLst>
                </a:gridCol>
              </a:tblGrid>
              <a:tr h="5429023">
                <a:tc>
                  <a:txBody>
                    <a:bodyPr/>
                    <a:lstStyle/>
                    <a:p>
                      <a:pPr marL="342900" indent="-342900">
                        <a:buAutoNum type="arabicPeriod"/>
                      </a:pPr>
                      <a:r>
                        <a:rPr lang="en-US" dirty="0" smtClean="0"/>
                        <a:t>Dimension Table :</a:t>
                      </a:r>
                    </a:p>
                    <a:p>
                      <a:pPr marL="0" indent="0">
                        <a:buNone/>
                      </a:pPr>
                      <a:r>
                        <a:rPr lang="en-US" baseline="0" dirty="0" smtClean="0"/>
                        <a:t>      </a:t>
                      </a:r>
                      <a:r>
                        <a:rPr lang="en-GB" sz="1800" b="0" i="0" kern="1200" dirty="0" smtClean="0">
                          <a:solidFill>
                            <a:schemeClr val="dk1"/>
                          </a:solidFill>
                          <a:effectLst/>
                          <a:latin typeface="+mn-lt"/>
                          <a:ea typeface="+mn-ea"/>
                          <a:cs typeface="+mn-cs"/>
                        </a:rPr>
                        <a:t>A Dimension Table is a table in a star schema of a data warehouse. Data warehouses are built using dimensional data models which consist of fact and dimension tables. Dimension tables are used to describe dimensions; they contain dimension keys, values and attributes.</a:t>
                      </a:r>
                    </a:p>
                    <a:p>
                      <a:pPr marL="0" indent="0">
                        <a:buNone/>
                      </a:pPr>
                      <a:endParaRPr lang="en-US" dirty="0" smtClean="0"/>
                    </a:p>
                    <a:p>
                      <a:pPr marL="0" indent="0">
                        <a:buNone/>
                      </a:pPr>
                      <a:r>
                        <a:rPr lang="en-US" dirty="0" smtClean="0"/>
                        <a:t>      </a:t>
                      </a:r>
                    </a:p>
                    <a:p>
                      <a:pPr marL="342900" indent="-342900">
                        <a:buAutoNum type="arabicPeriod"/>
                      </a:pPr>
                      <a:endParaRPr lang="en-US" dirty="0"/>
                    </a:p>
                  </a:txBody>
                  <a:tcPr/>
                </a:tc>
                <a:extLst>
                  <a:ext uri="{0D108BD9-81ED-4DB2-BD59-A6C34878D82A}">
                    <a16:rowId xmlns:a16="http://schemas.microsoft.com/office/drawing/2014/main" val="2848566669"/>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19828"/>
            <a:ext cx="10428514" cy="3679371"/>
          </a:xfrm>
          <a:prstGeom prst="rect">
            <a:avLst/>
          </a:prstGeom>
        </p:spPr>
      </p:pic>
    </p:spTree>
    <p:extLst>
      <p:ext uri="{BB962C8B-B14F-4D97-AF65-F5344CB8AC3E}">
        <p14:creationId xmlns:p14="http://schemas.microsoft.com/office/powerpoint/2010/main" val="3638275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6638854"/>
              </p:ext>
            </p:extLst>
          </p:nvPr>
        </p:nvGraphicFramePr>
        <p:xfrm>
          <a:off x="558800" y="392113"/>
          <a:ext cx="11269663" cy="6291716"/>
        </p:xfrm>
        <a:graphic>
          <a:graphicData uri="http://schemas.openxmlformats.org/drawingml/2006/table">
            <a:tbl>
              <a:tblPr bandRow="1">
                <a:tableStyleId>{5C22544A-7EE6-4342-B048-85BDC9FD1C3A}</a:tableStyleId>
              </a:tblPr>
              <a:tblGrid>
                <a:gridCol w="11269663">
                  <a:extLst>
                    <a:ext uri="{9D8B030D-6E8A-4147-A177-3AD203B41FA5}">
                      <a16:colId xmlns:a16="http://schemas.microsoft.com/office/drawing/2014/main" val="3710895091"/>
                    </a:ext>
                  </a:extLst>
                </a:gridCol>
              </a:tblGrid>
              <a:tr h="6291716">
                <a:tc>
                  <a:txBody>
                    <a:bodyPr/>
                    <a:lstStyle/>
                    <a:p>
                      <a:r>
                        <a:rPr lang="en-US" dirty="0" smtClean="0"/>
                        <a:t>2. Fact Table :</a:t>
                      </a:r>
                    </a:p>
                    <a:p>
                      <a:r>
                        <a:rPr lang="en-GB" dirty="0" smtClean="0"/>
                        <a:t>A fact table is used in the </a:t>
                      </a:r>
                      <a:r>
                        <a:rPr lang="en-GB" b="0" u="sng" dirty="0" smtClean="0">
                          <a:solidFill>
                            <a:schemeClr val="bg1"/>
                          </a:solidFill>
                        </a:rPr>
                        <a:t>dimensional model </a:t>
                      </a:r>
                      <a:r>
                        <a:rPr lang="en-GB" dirty="0" smtClean="0"/>
                        <a:t>in data warehouse</a:t>
                      </a:r>
                      <a:r>
                        <a:rPr lang="en-GB" baseline="0" dirty="0" smtClean="0"/>
                        <a:t> </a:t>
                      </a:r>
                      <a:r>
                        <a:rPr lang="en-GB" dirty="0" smtClean="0"/>
                        <a:t>design. A fact table is found at the </a:t>
                      </a:r>
                      <a:r>
                        <a:rPr lang="en-GB" dirty="0" err="1" smtClean="0"/>
                        <a:t>center</a:t>
                      </a:r>
                      <a:r>
                        <a:rPr lang="en-GB" dirty="0" smtClean="0"/>
                        <a:t> of a star schema or snowflake schema</a:t>
                      </a:r>
                      <a:r>
                        <a:rPr lang="en-GB" baseline="0" dirty="0" smtClean="0"/>
                        <a:t> </a:t>
                      </a:r>
                      <a:r>
                        <a:rPr lang="en-GB" dirty="0" smtClean="0"/>
                        <a:t>surrounded by dimension tables</a:t>
                      </a:r>
                      <a:r>
                        <a:rPr lang="en-GB" baseline="0" dirty="0" smtClean="0"/>
                        <a:t> . </a:t>
                      </a:r>
                      <a:r>
                        <a:rPr lang="en-GB" dirty="0" smtClean="0"/>
                        <a:t>A fact table consists of facts of a particular business process e.g., sales revenue by month by product. Facts are also known as measurements or metrics. A fact table record captures a measurement or a metric.</a:t>
                      </a:r>
                    </a:p>
                    <a:p>
                      <a:endParaRPr lang="en-GB" dirty="0" smtClean="0"/>
                    </a:p>
                    <a:p>
                      <a:endParaRPr lang="en-US" dirty="0"/>
                    </a:p>
                  </a:txBody>
                  <a:tcPr/>
                </a:tc>
                <a:extLst>
                  <a:ext uri="{0D108BD9-81ED-4DB2-BD59-A6C34878D82A}">
                    <a16:rowId xmlns:a16="http://schemas.microsoft.com/office/drawing/2014/main" val="154560452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43" y="2002970"/>
            <a:ext cx="10668000" cy="4513943"/>
          </a:xfrm>
          <a:prstGeom prst="rect">
            <a:avLst/>
          </a:prstGeom>
        </p:spPr>
      </p:pic>
    </p:spTree>
    <p:extLst>
      <p:ext uri="{BB962C8B-B14F-4D97-AF65-F5344CB8AC3E}">
        <p14:creationId xmlns:p14="http://schemas.microsoft.com/office/powerpoint/2010/main" val="241348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61841217"/>
              </p:ext>
            </p:extLst>
          </p:nvPr>
        </p:nvGraphicFramePr>
        <p:xfrm>
          <a:off x="399142" y="191180"/>
          <a:ext cx="11343597" cy="6390751"/>
        </p:xfrm>
        <a:graphic>
          <a:graphicData uri="http://schemas.openxmlformats.org/drawingml/2006/table">
            <a:tbl>
              <a:tblPr firstRow="1" bandRow="1">
                <a:tableStyleId>{5C22544A-7EE6-4342-B048-85BDC9FD1C3A}</a:tableStyleId>
              </a:tblPr>
              <a:tblGrid>
                <a:gridCol w="2380344">
                  <a:extLst>
                    <a:ext uri="{9D8B030D-6E8A-4147-A177-3AD203B41FA5}">
                      <a16:colId xmlns:a16="http://schemas.microsoft.com/office/drawing/2014/main" val="531780966"/>
                    </a:ext>
                  </a:extLst>
                </a:gridCol>
                <a:gridCol w="4412343">
                  <a:extLst>
                    <a:ext uri="{9D8B030D-6E8A-4147-A177-3AD203B41FA5}">
                      <a16:colId xmlns:a16="http://schemas.microsoft.com/office/drawing/2014/main" val="3518259555"/>
                    </a:ext>
                  </a:extLst>
                </a:gridCol>
                <a:gridCol w="4550910">
                  <a:extLst>
                    <a:ext uri="{9D8B030D-6E8A-4147-A177-3AD203B41FA5}">
                      <a16:colId xmlns:a16="http://schemas.microsoft.com/office/drawing/2014/main" val="783004337"/>
                    </a:ext>
                  </a:extLst>
                </a:gridCol>
              </a:tblGrid>
              <a:tr h="344285">
                <a:tc>
                  <a:txBody>
                    <a:bodyPr/>
                    <a:lstStyle/>
                    <a:p>
                      <a:r>
                        <a:rPr lang="en-US" dirty="0" smtClean="0"/>
                        <a:t>Parameters </a:t>
                      </a:r>
                      <a:endParaRPr lang="en-US" dirty="0"/>
                    </a:p>
                  </a:txBody>
                  <a:tcPr/>
                </a:tc>
                <a:tc>
                  <a:txBody>
                    <a:bodyPr/>
                    <a:lstStyle/>
                    <a:p>
                      <a:r>
                        <a:rPr lang="en-US" dirty="0" smtClean="0"/>
                        <a:t>Fact Table </a:t>
                      </a:r>
                      <a:endParaRPr lang="en-US" dirty="0"/>
                    </a:p>
                  </a:txBody>
                  <a:tcPr/>
                </a:tc>
                <a:tc>
                  <a:txBody>
                    <a:bodyPr/>
                    <a:lstStyle/>
                    <a:p>
                      <a:r>
                        <a:rPr lang="en-US" dirty="0" err="1" smtClean="0"/>
                        <a:t>Dimention</a:t>
                      </a:r>
                      <a:r>
                        <a:rPr lang="en-US" dirty="0" smtClean="0"/>
                        <a:t> Table </a:t>
                      </a:r>
                      <a:endParaRPr lang="en-US" dirty="0"/>
                    </a:p>
                  </a:txBody>
                  <a:tcPr/>
                </a:tc>
                <a:extLst>
                  <a:ext uri="{0D108BD9-81ED-4DB2-BD59-A6C34878D82A}">
                    <a16:rowId xmlns:a16="http://schemas.microsoft.com/office/drawing/2014/main" val="2304315747"/>
                  </a:ext>
                </a:extLst>
              </a:tr>
              <a:tr h="860713">
                <a:tc>
                  <a:txBody>
                    <a:bodyPr/>
                    <a:lstStyle/>
                    <a:p>
                      <a:r>
                        <a:rPr lang="en-US" sz="1600" b="1" dirty="0">
                          <a:effectLst/>
                        </a:rPr>
                        <a:t>Characteristic</a:t>
                      </a:r>
                      <a:endParaRPr lang="en-US" sz="1600" dirty="0">
                        <a:effectLst/>
                      </a:endParaRPr>
                    </a:p>
                  </a:txBody>
                  <a:tcPr anchor="ctr"/>
                </a:tc>
                <a:tc>
                  <a:txBody>
                    <a:bodyPr/>
                    <a:lstStyle/>
                    <a:p>
                      <a:r>
                        <a:rPr lang="en-GB" sz="1600" dirty="0">
                          <a:effectLst/>
                        </a:rPr>
                        <a:t>Located at the </a:t>
                      </a:r>
                      <a:r>
                        <a:rPr lang="en-GB" sz="1600" dirty="0" err="1">
                          <a:effectLst/>
                        </a:rPr>
                        <a:t>center</a:t>
                      </a:r>
                      <a:r>
                        <a:rPr lang="en-GB" sz="1600" dirty="0">
                          <a:effectLst/>
                        </a:rPr>
                        <a:t> of a star or snowflake schema and surrounded by dimensions.</a:t>
                      </a:r>
                    </a:p>
                  </a:txBody>
                  <a:tcPr anchor="ctr"/>
                </a:tc>
                <a:tc>
                  <a:txBody>
                    <a:bodyPr/>
                    <a:lstStyle/>
                    <a:p>
                      <a:r>
                        <a:rPr lang="en-GB" sz="1600" dirty="0">
                          <a:effectLst/>
                        </a:rPr>
                        <a:t>Connected to the fact table and located at the edges of the star or snowflake schema</a:t>
                      </a:r>
                    </a:p>
                  </a:txBody>
                  <a:tcPr anchor="ctr"/>
                </a:tc>
                <a:extLst>
                  <a:ext uri="{0D108BD9-81ED-4DB2-BD59-A6C34878D82A}">
                    <a16:rowId xmlns:a16="http://schemas.microsoft.com/office/drawing/2014/main" val="4768648"/>
                  </a:ext>
                </a:extLst>
              </a:tr>
              <a:tr h="602499">
                <a:tc>
                  <a:txBody>
                    <a:bodyPr/>
                    <a:lstStyle/>
                    <a:p>
                      <a:r>
                        <a:rPr lang="en-US" sz="1600" b="1" dirty="0">
                          <a:effectLst/>
                        </a:rPr>
                        <a:t>Design</a:t>
                      </a:r>
                      <a:endParaRPr lang="en-US" sz="1600" dirty="0">
                        <a:effectLst/>
                      </a:endParaRPr>
                    </a:p>
                  </a:txBody>
                  <a:tcPr anchor="ctr"/>
                </a:tc>
                <a:tc>
                  <a:txBody>
                    <a:bodyPr/>
                    <a:lstStyle/>
                    <a:p>
                      <a:r>
                        <a:rPr lang="en-GB" sz="1600" dirty="0">
                          <a:effectLst/>
                        </a:rPr>
                        <a:t>Defined by their grain or its most atomic level.</a:t>
                      </a:r>
                    </a:p>
                  </a:txBody>
                  <a:tcPr anchor="ctr"/>
                </a:tc>
                <a:tc>
                  <a:txBody>
                    <a:bodyPr/>
                    <a:lstStyle/>
                    <a:p>
                      <a:r>
                        <a:rPr lang="en-GB" sz="1600" dirty="0">
                          <a:effectLst/>
                        </a:rPr>
                        <a:t>Should be wordy, descriptive, complete, and quality assured.</a:t>
                      </a:r>
                    </a:p>
                  </a:txBody>
                  <a:tcPr anchor="ctr"/>
                </a:tc>
                <a:extLst>
                  <a:ext uri="{0D108BD9-81ED-4DB2-BD59-A6C34878D82A}">
                    <a16:rowId xmlns:a16="http://schemas.microsoft.com/office/drawing/2014/main" val="1986585992"/>
                  </a:ext>
                </a:extLst>
              </a:tr>
              <a:tr h="860713">
                <a:tc>
                  <a:txBody>
                    <a:bodyPr/>
                    <a:lstStyle/>
                    <a:p>
                      <a:r>
                        <a:rPr lang="en-US" sz="1600" b="1" dirty="0">
                          <a:effectLst/>
                        </a:rPr>
                        <a:t>Task</a:t>
                      </a:r>
                      <a:endParaRPr lang="en-US" sz="1600" dirty="0">
                        <a:effectLst/>
                      </a:endParaRPr>
                    </a:p>
                  </a:txBody>
                  <a:tcPr anchor="ctr"/>
                </a:tc>
                <a:tc>
                  <a:txBody>
                    <a:bodyPr/>
                    <a:lstStyle/>
                    <a:p>
                      <a:r>
                        <a:rPr lang="en-GB" sz="1600" dirty="0">
                          <a:effectLst/>
                        </a:rPr>
                        <a:t>Fact table is a measurable event for which dimension table data is collected and is used for analysis and reporting.</a:t>
                      </a:r>
                    </a:p>
                  </a:txBody>
                  <a:tcPr anchor="ctr"/>
                </a:tc>
                <a:tc>
                  <a:txBody>
                    <a:bodyPr/>
                    <a:lstStyle/>
                    <a:p>
                      <a:r>
                        <a:rPr lang="en-GB" sz="1600" dirty="0">
                          <a:effectLst/>
                        </a:rPr>
                        <a:t>Collection of reference information about a business.</a:t>
                      </a:r>
                    </a:p>
                  </a:txBody>
                  <a:tcPr anchor="ctr"/>
                </a:tc>
                <a:extLst>
                  <a:ext uri="{0D108BD9-81ED-4DB2-BD59-A6C34878D82A}">
                    <a16:rowId xmlns:a16="http://schemas.microsoft.com/office/drawing/2014/main" val="3102759670"/>
                  </a:ext>
                </a:extLst>
              </a:tr>
              <a:tr h="1377141">
                <a:tc>
                  <a:txBody>
                    <a:bodyPr/>
                    <a:lstStyle/>
                    <a:p>
                      <a:r>
                        <a:rPr lang="en-US" sz="1600" b="1" dirty="0">
                          <a:effectLst/>
                        </a:rPr>
                        <a:t>Type of Data</a:t>
                      </a:r>
                      <a:endParaRPr lang="en-US" sz="1600" dirty="0">
                        <a:effectLst/>
                      </a:endParaRPr>
                    </a:p>
                  </a:txBody>
                  <a:tcPr anchor="ctr"/>
                </a:tc>
                <a:tc>
                  <a:txBody>
                    <a:bodyPr/>
                    <a:lstStyle/>
                    <a:p>
                      <a:r>
                        <a:rPr lang="en-GB" sz="1600" dirty="0">
                          <a:effectLst/>
                        </a:rPr>
                        <a:t>Facts tables could contain information like sales against a set of dimensions like Product and Date.</a:t>
                      </a:r>
                    </a:p>
                  </a:txBody>
                  <a:tcPr anchor="ctr"/>
                </a:tc>
                <a:tc>
                  <a:txBody>
                    <a:bodyPr/>
                    <a:lstStyle/>
                    <a:p>
                      <a:r>
                        <a:rPr lang="en-GB" sz="1600" dirty="0">
                          <a:effectLst/>
                        </a:rPr>
                        <a:t>Evert dimension table contains attributes which describe the details of the dimension. E.g., Product dimensions can contain Product ID, Product Category, etc.</a:t>
                      </a:r>
                    </a:p>
                  </a:txBody>
                  <a:tcPr anchor="ctr"/>
                </a:tc>
                <a:extLst>
                  <a:ext uri="{0D108BD9-81ED-4DB2-BD59-A6C34878D82A}">
                    <a16:rowId xmlns:a16="http://schemas.microsoft.com/office/drawing/2014/main" val="2971327052"/>
                  </a:ext>
                </a:extLst>
              </a:tr>
              <a:tr h="860713">
                <a:tc>
                  <a:txBody>
                    <a:bodyPr/>
                    <a:lstStyle/>
                    <a:p>
                      <a:r>
                        <a:rPr lang="en-US" sz="1600" b="1" dirty="0">
                          <a:effectLst/>
                        </a:rPr>
                        <a:t>Key</a:t>
                      </a:r>
                      <a:endParaRPr lang="en-US" sz="1600" dirty="0">
                        <a:effectLst/>
                      </a:endParaRPr>
                    </a:p>
                  </a:txBody>
                  <a:tcPr anchor="ctr"/>
                </a:tc>
                <a:tc>
                  <a:txBody>
                    <a:bodyPr/>
                    <a:lstStyle/>
                    <a:p>
                      <a:r>
                        <a:rPr lang="en-GB" sz="1600">
                          <a:effectLst/>
                        </a:rPr>
                        <a:t>Primary Key in fact table is mapped as foreign keys to Dimensions.</a:t>
                      </a:r>
                    </a:p>
                  </a:txBody>
                  <a:tcPr anchor="ctr"/>
                </a:tc>
                <a:tc>
                  <a:txBody>
                    <a:bodyPr/>
                    <a:lstStyle/>
                    <a:p>
                      <a:r>
                        <a:rPr lang="en-GB" sz="1600" dirty="0">
                          <a:effectLst/>
                        </a:rPr>
                        <a:t>Dimension table has a primary key columns that uniquely identifies each dimension.</a:t>
                      </a:r>
                    </a:p>
                  </a:txBody>
                  <a:tcPr anchor="ctr"/>
                </a:tc>
                <a:extLst>
                  <a:ext uri="{0D108BD9-81ED-4DB2-BD59-A6C34878D82A}">
                    <a16:rowId xmlns:a16="http://schemas.microsoft.com/office/drawing/2014/main" val="767090437"/>
                  </a:ext>
                </a:extLst>
              </a:tr>
              <a:tr h="602499">
                <a:tc>
                  <a:txBody>
                    <a:bodyPr/>
                    <a:lstStyle/>
                    <a:p>
                      <a:r>
                        <a:rPr lang="en-US" sz="1600" b="1" dirty="0">
                          <a:effectLst/>
                        </a:rPr>
                        <a:t>Storage</a:t>
                      </a:r>
                      <a:endParaRPr lang="en-US" sz="1600" dirty="0">
                        <a:effectLst/>
                      </a:endParaRPr>
                    </a:p>
                  </a:txBody>
                  <a:tcPr anchor="ctr"/>
                </a:tc>
                <a:tc>
                  <a:txBody>
                    <a:bodyPr/>
                    <a:lstStyle/>
                    <a:p>
                      <a:r>
                        <a:rPr lang="en-GB" sz="1600">
                          <a:effectLst/>
                        </a:rPr>
                        <a:t>Helps to store report labels and filter domain values in dimension tables.</a:t>
                      </a:r>
                    </a:p>
                  </a:txBody>
                  <a:tcPr anchor="ctr"/>
                </a:tc>
                <a:tc>
                  <a:txBody>
                    <a:bodyPr/>
                    <a:lstStyle/>
                    <a:p>
                      <a:r>
                        <a:rPr lang="en-GB" sz="1600" dirty="0">
                          <a:effectLst/>
                        </a:rPr>
                        <a:t>Load detailed atomic data into dimensional structures.</a:t>
                      </a:r>
                    </a:p>
                  </a:txBody>
                  <a:tcPr anchor="ctr"/>
                </a:tc>
                <a:extLst>
                  <a:ext uri="{0D108BD9-81ED-4DB2-BD59-A6C34878D82A}">
                    <a16:rowId xmlns:a16="http://schemas.microsoft.com/office/drawing/2014/main" val="3836020413"/>
                  </a:ext>
                </a:extLst>
              </a:tr>
              <a:tr h="860713">
                <a:tc>
                  <a:txBody>
                    <a:bodyPr/>
                    <a:lstStyle/>
                    <a:p>
                      <a:r>
                        <a:rPr lang="en-US" sz="1600" b="1" dirty="0">
                          <a:effectLst/>
                        </a:rPr>
                        <a:t>Hierarchy</a:t>
                      </a:r>
                      <a:endParaRPr lang="en-US" sz="1600" dirty="0">
                        <a:effectLst/>
                      </a:endParaRPr>
                    </a:p>
                  </a:txBody>
                  <a:tcPr anchor="ctr"/>
                </a:tc>
                <a:tc>
                  <a:txBody>
                    <a:bodyPr/>
                    <a:lstStyle/>
                    <a:p>
                      <a:r>
                        <a:rPr lang="en-US" sz="1600">
                          <a:effectLst/>
                        </a:rPr>
                        <a:t>Does not contain Hierarchy</a:t>
                      </a:r>
                    </a:p>
                  </a:txBody>
                  <a:tcPr anchor="ctr"/>
                </a:tc>
                <a:tc>
                  <a:txBody>
                    <a:bodyPr/>
                    <a:lstStyle/>
                    <a:p>
                      <a:r>
                        <a:rPr lang="en-GB" sz="1600" dirty="0">
                          <a:effectLst/>
                        </a:rPr>
                        <a:t>Contains Hierarchies. For example Location could contain, country, pin code, state, city, etc.</a:t>
                      </a:r>
                    </a:p>
                  </a:txBody>
                  <a:tcPr anchor="ctr"/>
                </a:tc>
                <a:extLst>
                  <a:ext uri="{0D108BD9-81ED-4DB2-BD59-A6C34878D82A}">
                    <a16:rowId xmlns:a16="http://schemas.microsoft.com/office/drawing/2014/main" val="935405198"/>
                  </a:ext>
                </a:extLst>
              </a:tr>
            </a:tbl>
          </a:graphicData>
        </a:graphic>
      </p:graphicFrame>
    </p:spTree>
    <p:extLst>
      <p:ext uri="{BB962C8B-B14F-4D97-AF65-F5344CB8AC3E}">
        <p14:creationId xmlns:p14="http://schemas.microsoft.com/office/powerpoint/2010/main" val="3231285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80</TotalTime>
  <Words>1002</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Assignment 3 Mini Research about Data Warehouse Concepts </vt:lpstr>
      <vt:lpstr>Q.1What is OLTP vs. OLAP?</vt:lpstr>
      <vt:lpstr>PowerPoint Presentation</vt:lpstr>
      <vt:lpstr>Q.2 What is the Kimball vs Inmon Dimensional Models?</vt:lpstr>
      <vt:lpstr>PowerPoint Presentation</vt:lpstr>
      <vt:lpstr>PowerPoint Presentation</vt:lpstr>
      <vt:lpstr>q.3 What is the dimension table, and what is the fact table? </vt:lpstr>
      <vt:lpstr>PowerPoint Presentation</vt:lpstr>
      <vt:lpstr>PowerPoint Presentation</vt:lpstr>
      <vt:lpstr>q.4 Describe the different type of schemas for Dimensional model?</vt:lpstr>
      <vt:lpstr>PowerPoint Presentation</vt:lpstr>
      <vt:lpstr>PowerPoint Presentation</vt:lpstr>
      <vt:lpstr>PowerPoint Presentation</vt:lpstr>
      <vt:lpstr>Q.5 Based on your readings, list the key steps to create a new dimensional model? </vt:lpstr>
      <vt:lpstr>Refrances: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Mini Reaserach about Data Warehouse Concepts </dc:title>
  <dc:creator>Basavraj Jaliminche</dc:creator>
  <cp:lastModifiedBy>Basavraj Jaliminche</cp:lastModifiedBy>
  <cp:revision>12</cp:revision>
  <dcterms:created xsi:type="dcterms:W3CDTF">2022-06-24T02:28:08Z</dcterms:created>
  <dcterms:modified xsi:type="dcterms:W3CDTF">2022-06-24T03:50:26Z</dcterms:modified>
</cp:coreProperties>
</file>