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77" r:id="rId7"/>
    <p:sldId id="278" r:id="rId8"/>
    <p:sldId id="280" r:id="rId9"/>
    <p:sldId id="279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11DB227-806B-4B14-B59D-A534F6527D17}">
          <p14:sldIdLst>
            <p14:sldId id="256"/>
            <p14:sldId id="276"/>
            <p14:sldId id="277"/>
            <p14:sldId id="278"/>
            <p14:sldId id="280"/>
            <p14:sldId id="279"/>
            <p14:sldId id="269"/>
            <p14:sldId id="270"/>
            <p14:sldId id="271"/>
            <p14:sldId id="272"/>
            <p14:sldId id="273"/>
            <p14:sldId id="274"/>
            <p14:sldId id="27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3" d="100"/>
          <a:sy n="73" d="100"/>
        </p:scale>
        <p:origin x="69" y="2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</dgm:ptLst>
  <dgm:cxnLst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02" y="828942"/>
            <a:ext cx="9933610" cy="2600059"/>
          </a:xfrm>
        </p:spPr>
        <p:txBody>
          <a:bodyPr>
            <a:normAutofit fontScale="90000"/>
          </a:bodyPr>
          <a:lstStyle/>
          <a:p>
            <a:r>
              <a:rPr lang="en-GB" sz="66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TRACKING INTERNET SALES USING ADVENTURE WORKS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086" y="4178893"/>
            <a:ext cx="5101839" cy="2136449"/>
          </a:xfrm>
        </p:spPr>
        <p:txBody>
          <a:bodyPr>
            <a:normAutofit/>
          </a:bodyPr>
          <a:lstStyle/>
          <a:p>
            <a:r>
              <a:rPr lang="en-US" dirty="0"/>
              <a:t>Submitted By’</a:t>
            </a:r>
          </a:p>
          <a:p>
            <a:r>
              <a:rPr lang="en-US" dirty="0"/>
              <a:t>Basavraj Jaliminche (8800149)</a:t>
            </a:r>
          </a:p>
          <a:p>
            <a:r>
              <a:rPr lang="en-US" dirty="0"/>
              <a:t>RAGHUVEER Reddy (8801135)</a:t>
            </a:r>
          </a:p>
          <a:p>
            <a:r>
              <a:rPr lang="en-US" dirty="0" err="1"/>
              <a:t>Nachiket</a:t>
            </a:r>
            <a:r>
              <a:rPr lang="en-US" dirty="0"/>
              <a:t> Solanki (8799955)</a:t>
            </a:r>
          </a:p>
          <a:p>
            <a:r>
              <a:rPr lang="en-US" dirty="0"/>
              <a:t>Rohit Arora 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18FB68-9C3E-CEA5-11EB-B4AB87DD5097}"/>
              </a:ext>
            </a:extLst>
          </p:cNvPr>
          <p:cNvSpPr txBox="1">
            <a:spLocks/>
          </p:cNvSpPr>
          <p:nvPr/>
        </p:nvSpPr>
        <p:spPr>
          <a:xfrm>
            <a:off x="196553" y="3718124"/>
            <a:ext cx="5794049" cy="259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Data  warehouse implementation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654D-C8CC-075A-990D-B724C3E4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49" y="452719"/>
            <a:ext cx="11639862" cy="656554"/>
          </a:xfrm>
        </p:spPr>
        <p:txBody>
          <a:bodyPr/>
          <a:lstStyle/>
          <a:p>
            <a:r>
              <a:rPr lang="en-CA" dirty="0"/>
              <a:t>Data for all Years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9656AA-AF42-2997-EC2F-7DD1E4D31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30" y="1418310"/>
            <a:ext cx="11145186" cy="5094916"/>
          </a:xfrm>
        </p:spPr>
      </p:pic>
    </p:spTree>
    <p:extLst>
      <p:ext uri="{BB962C8B-B14F-4D97-AF65-F5344CB8AC3E}">
        <p14:creationId xmlns:p14="http://schemas.microsoft.com/office/powerpoint/2010/main" val="90539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5351-162E-314F-A1EA-BBE0141C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3" y="337279"/>
            <a:ext cx="11459981" cy="921895"/>
          </a:xfrm>
        </p:spPr>
        <p:txBody>
          <a:bodyPr/>
          <a:lstStyle/>
          <a:p>
            <a:r>
              <a:rPr lang="en-CA" dirty="0"/>
              <a:t>Data with </a:t>
            </a:r>
            <a:r>
              <a:rPr lang="en-CA" dirty="0" err="1"/>
              <a:t>Quatar</a:t>
            </a:r>
            <a:r>
              <a:rPr lang="en-CA" dirty="0"/>
              <a:t> sales :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4917981-6004-63B5-AE4E-738427938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04" y="1386591"/>
            <a:ext cx="11459980" cy="4861810"/>
          </a:xfrm>
        </p:spPr>
      </p:pic>
    </p:spTree>
    <p:extLst>
      <p:ext uri="{BB962C8B-B14F-4D97-AF65-F5344CB8AC3E}">
        <p14:creationId xmlns:p14="http://schemas.microsoft.com/office/powerpoint/2010/main" val="136472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1B3C7CF-F62F-7086-B770-B3D8DBDCA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3" y="134911"/>
            <a:ext cx="11662348" cy="6355830"/>
          </a:xfrm>
        </p:spPr>
      </p:pic>
    </p:spTree>
    <p:extLst>
      <p:ext uri="{BB962C8B-B14F-4D97-AF65-F5344CB8AC3E}">
        <p14:creationId xmlns:p14="http://schemas.microsoft.com/office/powerpoint/2010/main" val="390384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1305-7557-EB7D-B3BA-52053FC0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3" y="172388"/>
            <a:ext cx="11557417" cy="704537"/>
          </a:xfrm>
        </p:spPr>
        <p:txBody>
          <a:bodyPr/>
          <a:lstStyle/>
          <a:p>
            <a:r>
              <a:rPr lang="en-CA" dirty="0"/>
              <a:t>Sales data View :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3DD26425-40ED-C21F-5C5D-859269876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240" y="1199214"/>
            <a:ext cx="5006714" cy="5231566"/>
          </a:xfr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1B3F03F8-6A01-A8F6-ADBB-14BB535C2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66" y="1199214"/>
            <a:ext cx="6121850" cy="52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A250-B47C-C7E4-52A5-9ED8442F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9" y="452718"/>
            <a:ext cx="10981345" cy="1017159"/>
          </a:xfrm>
        </p:spPr>
        <p:txBody>
          <a:bodyPr/>
          <a:lstStyle/>
          <a:p>
            <a:r>
              <a:rPr lang="en-CA" dirty="0"/>
              <a:t>Agenda: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8D83-352E-53D4-8DF8-F1B9E709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20" y="1546790"/>
            <a:ext cx="11152260" cy="4170346"/>
          </a:xfrm>
        </p:spPr>
        <p:txBody>
          <a:bodyPr/>
          <a:lstStyle/>
          <a:p>
            <a:r>
              <a:rPr lang="en-CA" sz="2400" dirty="0"/>
              <a:t>Track the fields in Internet sales database using STAR schema dimension modeling.</a:t>
            </a:r>
          </a:p>
          <a:p>
            <a:r>
              <a:rPr lang="en-CA" sz="2400" dirty="0"/>
              <a:t>In this project we are going to track fields like ,  </a:t>
            </a:r>
          </a:p>
          <a:p>
            <a:r>
              <a:rPr lang="en-CA" sz="2400" dirty="0"/>
              <a:t>1.UnitPrice</a:t>
            </a:r>
          </a:p>
          <a:p>
            <a:r>
              <a:rPr lang="en-CA" sz="2400" dirty="0"/>
              <a:t>2.TotalProductCost</a:t>
            </a:r>
          </a:p>
          <a:p>
            <a:r>
              <a:rPr lang="en-CA" sz="2400" dirty="0"/>
              <a:t>3.SalesAmount</a:t>
            </a:r>
          </a:p>
          <a:p>
            <a:r>
              <a:rPr lang="en-CA" sz="2400" dirty="0"/>
              <a:t>4.TaxAmt</a:t>
            </a:r>
          </a:p>
          <a:p>
            <a:r>
              <a:rPr lang="en-CA" sz="2400" dirty="0"/>
              <a:t>5.Freight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6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9259-B7F4-10BF-F6E0-8DAD7A6A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9" y="264920"/>
            <a:ext cx="11536822" cy="803304"/>
          </a:xfrm>
        </p:spPr>
        <p:txBody>
          <a:bodyPr/>
          <a:lstStyle/>
          <a:p>
            <a:r>
              <a:rPr lang="en-CA" dirty="0"/>
              <a:t>System Relational Model :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B150A5A-792A-FF3C-7071-186650AF5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22" y="1222375"/>
            <a:ext cx="11356468" cy="5370705"/>
          </a:xfrm>
        </p:spPr>
      </p:pic>
    </p:spTree>
    <p:extLst>
      <p:ext uri="{BB962C8B-B14F-4D97-AF65-F5344CB8AC3E}">
        <p14:creationId xmlns:p14="http://schemas.microsoft.com/office/powerpoint/2010/main" val="97833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F92-F330-314E-ACC9-71F1C365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83692" cy="783971"/>
          </a:xfrm>
        </p:spPr>
        <p:txBody>
          <a:bodyPr/>
          <a:lstStyle/>
          <a:p>
            <a:r>
              <a:rPr lang="en-CA" dirty="0"/>
              <a:t>Internet Sales Datamart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7E76-3666-AB0C-ACE4-17C8E914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49" y="1476532"/>
            <a:ext cx="11083691" cy="4771868"/>
          </a:xfrm>
        </p:spPr>
        <p:txBody>
          <a:bodyPr/>
          <a:lstStyle/>
          <a:p>
            <a:r>
              <a:rPr lang="en-CA" dirty="0"/>
              <a:t>Designing the STAR schema :</a:t>
            </a:r>
          </a:p>
          <a:p>
            <a:r>
              <a:rPr lang="en-GB" sz="2400" b="1" i="0" dirty="0">
                <a:effectLst/>
                <a:latin typeface="urw-din"/>
              </a:rPr>
              <a:t>Star schema</a:t>
            </a:r>
            <a:r>
              <a:rPr lang="en-GB" sz="2400" b="0" i="0" dirty="0">
                <a:effectLst/>
                <a:latin typeface="urw-din"/>
              </a:rPr>
              <a:t> is the fundamental schema among the data mart schema and it is simplest. This schema is widely used to develop or build a data warehouse and dimensional data marts. It includes one or more fact tables indexing any number of dimensional tables. The star schema is a necessary cause of the snowflake schema. It is also efficient for handling basic queries. </a:t>
            </a:r>
          </a:p>
          <a:p>
            <a:pPr algn="l" fontAlgn="base"/>
            <a:r>
              <a:rPr lang="en-GB" sz="2400" b="1" i="0" dirty="0">
                <a:effectLst/>
                <a:latin typeface="urw-din"/>
              </a:rPr>
              <a:t>Advantages of Star Schema :</a:t>
            </a:r>
            <a:r>
              <a:rPr lang="en-GB" sz="2400" b="0" i="0" dirty="0">
                <a:effectLst/>
                <a:latin typeface="urw-din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GB" sz="2400" b="1" i="0" dirty="0">
                <a:effectLst/>
                <a:latin typeface="urw-din"/>
              </a:rPr>
              <a:t>Simpler Queries –</a:t>
            </a:r>
          </a:p>
          <a:p>
            <a:pPr algn="l" fontAlgn="base">
              <a:buFont typeface="+mj-lt"/>
              <a:buAutoNum type="arabicPeriod"/>
            </a:pPr>
            <a:r>
              <a:rPr lang="en-CA" sz="2400" b="1" i="0" dirty="0">
                <a:effectLst/>
                <a:latin typeface="urw-din"/>
              </a:rPr>
              <a:t>Simplified Business Reporting Logic –</a:t>
            </a:r>
            <a:endParaRPr lang="en-GB" sz="2400" b="1" dirty="0"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CA" sz="2400" b="1" i="0" dirty="0">
                <a:effectLst/>
                <a:latin typeface="urw-din"/>
              </a:rPr>
              <a:t>Feeding Cubes –</a:t>
            </a:r>
          </a:p>
          <a:p>
            <a:pPr marL="0" indent="0" algn="l" fontAlgn="base">
              <a:buNone/>
            </a:pPr>
            <a:endParaRPr lang="en-GB" sz="2400" b="0" i="0" dirty="0">
              <a:effectLst/>
              <a:latin typeface="urw-din"/>
            </a:endParaRPr>
          </a:p>
          <a:p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089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7DDF-9365-5026-D7C6-69A210C1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CC1A-A7E7-629C-72B7-592842AF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1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007C-C4C8-72FD-1C44-9C48171D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9" y="452718"/>
            <a:ext cx="11451364" cy="683873"/>
          </a:xfrm>
        </p:spPr>
        <p:txBody>
          <a:bodyPr/>
          <a:lstStyle/>
          <a:p>
            <a:r>
              <a:rPr lang="en-CA" dirty="0"/>
              <a:t>Selected 7 tables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3B3B481-2DFB-739A-568E-C7F1C10F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59" y="1839024"/>
            <a:ext cx="2823025" cy="4134556"/>
          </a:xfrm>
        </p:spPr>
      </p:pic>
    </p:spTree>
    <p:extLst>
      <p:ext uri="{BB962C8B-B14F-4D97-AF65-F5344CB8AC3E}">
        <p14:creationId xmlns:p14="http://schemas.microsoft.com/office/powerpoint/2010/main" val="125448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105749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44EB5FD-B2C6-D227-889A-F0479FEB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2704" cy="690282"/>
          </a:xfrm>
        </p:spPr>
        <p:txBody>
          <a:bodyPr/>
          <a:lstStyle/>
          <a:p>
            <a:r>
              <a:rPr lang="en-CA" sz="2800" dirty="0"/>
              <a:t>OLAP :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Oracle OLAP is a world class multidimensional analytic engine</a:t>
            </a:r>
            <a:br>
              <a:rPr lang="en-CA" sz="2400" dirty="0"/>
            </a:br>
            <a:br>
              <a:rPr lang="en-CA" sz="2400" dirty="0"/>
            </a:br>
            <a:endParaRPr lang="en-CA" sz="24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9C5CE13-CB7B-3D65-869B-CFD8CA41AE5C}"/>
              </a:ext>
            </a:extLst>
          </p:cNvPr>
          <p:cNvSpPr txBox="1">
            <a:spLocks/>
          </p:cNvSpPr>
          <p:nvPr/>
        </p:nvSpPr>
        <p:spPr>
          <a:xfrm>
            <a:off x="393108" y="1427148"/>
            <a:ext cx="11340268" cy="5153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</a:rPr>
              <a:t>Oracle OLAP makes it easy to produce analytic measures, including time-series calculations, financial models, forecasts, allocations, regressions, and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</a:rPr>
              <a:t>Hundreds of analytic functions can be easily combined in custom functions to solve nearly any analytic calculation requirement.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Oracle OLAP cubes are represented using a star schema design: dimension views form a constellation</a:t>
            </a:r>
            <a:br>
              <a:rPr lang="en-GB" sz="2400" dirty="0">
                <a:latin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</a:rPr>
              <a:t>around the cube (or fact) 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This standard representation of OLAP data makes it easy for any reporting and analysis tool or</a:t>
            </a:r>
            <a:br>
              <a:rPr lang="en-GB" sz="2400" dirty="0">
                <a:latin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</a:rPr>
              <a:t>application - including sophisticated business intelligence solutions, SQL-based development tools and</a:t>
            </a:r>
            <a:br>
              <a:rPr lang="en-GB" sz="2400" dirty="0">
                <a:latin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</a:rPr>
              <a:t>Microsoft Excel - to leverage the power of Oracle OLAP in a simple and productive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CA" sz="2000" dirty="0">
                <a:latin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</a:rPr>
              <a:t> </a:t>
            </a:r>
            <a:br>
              <a:rPr lang="en-CA" sz="2000" dirty="0">
                <a:latin typeface="Arial" panose="020B0604020202020204" pitchFamily="34" charset="0"/>
              </a:rPr>
            </a:br>
            <a:endParaRPr lang="en-CA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44B4-F2FB-5F3D-D5CD-F5CE8AAE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7" y="256375"/>
            <a:ext cx="11647918" cy="811850"/>
          </a:xfrm>
        </p:spPr>
        <p:txBody>
          <a:bodyPr/>
          <a:lstStyle/>
          <a:p>
            <a:r>
              <a:rPr lang="en-CA" dirty="0"/>
              <a:t>Steps done for OLAP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BFAC-4A08-C157-A8BF-632DD0FE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37" y="1375874"/>
            <a:ext cx="11647917" cy="5118930"/>
          </a:xfrm>
        </p:spPr>
        <p:txBody>
          <a:bodyPr/>
          <a:lstStyle/>
          <a:p>
            <a:r>
              <a:rPr lang="en-CA" dirty="0"/>
              <a:t>As mentioned in the document we have done steps </a:t>
            </a:r>
          </a:p>
          <a:p>
            <a:endParaRPr lang="en-CA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F24E6B-A1BE-1B23-B1DA-0A05CA91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76" y="1794566"/>
            <a:ext cx="9283733" cy="47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8DE-BBCE-6750-04F9-7E518CF5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452718"/>
            <a:ext cx="11227632" cy="866416"/>
          </a:xfrm>
        </p:spPr>
        <p:txBody>
          <a:bodyPr/>
          <a:lstStyle/>
          <a:p>
            <a:r>
              <a:rPr lang="en-CA" dirty="0"/>
              <a:t>Maintenance Log</a:t>
            </a:r>
          </a:p>
        </p:txBody>
      </p:sp>
      <p:pic>
        <p:nvPicPr>
          <p:cNvPr id="5" name="Content Placeholder 4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7BCBBE35-4F3E-7549-FC51-83953EB42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44" y="1431562"/>
            <a:ext cx="11632366" cy="4654446"/>
          </a:xfrm>
        </p:spPr>
      </p:pic>
    </p:spTree>
    <p:extLst>
      <p:ext uri="{BB962C8B-B14F-4D97-AF65-F5344CB8AC3E}">
        <p14:creationId xmlns:p14="http://schemas.microsoft.com/office/powerpoint/2010/main" val="441931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56</TotalTime>
  <Words>341</Words>
  <Application>Microsoft Office PowerPoint</Application>
  <PresentationFormat>Widescreen</PresentationFormat>
  <Paragraphs>49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Lato</vt:lpstr>
      <vt:lpstr>urw-din</vt:lpstr>
      <vt:lpstr>Wingdings 3</vt:lpstr>
      <vt:lpstr>Ion</vt:lpstr>
      <vt:lpstr>TRACKING INTERNET SALES USING ADVENTURE WORKS</vt:lpstr>
      <vt:lpstr>Agenda: </vt:lpstr>
      <vt:lpstr>System Relational Model :</vt:lpstr>
      <vt:lpstr>Internet Sales Datamart</vt:lpstr>
      <vt:lpstr>PowerPoint Presentation</vt:lpstr>
      <vt:lpstr>Selected 7 tables </vt:lpstr>
      <vt:lpstr>OLAP : Oracle OLAP is a world class multidimensional analytic engine  </vt:lpstr>
      <vt:lpstr>Steps done for OLAP </vt:lpstr>
      <vt:lpstr>Maintenance Log</vt:lpstr>
      <vt:lpstr>Data for all Years</vt:lpstr>
      <vt:lpstr>Data with Quatar sales : </vt:lpstr>
      <vt:lpstr>PowerPoint Presentation</vt:lpstr>
      <vt:lpstr>Sales data View 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INTERNET SALES USING ADVENTURE WORKS</dc:title>
  <dc:creator>Basavraj Jaliminche</dc:creator>
  <cp:lastModifiedBy>Basavraj Jaliminche</cp:lastModifiedBy>
  <cp:revision>1</cp:revision>
  <dcterms:created xsi:type="dcterms:W3CDTF">2022-08-13T10:16:21Z</dcterms:created>
  <dcterms:modified xsi:type="dcterms:W3CDTF">2022-08-13T11:13:12Z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