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60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redscan.com/news/nist-nvd-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F96-8D44-CB91-44F8-2B46627FA5A5}"/>
              </a:ext>
            </a:extLst>
          </p:cNvPr>
          <p:cNvSpPr>
            <a:spLocks noGrp="1"/>
          </p:cNvSpPr>
          <p:nvPr>
            <p:ph type="ctrTitle"/>
          </p:nvPr>
        </p:nvSpPr>
        <p:spPr>
          <a:xfrm>
            <a:off x="1507067" y="1426191"/>
            <a:ext cx="7705172" cy="2624645"/>
          </a:xfrm>
        </p:spPr>
        <p:txBody>
          <a:bodyPr/>
          <a:lstStyle/>
          <a:p>
            <a:r>
              <a:rPr lang="en-CA" b="1" dirty="0"/>
              <a:t>Implementing Data Security</a:t>
            </a:r>
            <a:br>
              <a:rPr lang="en-CA" b="1" dirty="0"/>
            </a:br>
            <a:r>
              <a:rPr lang="en-CA" b="1" dirty="0"/>
              <a:t>Week  9</a:t>
            </a:r>
            <a:endParaRPr lang="en-CA" dirty="0"/>
          </a:p>
        </p:txBody>
      </p:sp>
      <p:sp>
        <p:nvSpPr>
          <p:cNvPr id="3" name="Subtitle 2">
            <a:extLst>
              <a:ext uri="{FF2B5EF4-FFF2-40B4-BE49-F238E27FC236}">
                <a16:creationId xmlns:a16="http://schemas.microsoft.com/office/drawing/2014/main" id="{3553F7A1-BE27-BF06-11FA-CDA7990245A3}"/>
              </a:ext>
            </a:extLst>
          </p:cNvPr>
          <p:cNvSpPr>
            <a:spLocks noGrp="1"/>
          </p:cNvSpPr>
          <p:nvPr>
            <p:ph type="subTitle" idx="1"/>
          </p:nvPr>
        </p:nvSpPr>
        <p:spPr>
          <a:xfrm>
            <a:off x="1507067" y="4050833"/>
            <a:ext cx="8278378" cy="2261257"/>
          </a:xfrm>
        </p:spPr>
        <p:txBody>
          <a:bodyPr>
            <a:normAutofit/>
          </a:bodyPr>
          <a:lstStyle/>
          <a:p>
            <a:r>
              <a:rPr lang="en-CA" sz="1900" dirty="0"/>
              <a:t>Submitted by,</a:t>
            </a:r>
          </a:p>
          <a:p>
            <a:r>
              <a:rPr lang="en-CA" sz="1900" dirty="0"/>
              <a:t>Basavraj Jaliminche 8800149</a:t>
            </a:r>
          </a:p>
          <a:p>
            <a:r>
              <a:rPr lang="en-CA" sz="1900" dirty="0"/>
              <a:t>Veera Venkata Raghuveer Babu Reddy - 8801135</a:t>
            </a:r>
          </a:p>
          <a:p>
            <a:r>
              <a:rPr lang="en-CA" sz="1900" dirty="0"/>
              <a:t>Rohit Arora 8786754</a:t>
            </a:r>
          </a:p>
          <a:p>
            <a:r>
              <a:rPr lang="en-CA" sz="1900" dirty="0" err="1"/>
              <a:t>Nachiket</a:t>
            </a:r>
            <a:r>
              <a:rPr lang="en-CA" sz="1900" dirty="0"/>
              <a:t> Solanki 8799955</a:t>
            </a:r>
          </a:p>
          <a:p>
            <a:endParaRPr lang="en-CA" dirty="0"/>
          </a:p>
          <a:p>
            <a:endParaRPr lang="en-CA" dirty="0"/>
          </a:p>
        </p:txBody>
      </p:sp>
    </p:spTree>
    <p:extLst>
      <p:ext uri="{BB962C8B-B14F-4D97-AF65-F5344CB8AC3E}">
        <p14:creationId xmlns:p14="http://schemas.microsoft.com/office/powerpoint/2010/main" val="9006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A83D-D75C-99BB-0869-58168862658C}"/>
              </a:ext>
            </a:extLst>
          </p:cNvPr>
          <p:cNvSpPr>
            <a:spLocks noGrp="1"/>
          </p:cNvSpPr>
          <p:nvPr>
            <p:ph type="title"/>
          </p:nvPr>
        </p:nvSpPr>
        <p:spPr>
          <a:xfrm>
            <a:off x="677334" y="609600"/>
            <a:ext cx="8596668" cy="714233"/>
          </a:xfrm>
        </p:spPr>
        <p:txBody>
          <a:bodyPr/>
          <a:lstStyle/>
          <a:p>
            <a:r>
              <a:rPr lang="en-CA" dirty="0"/>
              <a:t>SQL INJECTION</a:t>
            </a:r>
          </a:p>
        </p:txBody>
      </p:sp>
      <p:sp>
        <p:nvSpPr>
          <p:cNvPr id="3" name="Content Placeholder 2">
            <a:extLst>
              <a:ext uri="{FF2B5EF4-FFF2-40B4-BE49-F238E27FC236}">
                <a16:creationId xmlns:a16="http://schemas.microsoft.com/office/drawing/2014/main" id="{86474908-7929-D93F-54CE-C649A4E9F736}"/>
              </a:ext>
            </a:extLst>
          </p:cNvPr>
          <p:cNvSpPr>
            <a:spLocks noGrp="1"/>
          </p:cNvSpPr>
          <p:nvPr>
            <p:ph idx="1"/>
          </p:nvPr>
        </p:nvSpPr>
        <p:spPr>
          <a:xfrm>
            <a:off x="677334" y="1562669"/>
            <a:ext cx="10752666" cy="4879074"/>
          </a:xfrm>
        </p:spPr>
        <p:txBody>
          <a:bodyPr/>
          <a:lstStyle/>
          <a:p>
            <a:pPr marL="332740" marR="32893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0" normalizeH="0" baseline="0" noProof="0" dirty="0">
                <a:ln>
                  <a:noFill/>
                </a:ln>
                <a:solidFill>
                  <a:prstClr val="black"/>
                </a:solidFill>
                <a:effectLst/>
                <a:uLnTx/>
                <a:uFillTx/>
                <a:latin typeface="Corbel"/>
                <a:ea typeface="+mn-ea"/>
                <a:cs typeface="Corbel"/>
              </a:rPr>
              <a:t>SQL </a:t>
            </a:r>
            <a:r>
              <a:rPr kumimoji="0" lang="en-GB" sz="1800" b="0" i="0" u="none" strike="noStrike" kern="1200" cap="none" spc="-5" normalizeH="0" baseline="0" noProof="0" dirty="0">
                <a:ln>
                  <a:noFill/>
                </a:ln>
                <a:solidFill>
                  <a:prstClr val="black"/>
                </a:solidFill>
                <a:effectLst/>
                <a:uLnTx/>
                <a:uFillTx/>
                <a:latin typeface="Corbel"/>
                <a:ea typeface="+mn-ea"/>
                <a:cs typeface="Corbel"/>
              </a:rPr>
              <a:t>Injection </a:t>
            </a:r>
            <a:r>
              <a:rPr kumimoji="0" lang="en-GB" sz="1800" b="0" i="0" u="none" strike="noStrike" kern="1200" cap="none" spc="0" normalizeH="0" baseline="0" noProof="0" dirty="0">
                <a:ln>
                  <a:noFill/>
                </a:ln>
                <a:solidFill>
                  <a:prstClr val="black"/>
                </a:solidFill>
                <a:effectLst/>
                <a:uLnTx/>
                <a:uFillTx/>
                <a:latin typeface="Corbel"/>
                <a:ea typeface="+mn-ea"/>
                <a:cs typeface="Corbel"/>
              </a:rPr>
              <a:t>attacks provide a direct interface into</a:t>
            </a:r>
            <a:r>
              <a:rPr kumimoji="0" lang="en-GB" sz="1800" b="0" i="0" u="none" strike="noStrike" kern="1200" cap="none" spc="-120" normalizeH="0" baseline="0" noProof="0" dirty="0">
                <a:ln>
                  <a:noFill/>
                </a:ln>
                <a:solidFill>
                  <a:prstClr val="black"/>
                </a:solidFill>
                <a:effectLst/>
                <a:uLnTx/>
                <a:uFillTx/>
                <a:latin typeface="Corbel"/>
                <a:ea typeface="+mn-ea"/>
                <a:cs typeface="Corbel"/>
              </a:rPr>
              <a:t> </a:t>
            </a:r>
            <a:r>
              <a:rPr kumimoji="0" lang="en-GB" sz="1800" b="0" i="0" u="none" strike="noStrike" kern="1200" cap="none" spc="-5" normalizeH="0" baseline="0" noProof="0" dirty="0">
                <a:ln>
                  <a:noFill/>
                </a:ln>
                <a:solidFill>
                  <a:prstClr val="black"/>
                </a:solidFill>
                <a:effectLst/>
                <a:uLnTx/>
                <a:uFillTx/>
                <a:latin typeface="Corbel"/>
                <a:ea typeface="+mn-ea"/>
                <a:cs typeface="Corbel"/>
              </a:rPr>
              <a:t>the  </a:t>
            </a:r>
            <a:r>
              <a:rPr kumimoji="0" lang="en-GB" sz="1800" b="0" i="0" u="none" strike="noStrike" kern="1200" cap="none" spc="0" normalizeH="0" baseline="0" noProof="0" dirty="0">
                <a:ln>
                  <a:noFill/>
                </a:ln>
                <a:solidFill>
                  <a:prstClr val="black"/>
                </a:solidFill>
                <a:effectLst/>
                <a:uLnTx/>
                <a:uFillTx/>
                <a:latin typeface="Corbel"/>
                <a:ea typeface="+mn-ea"/>
                <a:cs typeface="Corbel"/>
              </a:rPr>
              <a:t>database in </a:t>
            </a:r>
            <a:r>
              <a:rPr kumimoji="0" lang="en-GB" sz="1800" b="0" i="0" u="none" strike="noStrike" kern="1200" cap="none" spc="-5" normalizeH="0" baseline="0" noProof="0" dirty="0">
                <a:ln>
                  <a:noFill/>
                </a:ln>
                <a:solidFill>
                  <a:prstClr val="black"/>
                </a:solidFill>
                <a:effectLst/>
                <a:uLnTx/>
                <a:uFillTx/>
                <a:latin typeface="Corbel"/>
                <a:ea typeface="+mn-ea"/>
                <a:cs typeface="Corbel"/>
              </a:rPr>
              <a:t>the</a:t>
            </a:r>
            <a:r>
              <a:rPr kumimoji="0" lang="en-GB" sz="1800" b="0" i="0" u="none" strike="noStrike" kern="1200" cap="none" spc="-60" normalizeH="0" baseline="0" noProof="0" dirty="0">
                <a:ln>
                  <a:noFill/>
                </a:ln>
                <a:solidFill>
                  <a:prstClr val="black"/>
                </a:solidFill>
                <a:effectLst/>
                <a:uLnTx/>
                <a:uFillTx/>
                <a:latin typeface="Corbel"/>
                <a:ea typeface="+mn-ea"/>
                <a:cs typeface="Corbel"/>
              </a:rPr>
              <a:t> </a:t>
            </a:r>
            <a:r>
              <a:rPr kumimoji="0" lang="en-GB" sz="1800" b="0" i="0" u="none" strike="noStrike" kern="1200" cap="none" spc="-10" normalizeH="0" baseline="0" noProof="0" dirty="0">
                <a:ln>
                  <a:noFill/>
                </a:ln>
                <a:solidFill>
                  <a:prstClr val="black"/>
                </a:solidFill>
                <a:effectLst/>
                <a:uLnTx/>
                <a:uFillTx/>
                <a:latin typeface="Corbel"/>
                <a:ea typeface="+mn-ea"/>
                <a:cs typeface="Corbel"/>
              </a:rPr>
              <a:t>backend</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45"/>
              </a:spcBef>
              <a:spcAft>
                <a:spcPts val="0"/>
              </a:spcAft>
              <a:buClr>
                <a:srgbClr val="C19E67"/>
              </a:buClr>
              <a:buSzTx/>
              <a:buFont typeface="Wingdings 2"/>
              <a:buChar char=""/>
              <a:tabLst/>
              <a:defRPr/>
            </a:pPr>
            <a:endParaRPr kumimoji="0" lang="en-GB"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2740" marR="0" lvl="0" indent="-320040" algn="l" defTabSz="914400" rtl="0" eaLnBrk="1" fontAlgn="auto" latinLnBrk="0" hangingPunct="1">
              <a:lnSpc>
                <a:spcPct val="100000"/>
              </a:lnSpc>
              <a:spcBef>
                <a:spcPts val="0"/>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5" normalizeH="0" baseline="0" noProof="0" dirty="0">
                <a:ln>
                  <a:noFill/>
                </a:ln>
                <a:solidFill>
                  <a:prstClr val="black"/>
                </a:solidFill>
                <a:effectLst/>
                <a:uLnTx/>
                <a:uFillTx/>
                <a:latin typeface="Corbel"/>
                <a:ea typeface="+mn-ea"/>
                <a:cs typeface="Corbel"/>
              </a:rPr>
              <a:t>Caused </a:t>
            </a:r>
            <a:r>
              <a:rPr kumimoji="0" lang="en-GB" sz="1800" b="0" i="0" u="none" strike="noStrike" kern="1200" cap="none" spc="0" normalizeH="0" baseline="0" noProof="0" dirty="0">
                <a:ln>
                  <a:noFill/>
                </a:ln>
                <a:solidFill>
                  <a:prstClr val="black"/>
                </a:solidFill>
                <a:effectLst/>
                <a:uLnTx/>
                <a:uFillTx/>
                <a:latin typeface="Corbel"/>
                <a:ea typeface="+mn-ea"/>
                <a:cs typeface="Corbel"/>
              </a:rPr>
              <a:t>by a lack </a:t>
            </a:r>
            <a:r>
              <a:rPr kumimoji="0" lang="en-GB" sz="1800" b="0" i="0" u="none" strike="noStrike" kern="1200" cap="none" spc="-5" normalizeH="0" baseline="0" noProof="0" dirty="0">
                <a:ln>
                  <a:noFill/>
                </a:ln>
                <a:solidFill>
                  <a:prstClr val="black"/>
                </a:solidFill>
                <a:effectLst/>
                <a:uLnTx/>
                <a:uFillTx/>
                <a:latin typeface="Corbel"/>
                <a:ea typeface="+mn-ea"/>
                <a:cs typeface="Corbel"/>
              </a:rPr>
              <a:t>of </a:t>
            </a:r>
            <a:r>
              <a:rPr kumimoji="0" lang="en-GB" sz="1800" b="0" i="0" u="none" strike="noStrike" kern="1200" cap="none" spc="0" normalizeH="0" baseline="0" noProof="0" dirty="0">
                <a:ln>
                  <a:noFill/>
                </a:ln>
                <a:solidFill>
                  <a:prstClr val="black"/>
                </a:solidFill>
                <a:effectLst/>
                <a:uLnTx/>
                <a:uFillTx/>
                <a:latin typeface="Corbel"/>
                <a:ea typeface="+mn-ea"/>
                <a:cs typeface="Corbel"/>
              </a:rPr>
              <a:t>input</a:t>
            </a:r>
            <a:r>
              <a:rPr kumimoji="0" lang="en-GB" sz="1800" b="0" i="0" u="none" strike="noStrike" kern="1200" cap="none" spc="-40" normalizeH="0" baseline="0" noProof="0" dirty="0">
                <a:ln>
                  <a:noFill/>
                </a:ln>
                <a:solidFill>
                  <a:prstClr val="black"/>
                </a:solidFill>
                <a:effectLst/>
                <a:uLnTx/>
                <a:uFillTx/>
                <a:latin typeface="Corbel"/>
                <a:ea typeface="+mn-ea"/>
                <a:cs typeface="Corbel"/>
              </a:rPr>
              <a:t> </a:t>
            </a:r>
            <a:r>
              <a:rPr kumimoji="0" lang="en-GB" sz="1800" b="0" i="0" u="none" strike="noStrike" kern="1200" cap="none" spc="-5" normalizeH="0" baseline="0" noProof="0" dirty="0">
                <a:ln>
                  <a:noFill/>
                </a:ln>
                <a:solidFill>
                  <a:prstClr val="black"/>
                </a:solidFill>
                <a:effectLst/>
                <a:uLnTx/>
                <a:uFillTx/>
                <a:latin typeface="Corbel"/>
                <a:ea typeface="+mn-ea"/>
                <a:cs typeface="Corbel"/>
              </a:rPr>
              <a:t>validation</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45"/>
              </a:spcBef>
              <a:spcAft>
                <a:spcPts val="0"/>
              </a:spcAft>
              <a:buClr>
                <a:srgbClr val="C19E67"/>
              </a:buClr>
              <a:buSzTx/>
              <a:buFont typeface="Wingdings 2"/>
              <a:buChar char=""/>
              <a:tabLst/>
              <a:defRPr/>
            </a:pPr>
            <a:endParaRPr kumimoji="0" lang="en-GB"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2740" marR="0" lvl="0" indent="-320040" algn="l" defTabSz="914400" rtl="0" eaLnBrk="1" fontAlgn="auto" latinLnBrk="0" hangingPunct="1">
              <a:lnSpc>
                <a:spcPct val="100000"/>
              </a:lnSpc>
              <a:spcBef>
                <a:spcPts val="0"/>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5" normalizeH="0" baseline="0" noProof="0" dirty="0">
                <a:ln>
                  <a:noFill/>
                </a:ln>
                <a:solidFill>
                  <a:prstClr val="black"/>
                </a:solidFill>
                <a:effectLst/>
                <a:uLnTx/>
                <a:uFillTx/>
                <a:latin typeface="Corbel"/>
                <a:ea typeface="+mn-ea"/>
                <a:cs typeface="Corbel"/>
              </a:rPr>
              <a:t>Attack </a:t>
            </a:r>
            <a:r>
              <a:rPr kumimoji="0" lang="en-GB" sz="1800" b="0" i="0" u="none" strike="noStrike" kern="1200" cap="none" spc="0" normalizeH="0" baseline="0" noProof="0" dirty="0">
                <a:ln>
                  <a:noFill/>
                </a:ln>
                <a:solidFill>
                  <a:prstClr val="black"/>
                </a:solidFill>
                <a:effectLst/>
                <a:uLnTx/>
                <a:uFillTx/>
                <a:latin typeface="Corbel"/>
                <a:ea typeface="+mn-ea"/>
                <a:cs typeface="Corbel"/>
              </a:rPr>
              <a:t>executes arbitrary SQL </a:t>
            </a:r>
            <a:r>
              <a:rPr kumimoji="0" lang="en-GB" sz="1800" b="0" i="0" u="none" strike="noStrike" kern="1200" cap="none" spc="-5" normalizeH="0" baseline="0" noProof="0" dirty="0">
                <a:ln>
                  <a:noFill/>
                </a:ln>
                <a:solidFill>
                  <a:prstClr val="black"/>
                </a:solidFill>
                <a:effectLst/>
                <a:uLnTx/>
                <a:uFillTx/>
                <a:latin typeface="Corbel"/>
                <a:ea typeface="+mn-ea"/>
                <a:cs typeface="Corbel"/>
              </a:rPr>
              <a:t>statements </a:t>
            </a:r>
            <a:r>
              <a:rPr kumimoji="0" lang="en-GB" sz="1800" b="0" i="0" u="none" strike="noStrike" kern="1200" cap="none" spc="0" normalizeH="0" baseline="0" noProof="0" dirty="0">
                <a:ln>
                  <a:noFill/>
                </a:ln>
                <a:solidFill>
                  <a:prstClr val="black"/>
                </a:solidFill>
                <a:effectLst/>
                <a:uLnTx/>
                <a:uFillTx/>
                <a:latin typeface="Corbel"/>
                <a:ea typeface="+mn-ea"/>
                <a:cs typeface="Corbel"/>
              </a:rPr>
              <a:t>in </a:t>
            </a:r>
            <a:r>
              <a:rPr kumimoji="0" lang="en-GB" sz="1800" b="0" i="0" u="none" strike="noStrike" kern="1200" cap="none" spc="-5" normalizeH="0" baseline="0" noProof="0" dirty="0">
                <a:ln>
                  <a:noFill/>
                </a:ln>
                <a:solidFill>
                  <a:prstClr val="black"/>
                </a:solidFill>
                <a:effectLst/>
                <a:uLnTx/>
                <a:uFillTx/>
                <a:latin typeface="Corbel"/>
                <a:ea typeface="+mn-ea"/>
                <a:cs typeface="Corbel"/>
              </a:rPr>
              <a:t>the</a:t>
            </a:r>
            <a:r>
              <a:rPr kumimoji="0" lang="en-GB" sz="1800" b="0" i="0" u="none" strike="noStrike" kern="1200" cap="none" spc="-100" normalizeH="0" baseline="0" noProof="0" dirty="0">
                <a:ln>
                  <a:noFill/>
                </a:ln>
                <a:solidFill>
                  <a:prstClr val="black"/>
                </a:solidFill>
                <a:effectLst/>
                <a:uLnTx/>
                <a:uFillTx/>
                <a:latin typeface="Corbel"/>
                <a:ea typeface="+mn-ea"/>
                <a:cs typeface="Corbel"/>
              </a:rPr>
              <a:t> </a:t>
            </a:r>
            <a:r>
              <a:rPr kumimoji="0" lang="en-GB" sz="1800" b="0" i="0" u="none" strike="noStrike" kern="1200" cap="none" spc="-10" normalizeH="0" baseline="0" noProof="0" dirty="0">
                <a:ln>
                  <a:noFill/>
                </a:ln>
                <a:solidFill>
                  <a:prstClr val="black"/>
                </a:solidFill>
                <a:effectLst/>
                <a:uLnTx/>
                <a:uFillTx/>
                <a:latin typeface="Corbel"/>
                <a:ea typeface="+mn-ea"/>
                <a:cs typeface="Corbel"/>
              </a:rPr>
              <a:t>backend</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332105"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rbel"/>
                <a:ea typeface="+mn-ea"/>
                <a:cs typeface="Corbel"/>
              </a:rPr>
              <a:t>database</a:t>
            </a:r>
          </a:p>
          <a:p>
            <a:endParaRPr lang="en-CA" dirty="0"/>
          </a:p>
        </p:txBody>
      </p:sp>
      <p:sp>
        <p:nvSpPr>
          <p:cNvPr id="5" name="object 4">
            <a:extLst>
              <a:ext uri="{FF2B5EF4-FFF2-40B4-BE49-F238E27FC236}">
                <a16:creationId xmlns:a16="http://schemas.microsoft.com/office/drawing/2014/main" id="{49D67DDD-6F34-1469-79E9-4186D7756BCE}"/>
              </a:ext>
            </a:extLst>
          </p:cNvPr>
          <p:cNvSpPr/>
          <p:nvPr/>
        </p:nvSpPr>
        <p:spPr>
          <a:xfrm>
            <a:off x="1285322" y="3779709"/>
            <a:ext cx="8650248" cy="186509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158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728C-7B58-3F56-AA08-870B421B9C5E}"/>
              </a:ext>
            </a:extLst>
          </p:cNvPr>
          <p:cNvSpPr>
            <a:spLocks noGrp="1"/>
          </p:cNvSpPr>
          <p:nvPr>
            <p:ph type="title"/>
          </p:nvPr>
        </p:nvSpPr>
        <p:spPr>
          <a:xfrm>
            <a:off x="677334" y="609600"/>
            <a:ext cx="8596668" cy="509516"/>
          </a:xfrm>
        </p:spPr>
        <p:txBody>
          <a:bodyPr>
            <a:normAutofit fontScale="90000"/>
          </a:bodyPr>
          <a:lstStyle/>
          <a:p>
            <a:r>
              <a:rPr lang="en-CA" dirty="0"/>
              <a:t>SQL INJECTION</a:t>
            </a:r>
          </a:p>
        </p:txBody>
      </p:sp>
      <p:sp>
        <p:nvSpPr>
          <p:cNvPr id="3" name="Content Placeholder 2">
            <a:extLst>
              <a:ext uri="{FF2B5EF4-FFF2-40B4-BE49-F238E27FC236}">
                <a16:creationId xmlns:a16="http://schemas.microsoft.com/office/drawing/2014/main" id="{ECC9CF4E-B9FB-7BD5-F287-3B4B0DB41904}"/>
              </a:ext>
            </a:extLst>
          </p:cNvPr>
          <p:cNvSpPr>
            <a:spLocks noGrp="1"/>
          </p:cNvSpPr>
          <p:nvPr>
            <p:ph idx="1"/>
          </p:nvPr>
        </p:nvSpPr>
        <p:spPr/>
        <p:txBody>
          <a:bodyPr/>
          <a:lstStyle/>
          <a:p>
            <a:pPr marL="285750" indent="-285750">
              <a:buFont typeface="Arial" panose="020B0604020202020204" pitchFamily="34" charset="0"/>
              <a:buChar char="•"/>
            </a:pPr>
            <a:r>
              <a:rPr lang="en-US" sz="1800" dirty="0">
                <a:latin typeface="Corbel" panose="020B0503020204020204" pitchFamily="34" charset="0"/>
              </a:rPr>
              <a:t>(Web) Applications communicate with databases through SQL to perform CRUD operations on the data</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Malicious SQL queries can be “injected” through standard input fields to provide malicious users with access to the data in the database </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Can come in the form of URL Parameters, data from web forms, database data.</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Need to protect sensitive information in any setting</a:t>
            </a:r>
          </a:p>
          <a:p>
            <a:pPr marL="285750" indent="-285750">
              <a:buFont typeface="Arial" panose="020B0604020202020204" pitchFamily="34" charset="0"/>
              <a:buChar char="•"/>
            </a:pPr>
            <a:endParaRPr lang="en-US" sz="1800" dirty="0">
              <a:latin typeface="Corbel" panose="020B0503020204020204" pitchFamily="34" charset="0"/>
            </a:endParaRPr>
          </a:p>
          <a:p>
            <a:endParaRPr lang="en-CA" dirty="0"/>
          </a:p>
        </p:txBody>
      </p:sp>
      <p:grpSp>
        <p:nvGrpSpPr>
          <p:cNvPr id="4" name="Group 3">
            <a:extLst>
              <a:ext uri="{FF2B5EF4-FFF2-40B4-BE49-F238E27FC236}">
                <a16:creationId xmlns:a16="http://schemas.microsoft.com/office/drawing/2014/main" id="{34E6BAD7-DC4E-ABCC-BBE1-94537D1650E6}"/>
              </a:ext>
            </a:extLst>
          </p:cNvPr>
          <p:cNvGrpSpPr/>
          <p:nvPr/>
        </p:nvGrpSpPr>
        <p:grpSpPr>
          <a:xfrm>
            <a:off x="6488373" y="4601153"/>
            <a:ext cx="4464159" cy="1946722"/>
            <a:chOff x="6391113" y="3121363"/>
            <a:chExt cx="5312046" cy="2178159"/>
          </a:xfrm>
        </p:grpSpPr>
        <p:pic>
          <p:nvPicPr>
            <p:cNvPr id="5" name="Content Placeholder 5" descr="Database">
              <a:extLst>
                <a:ext uri="{FF2B5EF4-FFF2-40B4-BE49-F238E27FC236}">
                  <a16:creationId xmlns:a16="http://schemas.microsoft.com/office/drawing/2014/main" id="{C33449A2-0D52-0601-78C2-9C5E96EA0E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0" y="3121363"/>
              <a:ext cx="2178159" cy="2178159"/>
            </a:xfrm>
            <a:prstGeom prst="rect">
              <a:avLst/>
            </a:prstGeom>
          </p:spPr>
        </p:pic>
        <p:grpSp>
          <p:nvGrpSpPr>
            <p:cNvPr id="6" name="Group 5">
              <a:extLst>
                <a:ext uri="{FF2B5EF4-FFF2-40B4-BE49-F238E27FC236}">
                  <a16:creationId xmlns:a16="http://schemas.microsoft.com/office/drawing/2014/main" id="{16C1338D-17AD-E6BA-D296-0D053509CCF7}"/>
                </a:ext>
              </a:extLst>
            </p:cNvPr>
            <p:cNvGrpSpPr/>
            <p:nvPr/>
          </p:nvGrpSpPr>
          <p:grpSpPr>
            <a:xfrm>
              <a:off x="6391113" y="3334284"/>
              <a:ext cx="3451365" cy="1965238"/>
              <a:chOff x="6391113" y="3334284"/>
              <a:chExt cx="3451365" cy="1965238"/>
            </a:xfrm>
          </p:grpSpPr>
          <p:pic>
            <p:nvPicPr>
              <p:cNvPr id="7" name="Graphic 6" descr="Computer">
                <a:extLst>
                  <a:ext uri="{FF2B5EF4-FFF2-40B4-BE49-F238E27FC236}">
                    <a16:creationId xmlns:a16="http://schemas.microsoft.com/office/drawing/2014/main" id="{4F58214D-B154-0B2A-ED22-F1F30C22DD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1113" y="3334284"/>
                <a:ext cx="1965238" cy="1965238"/>
              </a:xfrm>
              <a:prstGeom prst="rect">
                <a:avLst/>
              </a:prstGeom>
            </p:spPr>
          </p:pic>
          <p:pic>
            <p:nvPicPr>
              <p:cNvPr id="8" name="Graphic 7" descr="Browser window">
                <a:extLst>
                  <a:ext uri="{FF2B5EF4-FFF2-40B4-BE49-F238E27FC236}">
                    <a16:creationId xmlns:a16="http://schemas.microsoft.com/office/drawing/2014/main" id="{C81DEA37-68DB-62CA-9B05-555FD8F52F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0790" y="3886199"/>
                <a:ext cx="648486" cy="648486"/>
              </a:xfrm>
              <a:prstGeom prst="rect">
                <a:avLst/>
              </a:prstGeom>
            </p:spPr>
          </p:pic>
          <p:pic>
            <p:nvPicPr>
              <p:cNvPr id="9" name="Graphic 8" descr="Lightning bolt">
                <a:extLst>
                  <a:ext uri="{FF2B5EF4-FFF2-40B4-BE49-F238E27FC236}">
                    <a16:creationId xmlns:a16="http://schemas.microsoft.com/office/drawing/2014/main" id="{0465825D-B4AC-81DB-C168-B0D67D8F9C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4887269">
                <a:off x="8649572" y="3474736"/>
                <a:ext cx="914400" cy="1471412"/>
              </a:xfrm>
              <a:prstGeom prst="rect">
                <a:avLst/>
              </a:prstGeom>
            </p:spPr>
          </p:pic>
        </p:grpSp>
      </p:grpSp>
    </p:spTree>
    <p:extLst>
      <p:ext uri="{BB962C8B-B14F-4D97-AF65-F5344CB8AC3E}">
        <p14:creationId xmlns:p14="http://schemas.microsoft.com/office/powerpoint/2010/main" val="401531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499A-D62B-11E9-46E5-608E282C799E}"/>
              </a:ext>
            </a:extLst>
          </p:cNvPr>
          <p:cNvSpPr>
            <a:spLocks noGrp="1"/>
          </p:cNvSpPr>
          <p:nvPr>
            <p:ph type="title"/>
          </p:nvPr>
        </p:nvSpPr>
        <p:spPr>
          <a:xfrm>
            <a:off x="423081" y="177421"/>
            <a:ext cx="11307169" cy="639217"/>
          </a:xfrm>
        </p:spPr>
        <p:txBody>
          <a:bodyPr>
            <a:normAutofit fontScale="90000"/>
          </a:bodyPr>
          <a:lstStyle/>
          <a:p>
            <a:r>
              <a:rPr lang="en-US" b="1" dirty="0"/>
              <a:t>Application Vulnerabilities</a:t>
            </a:r>
            <a:endParaRPr lang="en-CA" dirty="0"/>
          </a:p>
        </p:txBody>
      </p:sp>
      <p:sp>
        <p:nvSpPr>
          <p:cNvPr id="3" name="Content Placeholder 2">
            <a:extLst>
              <a:ext uri="{FF2B5EF4-FFF2-40B4-BE49-F238E27FC236}">
                <a16:creationId xmlns:a16="http://schemas.microsoft.com/office/drawing/2014/main" id="{5E410125-4966-06D5-384A-87AC0DED2A96}"/>
              </a:ext>
            </a:extLst>
          </p:cNvPr>
          <p:cNvSpPr>
            <a:spLocks noGrp="1"/>
          </p:cNvSpPr>
          <p:nvPr>
            <p:ph idx="1"/>
          </p:nvPr>
        </p:nvSpPr>
        <p:spPr>
          <a:xfrm>
            <a:off x="423081" y="955343"/>
            <a:ext cx="11389056" cy="5643350"/>
          </a:xfrm>
        </p:spPr>
        <p:txBody>
          <a:bodyPr>
            <a:normAutofit fontScale="92500" lnSpcReduction="10000"/>
          </a:bodyPr>
          <a:lstStyle/>
          <a:p>
            <a:r>
              <a:rPr lang="en-GB" dirty="0"/>
              <a:t>Application vulnerabilities are defects or weaknesses that could allow for exploitation or a security breach in an application.</a:t>
            </a:r>
          </a:p>
          <a:p>
            <a:r>
              <a:rPr lang="en-GB" dirty="0"/>
              <a:t>Web applications are particularly vulnerable to attack because of the Internet's extensive worldwide reach. Attacks can originate from numerous places using a variety of attack vectors.</a:t>
            </a:r>
          </a:p>
          <a:p>
            <a:r>
              <a:rPr lang="en-GB" dirty="0"/>
              <a:t>Any web application security programme must include control of application vulnerabilities and application security testing.</a:t>
            </a:r>
          </a:p>
          <a:p>
            <a:r>
              <a:rPr lang="en-US" altLang="en-US" b="1" dirty="0"/>
              <a:t>Injection: </a:t>
            </a:r>
            <a:r>
              <a:rPr lang="en-US" altLang="en-US" dirty="0"/>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a:p>
            <a:r>
              <a:rPr lang="en-US" altLang="en-US" b="1" dirty="0"/>
              <a:t>Broken Authentication: </a:t>
            </a:r>
            <a:r>
              <a:rPr lang="en-US" altLang="en-US" dirty="0"/>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a:p>
            <a:r>
              <a:rPr lang="en-US" altLang="en-US" b="1" dirty="0"/>
              <a:t>Sensitive Data Exposure: </a:t>
            </a:r>
            <a:r>
              <a:rPr lang="en-US" altLang="en-US" dirty="0"/>
              <a:t>Many web applications and APIs do not properly protect sensitive data, such as financial, healthcare, and Personally Identifiable Information. Attackers may steal or modify such weakly protected data to conduct credit card fraud, identity theft, or other crimes. Sensitive data may be compromised without extra protection, such as encryption in storage or in transit, and requires special precautions when exchanged with the browser.</a:t>
            </a:r>
          </a:p>
          <a:p>
            <a:r>
              <a:rPr lang="en-US" altLang="en-US" b="1" dirty="0"/>
              <a:t>XML External Entities (XXE): </a:t>
            </a:r>
            <a:r>
              <a:rPr lang="en-US" altLang="en-US" dirty="0"/>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a:p>
            <a:endParaRPr lang="en-US" altLang="en-US" dirty="0"/>
          </a:p>
          <a:p>
            <a:endParaRPr lang="en-CA" dirty="0"/>
          </a:p>
        </p:txBody>
      </p:sp>
    </p:spTree>
    <p:extLst>
      <p:ext uri="{BB962C8B-B14F-4D97-AF65-F5344CB8AC3E}">
        <p14:creationId xmlns:p14="http://schemas.microsoft.com/office/powerpoint/2010/main" val="19207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D2EB-5834-620A-FD49-CDE1EAEED522}"/>
              </a:ext>
            </a:extLst>
          </p:cNvPr>
          <p:cNvSpPr>
            <a:spLocks noGrp="1"/>
          </p:cNvSpPr>
          <p:nvPr>
            <p:ph idx="1"/>
          </p:nvPr>
        </p:nvSpPr>
        <p:spPr>
          <a:xfrm>
            <a:off x="327546" y="232012"/>
            <a:ext cx="11593772" cy="6380328"/>
          </a:xfrm>
        </p:spPr>
        <p:txBody>
          <a:bodyPr>
            <a:normAutofit fontScale="92500" lnSpcReduction="10000"/>
          </a:bodyPr>
          <a:lstStyle/>
          <a:p>
            <a:r>
              <a:rPr lang="en-US" altLang="en-US" b="1" dirty="0"/>
              <a:t>XML External Entities (XXE): </a:t>
            </a:r>
            <a:r>
              <a:rPr lang="en-US" altLang="en-US" dirty="0"/>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a:p>
            <a:r>
              <a:rPr lang="en-US" altLang="en-US" b="1" dirty="0"/>
              <a:t>Security Misconfiguration: </a:t>
            </a:r>
            <a:r>
              <a:rPr lang="en-US" altLang="en-US" dirty="0"/>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patched/upgraded in a timely fashion.</a:t>
            </a:r>
          </a:p>
          <a:p>
            <a:r>
              <a:rPr lang="en-US" altLang="en-US" b="1" dirty="0"/>
              <a:t>Cross-Site Scripting XSS: </a:t>
            </a:r>
            <a:r>
              <a:rPr lang="en-US" altLang="en-US" dirty="0"/>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a:p>
            <a:r>
              <a:rPr lang="en-US" altLang="en-US" b="1" dirty="0"/>
              <a:t>Insecure Deserialization: </a:t>
            </a:r>
            <a:r>
              <a:rPr lang="en-US" altLang="en-US" dirty="0"/>
              <a:t>Insecure deserialization often leads to remote code execution. Even if deserialization flaws do not result in remote code execution, they can be used to perform attacks, including replay attacks, injection attacks, and privilege escalation attacks.</a:t>
            </a:r>
          </a:p>
          <a:p>
            <a:r>
              <a:rPr lang="en-US" altLang="en-US" b="1" dirty="0"/>
              <a:t>Using Components with Known Vulnerabilities: </a:t>
            </a:r>
            <a:r>
              <a:rPr lang="en-US" alt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p>
          <a:p>
            <a:r>
              <a:rPr lang="en-US" altLang="en-US" b="1" dirty="0"/>
              <a:t>Using Components with Known Vulnerabilities: </a:t>
            </a:r>
            <a:r>
              <a:rPr lang="en-US" alt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p>
          <a:p>
            <a:endParaRPr lang="en-US" altLang="en-US" dirty="0"/>
          </a:p>
          <a:p>
            <a:endParaRPr lang="en-CA" dirty="0"/>
          </a:p>
        </p:txBody>
      </p:sp>
    </p:spTree>
    <p:extLst>
      <p:ext uri="{BB962C8B-B14F-4D97-AF65-F5344CB8AC3E}">
        <p14:creationId xmlns:p14="http://schemas.microsoft.com/office/powerpoint/2010/main" val="348591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9A50-CB19-178B-1FE0-12A8F710C41D}"/>
              </a:ext>
            </a:extLst>
          </p:cNvPr>
          <p:cNvSpPr>
            <a:spLocks noGrp="1"/>
          </p:cNvSpPr>
          <p:nvPr>
            <p:ph type="title"/>
          </p:nvPr>
        </p:nvSpPr>
        <p:spPr>
          <a:xfrm>
            <a:off x="307075" y="163774"/>
            <a:ext cx="11566477" cy="580030"/>
          </a:xfrm>
        </p:spPr>
        <p:txBody>
          <a:bodyPr>
            <a:normAutofit fontScale="90000"/>
          </a:bodyPr>
          <a:lstStyle/>
          <a:p>
            <a:r>
              <a:rPr lang="en-US" b="1" dirty="0"/>
              <a:t>Most Common Critical Vulnerabilities</a:t>
            </a:r>
            <a:endParaRPr lang="en-CA" dirty="0"/>
          </a:p>
        </p:txBody>
      </p:sp>
      <p:pic>
        <p:nvPicPr>
          <p:cNvPr id="4" name="Content Placeholder 4" descr="Most common critical vulnerabilities">
            <a:extLst>
              <a:ext uri="{FF2B5EF4-FFF2-40B4-BE49-F238E27FC236}">
                <a16:creationId xmlns:a16="http://schemas.microsoft.com/office/drawing/2014/main" id="{E4C147EB-8F9A-4D39-8370-DD2D3853D55E}"/>
              </a:ext>
            </a:extLst>
          </p:cNvPr>
          <p:cNvPicPr>
            <a:picLocks noGrp="1" noChangeAspect="1"/>
          </p:cNvPicPr>
          <p:nvPr>
            <p:ph idx="1"/>
          </p:nvPr>
        </p:nvPicPr>
        <p:blipFill>
          <a:blip r:embed="rId2"/>
          <a:stretch>
            <a:fillRect/>
          </a:stretch>
        </p:blipFill>
        <p:spPr>
          <a:xfrm>
            <a:off x="307075" y="825383"/>
            <a:ext cx="3652925" cy="4913017"/>
          </a:xfrm>
          <a:prstGeom prst="rect">
            <a:avLst/>
          </a:prstGeom>
        </p:spPr>
      </p:pic>
      <p:sp>
        <p:nvSpPr>
          <p:cNvPr id="6" name="TextBox 6">
            <a:extLst>
              <a:ext uri="{FF2B5EF4-FFF2-40B4-BE49-F238E27FC236}">
                <a16:creationId xmlns:a16="http://schemas.microsoft.com/office/drawing/2014/main" id="{DB673F16-D5D5-4548-9ADA-58CA91815E65}"/>
              </a:ext>
            </a:extLst>
          </p:cNvPr>
          <p:cNvSpPr txBox="1"/>
          <p:nvPr/>
        </p:nvSpPr>
        <p:spPr>
          <a:xfrm>
            <a:off x="0" y="5875857"/>
            <a:ext cx="4685016"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Retrieved from : https://www.google.com/url?sa=t&amp;rct=j&amp;q=&amp;esrc=s&amp;source=web&amp;cd=&amp;ved=2ahUKEwiK6dD3ssryAhUMCc0KHWElC2cQFnoECBIQAQ&amp;url=https%3A%2F%2Fcdn2.hubspot.net%2Fhubfs%2F4118561%2FBCC030%2520Vulnerability%2520Stats%2520Report%2520(2020)_WEB.pdf&amp;usg=AOvVaw0iPvVm6iOMk_f987jtkDe1 , Online; Accessed: August 24</a:t>
            </a:r>
            <a:r>
              <a:rPr lang="en-CA" sz="800" baseline="30000" dirty="0"/>
              <a:t>th</a:t>
            </a:r>
            <a:r>
              <a:rPr lang="en-CA" sz="800" dirty="0"/>
              <a:t>, 2021</a:t>
            </a:r>
          </a:p>
        </p:txBody>
      </p:sp>
      <p:pic>
        <p:nvPicPr>
          <p:cNvPr id="7" name="Picture 6" descr="Chart, line chart&#10;&#10;Description automatically generated">
            <a:extLst>
              <a:ext uri="{FF2B5EF4-FFF2-40B4-BE49-F238E27FC236}">
                <a16:creationId xmlns:a16="http://schemas.microsoft.com/office/drawing/2014/main" id="{36EA4313-4A3D-4611-9421-ECE5CD817EE8}"/>
              </a:ext>
            </a:extLst>
          </p:cNvPr>
          <p:cNvPicPr>
            <a:picLocks noChangeAspect="1"/>
          </p:cNvPicPr>
          <p:nvPr/>
        </p:nvPicPr>
        <p:blipFill>
          <a:blip r:embed="rId3"/>
          <a:stretch>
            <a:fillRect/>
          </a:stretch>
        </p:blipFill>
        <p:spPr>
          <a:xfrm>
            <a:off x="4535194" y="743804"/>
            <a:ext cx="7229605" cy="4913016"/>
          </a:xfrm>
          <a:prstGeom prst="rect">
            <a:avLst/>
          </a:prstGeom>
        </p:spPr>
      </p:pic>
      <p:sp>
        <p:nvSpPr>
          <p:cNvPr id="8" name="TextBox 10">
            <a:extLst>
              <a:ext uri="{FF2B5EF4-FFF2-40B4-BE49-F238E27FC236}">
                <a16:creationId xmlns:a16="http://schemas.microsoft.com/office/drawing/2014/main" id="{3C8D3D8B-9352-4228-B227-1B6CDA3CBFC8}"/>
              </a:ext>
            </a:extLst>
          </p:cNvPr>
          <p:cNvSpPr txBox="1"/>
          <p:nvPr/>
        </p:nvSpPr>
        <p:spPr>
          <a:xfrm>
            <a:off x="5500049" y="5867348"/>
            <a:ext cx="6131102" cy="21544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Retrieved from: </a:t>
            </a:r>
            <a:r>
              <a:rPr lang="en-CA" sz="800" dirty="0">
                <a:hlinkClick r:id="rId4"/>
              </a:rPr>
              <a:t>https://www.redscan.com/news/nist-nvd-analysis/</a:t>
            </a:r>
            <a:r>
              <a:rPr lang="en-CA" sz="800" dirty="0"/>
              <a:t>, Online, Accessed: August 24</a:t>
            </a:r>
            <a:r>
              <a:rPr lang="en-CA" sz="800" baseline="30000" dirty="0"/>
              <a:t>th</a:t>
            </a:r>
            <a:r>
              <a:rPr lang="en-CA" sz="800" dirty="0"/>
              <a:t>, 2021</a:t>
            </a:r>
          </a:p>
        </p:txBody>
      </p:sp>
    </p:spTree>
    <p:extLst>
      <p:ext uri="{BB962C8B-B14F-4D97-AF65-F5344CB8AC3E}">
        <p14:creationId xmlns:p14="http://schemas.microsoft.com/office/powerpoint/2010/main" val="21480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CF6B-3F11-8A9E-D1DA-58FC7381A5A0}"/>
              </a:ext>
            </a:extLst>
          </p:cNvPr>
          <p:cNvSpPr>
            <a:spLocks noGrp="1"/>
          </p:cNvSpPr>
          <p:nvPr>
            <p:ph type="title"/>
          </p:nvPr>
        </p:nvSpPr>
        <p:spPr>
          <a:xfrm>
            <a:off x="235200" y="259838"/>
            <a:ext cx="11721600" cy="935362"/>
          </a:xfrm>
        </p:spPr>
        <p:txBody>
          <a:bodyPr>
            <a:normAutofit/>
          </a:bodyPr>
          <a:lstStyle/>
          <a:p>
            <a:r>
              <a:rPr lang="en-US" b="1" dirty="0"/>
              <a:t>Database Security</a:t>
            </a:r>
            <a:endParaRPr lang="en-CA" dirty="0"/>
          </a:p>
        </p:txBody>
      </p:sp>
      <p:sp>
        <p:nvSpPr>
          <p:cNvPr id="3" name="Content Placeholder 2">
            <a:extLst>
              <a:ext uri="{FF2B5EF4-FFF2-40B4-BE49-F238E27FC236}">
                <a16:creationId xmlns:a16="http://schemas.microsoft.com/office/drawing/2014/main" id="{E9175D65-B83D-DACC-BFEC-04400A264E0E}"/>
              </a:ext>
            </a:extLst>
          </p:cNvPr>
          <p:cNvSpPr>
            <a:spLocks noGrp="1"/>
          </p:cNvSpPr>
          <p:nvPr>
            <p:ph idx="1"/>
          </p:nvPr>
        </p:nvSpPr>
        <p:spPr>
          <a:xfrm>
            <a:off x="235200" y="1353601"/>
            <a:ext cx="11501875" cy="4146448"/>
          </a:xfrm>
        </p:spPr>
        <p:txBody>
          <a:bodyPr/>
          <a:lstStyle/>
          <a:p>
            <a:r>
              <a:rPr lang="en-US" altLang="en-US" dirty="0"/>
              <a:t>What are the ways in which we can secure the databases that contain data (for our applications)?</a:t>
            </a:r>
          </a:p>
          <a:p>
            <a:endParaRPr lang="en-US" altLang="en-US" dirty="0"/>
          </a:p>
          <a:p>
            <a:r>
              <a:rPr lang="en-US" altLang="en-US" b="1" dirty="0"/>
              <a:t>User accounts. </a:t>
            </a:r>
            <a:r>
              <a:rPr lang="en-US" altLang="en-US" dirty="0"/>
              <a:t>When you create user accounts, you can secure them in a variety of ways. You can also create password profiles to better secure password policies for your site. </a:t>
            </a:r>
          </a:p>
          <a:p>
            <a:endParaRPr lang="en-US" altLang="en-US" dirty="0"/>
          </a:p>
          <a:p>
            <a:r>
              <a:rPr lang="en-US" altLang="en-US" b="1" dirty="0"/>
              <a:t>Authentication methods. </a:t>
            </a:r>
            <a:r>
              <a:rPr lang="en-US" altLang="en-US" dirty="0"/>
              <a:t>Oracle Database provides several ways to configure authentication for users and database administrators. For example, you can authenticate users on the database level, from the operating system, and on the network. </a:t>
            </a:r>
          </a:p>
          <a:p>
            <a:endParaRPr lang="en-US" altLang="en-US" dirty="0"/>
          </a:p>
          <a:p>
            <a:r>
              <a:rPr lang="en-US" altLang="en-US" b="1" dirty="0"/>
              <a:t>Privileges and roles. </a:t>
            </a:r>
            <a:r>
              <a:rPr lang="en-US" altLang="en-US" dirty="0"/>
              <a:t>You can use privileges and roles to restrict user access to data.</a:t>
            </a:r>
          </a:p>
          <a:p>
            <a:endParaRPr lang="en-CA" dirty="0"/>
          </a:p>
        </p:txBody>
      </p:sp>
    </p:spTree>
    <p:extLst>
      <p:ext uri="{BB962C8B-B14F-4D97-AF65-F5344CB8AC3E}">
        <p14:creationId xmlns:p14="http://schemas.microsoft.com/office/powerpoint/2010/main" val="356453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DAEEA-0A52-652C-D6FC-FCB83F051B29}"/>
              </a:ext>
            </a:extLst>
          </p:cNvPr>
          <p:cNvSpPr>
            <a:spLocks noGrp="1"/>
          </p:cNvSpPr>
          <p:nvPr>
            <p:ph idx="1"/>
          </p:nvPr>
        </p:nvSpPr>
        <p:spPr>
          <a:xfrm>
            <a:off x="388961" y="457201"/>
            <a:ext cx="11395881" cy="6093724"/>
          </a:xfrm>
        </p:spPr>
        <p:txBody>
          <a:bodyPr>
            <a:normAutofit fontScale="92500" lnSpcReduction="10000"/>
          </a:bodyPr>
          <a:lstStyle/>
          <a:p>
            <a:r>
              <a:rPr lang="en-US" altLang="en-US" b="1" dirty="0"/>
              <a:t>Application security. </a:t>
            </a:r>
            <a:r>
              <a:rPr lang="en-US" altLang="en-US" dirty="0"/>
              <a:t>The first step to creating a database application is to ensure that it is properly secure. </a:t>
            </a:r>
          </a:p>
          <a:p>
            <a:endParaRPr lang="en-US" altLang="en-US" dirty="0"/>
          </a:p>
          <a:p>
            <a:r>
              <a:rPr lang="en-US" altLang="en-US" b="1" dirty="0"/>
              <a:t>User session information using application context. </a:t>
            </a:r>
            <a:r>
              <a:rPr lang="en-US" altLang="en-US" dirty="0"/>
              <a:t>An application context is a name-value pair that holds the session information. You can retrieve session information about a user, such as the user name or terminal, and restrict database and application access for that user based on this information. </a:t>
            </a:r>
          </a:p>
          <a:p>
            <a:endParaRPr lang="en-US" altLang="en-US" dirty="0"/>
          </a:p>
          <a:p>
            <a:r>
              <a:rPr lang="en-US" altLang="en-US" b="1" dirty="0"/>
              <a:t>Database access on the row and column level using Virtual Private Database</a:t>
            </a:r>
            <a:r>
              <a:rPr lang="en-US" altLang="en-US" dirty="0"/>
              <a:t>. A Virtual Private Database policy dynamically imbeds a WHERE predicate into SQL statements the user issues.</a:t>
            </a:r>
          </a:p>
          <a:p>
            <a:r>
              <a:rPr lang="en-US" altLang="en-US" b="1" dirty="0"/>
              <a:t>Classify and protect data in different categories. </a:t>
            </a:r>
            <a:r>
              <a:rPr lang="en-US" altLang="en-US" dirty="0"/>
              <a:t>You can find all table columns in a database that hold sensitive data (such as credit card or Social Insurance Numbers), classify this data, and then create a policy that protects this data as a whole for a given class.</a:t>
            </a:r>
          </a:p>
          <a:p>
            <a:endParaRPr lang="en-US" altLang="en-US" dirty="0"/>
          </a:p>
          <a:p>
            <a:r>
              <a:rPr lang="en-US" altLang="en-US" b="1" dirty="0"/>
              <a:t>Network data encryption. </a:t>
            </a:r>
            <a:r>
              <a:rPr lang="en-US" altLang="en-US" dirty="0"/>
              <a:t>Manually encrypting data, using the DBMS_CRYPTO PL/SQL package to encrypt data as it travels on the network to prevent unauthorized access to that data. You can configure native Oracle Net Services data encryption and integrity for both servers and clients.</a:t>
            </a:r>
          </a:p>
          <a:p>
            <a:endParaRPr lang="en-US" altLang="en-US" dirty="0"/>
          </a:p>
          <a:p>
            <a:endParaRPr lang="en-US" altLang="en-US" dirty="0"/>
          </a:p>
          <a:p>
            <a:r>
              <a:rPr lang="en-US" altLang="en-US" b="1" dirty="0"/>
              <a:t>Thin JDBC client network configuration. </a:t>
            </a:r>
            <a:r>
              <a:rPr lang="en-US" altLang="en-US" dirty="0"/>
              <a:t>You can configure thin Java Database Connectivity (JDBC) clients to securely connect to Oracle databases.</a:t>
            </a:r>
          </a:p>
          <a:p>
            <a:endParaRPr lang="en-CA" dirty="0"/>
          </a:p>
        </p:txBody>
      </p:sp>
    </p:spTree>
    <p:extLst>
      <p:ext uri="{BB962C8B-B14F-4D97-AF65-F5344CB8AC3E}">
        <p14:creationId xmlns:p14="http://schemas.microsoft.com/office/powerpoint/2010/main" val="39633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8AF9A-986C-B71B-7AE0-3EAE461566C0}"/>
              </a:ext>
            </a:extLst>
          </p:cNvPr>
          <p:cNvSpPr>
            <a:spLocks noGrp="1"/>
          </p:cNvSpPr>
          <p:nvPr>
            <p:ph idx="1"/>
          </p:nvPr>
        </p:nvSpPr>
        <p:spPr>
          <a:xfrm>
            <a:off x="491319" y="491319"/>
            <a:ext cx="11375409" cy="6052782"/>
          </a:xfrm>
        </p:spPr>
        <p:txBody>
          <a:bodyPr/>
          <a:lstStyle/>
          <a:p>
            <a:r>
              <a:rPr lang="en-US" b="1" dirty="0"/>
              <a:t>Strong authentication. </a:t>
            </a:r>
            <a:r>
              <a:rPr lang="en-US" dirty="0"/>
              <a:t>You can configure your databases to use strong authentication with Oracle authentication adapters that support various third-party authentication services, including SSL with digital certificates. Oracle Database provides the following strong authentication support:</a:t>
            </a:r>
          </a:p>
          <a:p>
            <a:endParaRPr lang="en-US" dirty="0"/>
          </a:p>
          <a:p>
            <a:pPr lvl="1"/>
            <a:r>
              <a:rPr lang="en-US" dirty="0"/>
              <a:t>Centralized authentication and single sign-on.</a:t>
            </a:r>
          </a:p>
          <a:p>
            <a:pPr lvl="1"/>
            <a:endParaRPr lang="en-US" dirty="0"/>
          </a:p>
          <a:p>
            <a:pPr lvl="1"/>
            <a:r>
              <a:rPr lang="en-US" dirty="0"/>
              <a:t>Kerberos</a:t>
            </a:r>
          </a:p>
          <a:p>
            <a:pPr lvl="1"/>
            <a:endParaRPr lang="en-US" dirty="0"/>
          </a:p>
          <a:p>
            <a:pPr lvl="1"/>
            <a:r>
              <a:rPr lang="en-US" dirty="0"/>
              <a:t>Remote Authentication Dial-in User Service (RADIUS)</a:t>
            </a:r>
          </a:p>
          <a:p>
            <a:pPr lvl="1"/>
            <a:endParaRPr lang="en-US" dirty="0"/>
          </a:p>
          <a:p>
            <a:pPr lvl="1"/>
            <a:r>
              <a:rPr lang="en-US" dirty="0"/>
              <a:t>Secure Sockets Layer (SSL)</a:t>
            </a:r>
          </a:p>
          <a:p>
            <a:endParaRPr lang="en-US" dirty="0"/>
          </a:p>
          <a:p>
            <a:r>
              <a:rPr lang="en-US" b="1" dirty="0"/>
              <a:t>Auditing database activities. </a:t>
            </a:r>
            <a:r>
              <a:rPr lang="en-US" dirty="0"/>
              <a:t>You can audit database activities in general terms, such as auditing all SQL statements, SQL privileges, schema objects, and network activity. Or, you can audit in a granular manner, such as when the IP addresses from outside the corporate network is being used.</a:t>
            </a:r>
            <a:endParaRPr lang="en-US" altLang="en-US" dirty="0"/>
          </a:p>
          <a:p>
            <a:endParaRPr lang="en-CA" dirty="0"/>
          </a:p>
        </p:txBody>
      </p:sp>
    </p:spTree>
    <p:extLst>
      <p:ext uri="{BB962C8B-B14F-4D97-AF65-F5344CB8AC3E}">
        <p14:creationId xmlns:p14="http://schemas.microsoft.com/office/powerpoint/2010/main" val="127861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25D-8B80-CE24-14DA-A0EF0A9DA4CD}"/>
              </a:ext>
            </a:extLst>
          </p:cNvPr>
          <p:cNvSpPr>
            <a:spLocks noGrp="1"/>
          </p:cNvSpPr>
          <p:nvPr>
            <p:ph type="title"/>
          </p:nvPr>
        </p:nvSpPr>
        <p:spPr>
          <a:xfrm>
            <a:off x="677334" y="204717"/>
            <a:ext cx="8596668" cy="702860"/>
          </a:xfrm>
        </p:spPr>
        <p:txBody>
          <a:bodyPr/>
          <a:lstStyle/>
          <a:p>
            <a:r>
              <a:rPr lang="en-US" b="1" dirty="0"/>
              <a:t>Handling Password / Text Input</a:t>
            </a:r>
            <a:endParaRPr lang="en-CA" dirty="0"/>
          </a:p>
        </p:txBody>
      </p:sp>
      <p:sp>
        <p:nvSpPr>
          <p:cNvPr id="3" name="Content Placeholder 2">
            <a:extLst>
              <a:ext uri="{FF2B5EF4-FFF2-40B4-BE49-F238E27FC236}">
                <a16:creationId xmlns:a16="http://schemas.microsoft.com/office/drawing/2014/main" id="{0B7060D7-A1A7-3D9D-D1D5-D8D81A35AFEB}"/>
              </a:ext>
            </a:extLst>
          </p:cNvPr>
          <p:cNvSpPr>
            <a:spLocks noGrp="1"/>
          </p:cNvSpPr>
          <p:nvPr>
            <p:ph idx="1"/>
          </p:nvPr>
        </p:nvSpPr>
        <p:spPr>
          <a:xfrm>
            <a:off x="677334" y="1003111"/>
            <a:ext cx="11182570" cy="5561462"/>
          </a:xfrm>
        </p:spPr>
        <p:txBody>
          <a:bodyPr/>
          <a:lstStyle/>
          <a:p>
            <a:r>
              <a:rPr lang="en-US" altLang="en-US" dirty="0"/>
              <a:t>Design applications to interactively prompt for passwords. For command-line utilities, do not force users to expose passwords at a command prompt.</a:t>
            </a:r>
          </a:p>
          <a:p>
            <a:endParaRPr lang="en-US" altLang="en-US" dirty="0"/>
          </a:p>
          <a:p>
            <a:r>
              <a:rPr lang="en-US" altLang="en-US" dirty="0"/>
              <a:t>Check the APIs for the programming language you use to design applications for the best way to handle passwords from users. </a:t>
            </a:r>
          </a:p>
          <a:p>
            <a:endParaRPr lang="en-US" altLang="en-US" dirty="0"/>
          </a:p>
          <a:p>
            <a:r>
              <a:rPr lang="en-US" altLang="en-US" dirty="0"/>
              <a:t>Protect your database against code injection attacks. Code injection attacks most commonly occur in the client application tool that sends SQL to the database (for example, SQL*Plus, or any Oracle Call Interface (OCI) or JDBC application. This includes database drivers that are built using these tools. A SQL injection attack causes SQL statements to behave in a manner that is not intended by the PL/SQL application. The injection attack takes place before the statement is sent to the database. For example, an intruder can bypass password authentication by setting a WHERE clause to TRUE.</a:t>
            </a:r>
          </a:p>
          <a:p>
            <a:endParaRPr lang="en-US" altLang="en-US" dirty="0"/>
          </a:p>
          <a:p>
            <a:r>
              <a:rPr lang="en-US" altLang="en-US" dirty="0"/>
              <a:t>To address the problem of SQL injection attacks, use bind variable arguments or create validation checks. If you cannot use bind variables, then consider using the DBMS_ASSERT PL/SQL package to validate the properties of input values</a:t>
            </a:r>
          </a:p>
          <a:p>
            <a:endParaRPr lang="en-CA" dirty="0"/>
          </a:p>
        </p:txBody>
      </p:sp>
    </p:spTree>
    <p:extLst>
      <p:ext uri="{BB962C8B-B14F-4D97-AF65-F5344CB8AC3E}">
        <p14:creationId xmlns:p14="http://schemas.microsoft.com/office/powerpoint/2010/main" val="210126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59F9D-A199-9411-1D47-D82F1B85E4F1}"/>
              </a:ext>
            </a:extLst>
          </p:cNvPr>
          <p:cNvSpPr>
            <a:spLocks noGrp="1"/>
          </p:cNvSpPr>
          <p:nvPr>
            <p:ph idx="1"/>
          </p:nvPr>
        </p:nvSpPr>
        <p:spPr>
          <a:xfrm>
            <a:off x="395785" y="436729"/>
            <a:ext cx="11273051" cy="5923128"/>
          </a:xfrm>
        </p:spPr>
        <p:txBody>
          <a:bodyPr>
            <a:normAutofit lnSpcReduction="10000"/>
          </a:bodyPr>
          <a:lstStyle/>
          <a:p>
            <a:r>
              <a:rPr lang="en-US" altLang="en-US" dirty="0"/>
              <a:t>If possible, design your applications to defer authentication and use certificates for logins.  Also, authenticate users by using facilities provided by the operating system. For example, applications on Microsoft Windows can use domain authentication.</a:t>
            </a:r>
          </a:p>
          <a:p>
            <a:endParaRPr lang="en-US" altLang="en-US" dirty="0"/>
          </a:p>
          <a:p>
            <a:r>
              <a:rPr lang="en-US" altLang="en-US" dirty="0"/>
              <a:t>Mask or encrypt passwords. If you must store passwords, then mask or encrypt them. For example, you can mask passwords in log files and encrypt passwords in recovery files.</a:t>
            </a:r>
          </a:p>
          <a:p>
            <a:endParaRPr lang="en-US" altLang="en-US" dirty="0"/>
          </a:p>
          <a:p>
            <a:r>
              <a:rPr lang="en-US" altLang="en-US" dirty="0"/>
              <a:t>Authenticate each connection. For example, if schema A exists in database 1, then do not assume that schema A in database 2 is the same user. Similarly, the local operating system user </a:t>
            </a:r>
            <a:r>
              <a:rPr lang="en-US" altLang="en-US" dirty="0" err="1"/>
              <a:t>bsmith</a:t>
            </a:r>
            <a:r>
              <a:rPr lang="en-US" altLang="en-US" dirty="0"/>
              <a:t> is not necessarily the same person as remote user </a:t>
            </a:r>
            <a:r>
              <a:rPr lang="en-US" altLang="en-US" dirty="0" err="1"/>
              <a:t>bsmith</a:t>
            </a:r>
            <a:r>
              <a:rPr lang="en-US" altLang="en-US" dirty="0"/>
              <a:t>.</a:t>
            </a:r>
          </a:p>
          <a:p>
            <a:endParaRPr lang="en-US" altLang="en-US" dirty="0"/>
          </a:p>
          <a:p>
            <a:r>
              <a:rPr lang="en-US" altLang="en-US" dirty="0"/>
              <a:t>Do not store clear text passwords in files or repositories. Storing passwords in files increases the risk of an intruder accessing them.</a:t>
            </a:r>
          </a:p>
          <a:p>
            <a:endParaRPr lang="en-US" altLang="en-US" dirty="0"/>
          </a:p>
          <a:p>
            <a:r>
              <a:rPr lang="en-US" altLang="en-US" dirty="0"/>
              <a:t>Use a single master password. For example: You can grant a single database user proxy authentication to act as other database users. In this case, only a single database password is needed. See Proxy User Accounts and the Authorization of Users to Connect Through Them for more information.  You can create a password wallet, which can be opened by the master password. The wallet then contains the other passwords.</a:t>
            </a:r>
          </a:p>
          <a:p>
            <a:endParaRPr lang="en-CA" dirty="0"/>
          </a:p>
        </p:txBody>
      </p:sp>
    </p:spTree>
    <p:extLst>
      <p:ext uri="{BB962C8B-B14F-4D97-AF65-F5344CB8AC3E}">
        <p14:creationId xmlns:p14="http://schemas.microsoft.com/office/powerpoint/2010/main" val="1999749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TotalTime>
  <Words>1779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Times New Roman</vt:lpstr>
      <vt:lpstr>Trebuchet MS</vt:lpstr>
      <vt:lpstr>Wingdings 2</vt:lpstr>
      <vt:lpstr>Wingdings 3</vt:lpstr>
      <vt:lpstr>Facet</vt:lpstr>
      <vt:lpstr>Implementing Data Security Week  9</vt:lpstr>
      <vt:lpstr>Application Vulnerabilities</vt:lpstr>
      <vt:lpstr>PowerPoint Presentation</vt:lpstr>
      <vt:lpstr>Most Common Critical Vulnerabilities</vt:lpstr>
      <vt:lpstr>Database Security</vt:lpstr>
      <vt:lpstr>PowerPoint Presentation</vt:lpstr>
      <vt:lpstr>PowerPoint Presentation</vt:lpstr>
      <vt:lpstr>Handling Password / Text Input</vt:lpstr>
      <vt:lpstr>PowerPoint Presentation</vt:lpstr>
      <vt:lpstr>SQL INJECTION</vt:lpstr>
      <vt:lpstr>SQL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Security </dc:title>
  <dc:creator>Basavraj Jaliminche</dc:creator>
  <cp:lastModifiedBy>Basavraj Jaliminche</cp:lastModifiedBy>
  <cp:revision>3</cp:revision>
  <dcterms:created xsi:type="dcterms:W3CDTF">2022-07-22T21:01:42Z</dcterms:created>
  <dcterms:modified xsi:type="dcterms:W3CDTF">2022-07-22T21:51:26Z</dcterms:modified>
</cp:coreProperties>
</file>