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  <p:sldMasterId id="2147483658" r:id="rId5"/>
  </p:sldMasterIdLst>
  <p:notesMasterIdLst>
    <p:notesMasterId r:id="rId16"/>
  </p:notesMasterIdLst>
  <p:sldIdLst>
    <p:sldId id="300" r:id="rId6"/>
    <p:sldId id="289" r:id="rId7"/>
    <p:sldId id="288" r:id="rId8"/>
    <p:sldId id="301" r:id="rId9"/>
    <p:sldId id="302" r:id="rId10"/>
    <p:sldId id="292" r:id="rId11"/>
    <p:sldId id="293" r:id="rId12"/>
    <p:sldId id="294" r:id="rId13"/>
    <p:sldId id="298" r:id="rId14"/>
    <p:sldId id="287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userDrawn="1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FF7900"/>
    <a:srgbClr val="A885D8"/>
    <a:srgbClr val="FFBCE6"/>
    <a:srgbClr val="5AB487"/>
    <a:srgbClr val="4BB4E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90A54-F411-4706-9FF5-E4F3029D543D}" v="5" dt="2025-09-05T13:50:35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222" autoAdjust="0"/>
  </p:normalViewPr>
  <p:slideViewPr>
    <p:cSldViewPr snapToGrid="0" showGuides="1">
      <p:cViewPr varScale="1">
        <p:scale>
          <a:sx n="199" d="100"/>
          <a:sy n="199" d="100"/>
        </p:scale>
        <p:origin x="184" y="1728"/>
      </p:cViewPr>
      <p:guideLst>
        <p:guide orient="horz"/>
        <p:guide pos="2880"/>
        <p:guide pos="198"/>
        <p:guide pos="5562"/>
        <p:guide orient="horz" pos="1619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200000000000002E-2"/>
          <c:y val="6.7616006013885663E-2"/>
          <c:w val="0.69319382677165353"/>
          <c:h val="0.819377923809620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BE7C-4210-A2A5-8FE06D09D8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BE7C-4210-A2A5-8FE06D09D8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BE7C-4210-A2A5-8FE06D09D8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BE7C-4210-A2A5-8FE06D09D8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9-BE7C-4210-A2A5-8FE06D09D8B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B-BE7C-4210-A2A5-8FE06D09D8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rgbClr val="000000"/>
                    </a:solidFill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E7C-4210-A2A5-8FE06D09D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8"/>
      </c:doughnutChart>
    </c:plotArea>
    <c:legend>
      <c:legendPos val="r"/>
      <c:overlay val="0"/>
      <c:txPr>
        <a:bodyPr/>
        <a:lstStyle/>
        <a:p>
          <a:pPr>
            <a:defRPr sz="1000">
              <a:solidFill>
                <a:schemeClr val="tx1"/>
              </a:solidFill>
            </a:defRPr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4BB4E6"/>
              </a:solidFill>
              <a:ln w="12700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A3-4C64-8E53-E6E274FBB07C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8-4405-A380-7565C81E98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8-4405-A380-7565C81E9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0864"/>
        <c:axId val="739502432"/>
      </c:barChart>
      <c:catAx>
        <c:axId val="73950086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02432"/>
        <c:crosses val="autoZero"/>
        <c:auto val="1"/>
        <c:lblAlgn val="ctr"/>
        <c:lblOffset val="100"/>
        <c:noMultiLvlLbl val="0"/>
      </c:catAx>
      <c:valAx>
        <c:axId val="739502432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0BE87"/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1-479C-A5C8-5B2E8F1689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E1-479C-A5C8-5B2E8F168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3608"/>
        <c:axId val="739510664"/>
      </c:barChart>
      <c:catAx>
        <c:axId val="7395036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10664"/>
        <c:crosses val="autoZero"/>
        <c:auto val="1"/>
        <c:lblAlgn val="ctr"/>
        <c:lblOffset val="100"/>
        <c:noMultiLvlLbl val="0"/>
      </c:catAx>
      <c:valAx>
        <c:axId val="739510664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3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885D8"/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8-4E2B-8297-F8568C4CD1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C8-4E2B-8297-F8568C4CD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5960"/>
        <c:axId val="739506352"/>
      </c:barChart>
      <c:catAx>
        <c:axId val="73950596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06352"/>
        <c:crosses val="autoZero"/>
        <c:auto val="1"/>
        <c:lblAlgn val="ctr"/>
        <c:lblOffset val="100"/>
        <c:noMultiLvlLbl val="0"/>
      </c:catAx>
      <c:valAx>
        <c:axId val="739506352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59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D2-4C26-B38B-DE1022EC9C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D2-4C26-B38B-DE1022EC9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21248"/>
        <c:axId val="739521640"/>
      </c:barChart>
      <c:catAx>
        <c:axId val="73952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21640"/>
        <c:crosses val="autoZero"/>
        <c:auto val="1"/>
        <c:lblAlgn val="ctr"/>
        <c:lblOffset val="100"/>
        <c:noMultiLvlLbl val="0"/>
      </c:catAx>
      <c:valAx>
        <c:axId val="739521640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21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E8345-DD62-EF4C-90F3-78C13CBD9424}" type="doc">
      <dgm:prSet loTypeId="urn:microsoft.com/office/officeart/2005/8/layout/venn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4313B08-246B-874B-BDD9-D47ADE2E7CB3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F5AB3F26-072D-DE48-BD2C-7DD2DC6E6618}" type="parTrans" cxnId="{23666729-37AE-1546-914B-D66B3ECD37A5}">
      <dgm:prSet/>
      <dgm:spPr/>
      <dgm:t>
        <a:bodyPr/>
        <a:lstStyle/>
        <a:p>
          <a:endParaRPr lang="en-US"/>
        </a:p>
      </dgm:t>
    </dgm:pt>
    <dgm:pt modelId="{7714FDDD-591A-3848-AD68-4BDC5C297B92}" type="sibTrans" cxnId="{23666729-37AE-1546-914B-D66B3ECD37A5}">
      <dgm:prSet/>
      <dgm:spPr/>
      <dgm:t>
        <a:bodyPr/>
        <a:lstStyle/>
        <a:p>
          <a:endParaRPr lang="en-US"/>
        </a:p>
      </dgm:t>
    </dgm:pt>
    <dgm:pt modelId="{28D54D7B-C06B-1F44-A905-5ED91B779622}">
      <dgm:prSet phldrT="[Text]"/>
      <dgm:spPr/>
      <dgm:t>
        <a:bodyPr/>
        <a:lstStyle/>
        <a:p>
          <a:r>
            <a:rPr lang="en-US" dirty="0"/>
            <a:t>Industry</a:t>
          </a:r>
        </a:p>
      </dgm:t>
    </dgm:pt>
    <dgm:pt modelId="{E416F4AF-728F-3141-8A49-D87B82EDF317}" type="parTrans" cxnId="{34E7BE25-3D89-1847-85E9-59BB075168FE}">
      <dgm:prSet/>
      <dgm:spPr/>
      <dgm:t>
        <a:bodyPr/>
        <a:lstStyle/>
        <a:p>
          <a:endParaRPr lang="en-US"/>
        </a:p>
      </dgm:t>
    </dgm:pt>
    <dgm:pt modelId="{654D4A87-6C08-034A-A240-C5FD0DBB1DA3}" type="sibTrans" cxnId="{34E7BE25-3D89-1847-85E9-59BB075168FE}">
      <dgm:prSet/>
      <dgm:spPr/>
      <dgm:t>
        <a:bodyPr/>
        <a:lstStyle/>
        <a:p>
          <a:endParaRPr lang="en-US"/>
        </a:p>
      </dgm:t>
    </dgm:pt>
    <dgm:pt modelId="{0C8B5EAD-7F7F-5343-9C03-F3D4664725BC}">
      <dgm:prSet phldrT="[Text]"/>
      <dgm:spPr/>
      <dgm:t>
        <a:bodyPr/>
        <a:lstStyle/>
        <a:p>
          <a:r>
            <a:rPr lang="en-US" dirty="0"/>
            <a:t>Education</a:t>
          </a:r>
        </a:p>
      </dgm:t>
    </dgm:pt>
    <dgm:pt modelId="{EA45BD07-EDB7-9A46-AE29-CC5332B671EA}" type="parTrans" cxnId="{3A723FBE-2DBD-1345-8E43-87F93F2767F1}">
      <dgm:prSet/>
      <dgm:spPr/>
      <dgm:t>
        <a:bodyPr/>
        <a:lstStyle/>
        <a:p>
          <a:endParaRPr lang="en-US"/>
        </a:p>
      </dgm:t>
    </dgm:pt>
    <dgm:pt modelId="{974A6284-FF14-AA4B-BD26-4943C4FCFF0D}" type="sibTrans" cxnId="{3A723FBE-2DBD-1345-8E43-87F93F2767F1}">
      <dgm:prSet/>
      <dgm:spPr/>
      <dgm:t>
        <a:bodyPr/>
        <a:lstStyle/>
        <a:p>
          <a:endParaRPr lang="en-US"/>
        </a:p>
      </dgm:t>
    </dgm:pt>
    <dgm:pt modelId="{6954227C-F9FE-A74E-89EC-CA4265E934FC}" type="pres">
      <dgm:prSet presAssocID="{EC6E8345-DD62-EF4C-90F3-78C13CBD9424}" presName="compositeShape" presStyleCnt="0">
        <dgm:presLayoutVars>
          <dgm:chMax val="7"/>
          <dgm:dir/>
          <dgm:resizeHandles val="exact"/>
        </dgm:presLayoutVars>
      </dgm:prSet>
      <dgm:spPr/>
    </dgm:pt>
    <dgm:pt modelId="{B7843D6B-27AA-7940-90BF-65B6B2054A18}" type="pres">
      <dgm:prSet presAssocID="{34313B08-246B-874B-BDD9-D47ADE2E7CB3}" presName="circ1" presStyleLbl="vennNode1" presStyleIdx="0" presStyleCnt="3"/>
      <dgm:spPr/>
    </dgm:pt>
    <dgm:pt modelId="{87440183-3AEE-A14E-B5C0-298E9A9BBD46}" type="pres">
      <dgm:prSet presAssocID="{34313B08-246B-874B-BDD9-D47ADE2E7CB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C48AA6D-75D3-6A47-B795-E8B85FEC3050}" type="pres">
      <dgm:prSet presAssocID="{28D54D7B-C06B-1F44-A905-5ED91B779622}" presName="circ2" presStyleLbl="vennNode1" presStyleIdx="1" presStyleCnt="3"/>
      <dgm:spPr/>
    </dgm:pt>
    <dgm:pt modelId="{C71D7E2B-D22D-4C41-A5F2-D84B223929C7}" type="pres">
      <dgm:prSet presAssocID="{28D54D7B-C06B-1F44-A905-5ED91B77962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2C113AD-E1FB-3448-AFAE-FC3C74728CBA}" type="pres">
      <dgm:prSet presAssocID="{0C8B5EAD-7F7F-5343-9C03-F3D4664725BC}" presName="circ3" presStyleLbl="vennNode1" presStyleIdx="2" presStyleCnt="3"/>
      <dgm:spPr/>
    </dgm:pt>
    <dgm:pt modelId="{B11FDBB4-079B-2548-A0A0-C243F4342194}" type="pres">
      <dgm:prSet presAssocID="{0C8B5EAD-7F7F-5343-9C03-F3D4664725B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4E7BE25-3D89-1847-85E9-59BB075168FE}" srcId="{EC6E8345-DD62-EF4C-90F3-78C13CBD9424}" destId="{28D54D7B-C06B-1F44-A905-5ED91B779622}" srcOrd="1" destOrd="0" parTransId="{E416F4AF-728F-3141-8A49-D87B82EDF317}" sibTransId="{654D4A87-6C08-034A-A240-C5FD0DBB1DA3}"/>
    <dgm:cxn modelId="{C006EC26-EF52-484C-8CC5-9AB896D95D5C}" type="presOf" srcId="{28D54D7B-C06B-1F44-A905-5ED91B779622}" destId="{C71D7E2B-D22D-4C41-A5F2-D84B223929C7}" srcOrd="1" destOrd="0" presId="urn:microsoft.com/office/officeart/2005/8/layout/venn1"/>
    <dgm:cxn modelId="{23666729-37AE-1546-914B-D66B3ECD37A5}" srcId="{EC6E8345-DD62-EF4C-90F3-78C13CBD9424}" destId="{34313B08-246B-874B-BDD9-D47ADE2E7CB3}" srcOrd="0" destOrd="0" parTransId="{F5AB3F26-072D-DE48-BD2C-7DD2DC6E6618}" sibTransId="{7714FDDD-591A-3848-AD68-4BDC5C297B92}"/>
    <dgm:cxn modelId="{DEF59F34-4FA0-AF47-B759-3CFED336784C}" type="presOf" srcId="{34313B08-246B-874B-BDD9-D47ADE2E7CB3}" destId="{B7843D6B-27AA-7940-90BF-65B6B2054A18}" srcOrd="0" destOrd="0" presId="urn:microsoft.com/office/officeart/2005/8/layout/venn1"/>
    <dgm:cxn modelId="{404E3F52-8327-574B-9377-B1F42850DC05}" type="presOf" srcId="{0C8B5EAD-7F7F-5343-9C03-F3D4664725BC}" destId="{22C113AD-E1FB-3448-AFAE-FC3C74728CBA}" srcOrd="0" destOrd="0" presId="urn:microsoft.com/office/officeart/2005/8/layout/venn1"/>
    <dgm:cxn modelId="{3A723FBE-2DBD-1345-8E43-87F93F2767F1}" srcId="{EC6E8345-DD62-EF4C-90F3-78C13CBD9424}" destId="{0C8B5EAD-7F7F-5343-9C03-F3D4664725BC}" srcOrd="2" destOrd="0" parTransId="{EA45BD07-EDB7-9A46-AE29-CC5332B671EA}" sibTransId="{974A6284-FF14-AA4B-BD26-4943C4FCFF0D}"/>
    <dgm:cxn modelId="{67ED08CD-3658-124C-A365-A64579DABE45}" type="presOf" srcId="{34313B08-246B-874B-BDD9-D47ADE2E7CB3}" destId="{87440183-3AEE-A14E-B5C0-298E9A9BBD46}" srcOrd="1" destOrd="0" presId="urn:microsoft.com/office/officeart/2005/8/layout/venn1"/>
    <dgm:cxn modelId="{248E0AEC-5094-1D46-84D8-C707F6BFF40F}" type="presOf" srcId="{0C8B5EAD-7F7F-5343-9C03-F3D4664725BC}" destId="{B11FDBB4-079B-2548-A0A0-C243F4342194}" srcOrd="1" destOrd="0" presId="urn:microsoft.com/office/officeart/2005/8/layout/venn1"/>
    <dgm:cxn modelId="{60C2EAFE-8A9C-734F-851A-6A0D27C67EB9}" type="presOf" srcId="{EC6E8345-DD62-EF4C-90F3-78C13CBD9424}" destId="{6954227C-F9FE-A74E-89EC-CA4265E934FC}" srcOrd="0" destOrd="0" presId="urn:microsoft.com/office/officeart/2005/8/layout/venn1"/>
    <dgm:cxn modelId="{9CF02FFF-9623-B245-8712-0CCC1C76AF97}" type="presOf" srcId="{28D54D7B-C06B-1F44-A905-5ED91B779622}" destId="{EC48AA6D-75D3-6A47-B795-E8B85FEC3050}" srcOrd="0" destOrd="0" presId="urn:microsoft.com/office/officeart/2005/8/layout/venn1"/>
    <dgm:cxn modelId="{1C2673B2-51AE-8C4A-9C35-6205367F245F}" type="presParOf" srcId="{6954227C-F9FE-A74E-89EC-CA4265E934FC}" destId="{B7843D6B-27AA-7940-90BF-65B6B2054A18}" srcOrd="0" destOrd="0" presId="urn:microsoft.com/office/officeart/2005/8/layout/venn1"/>
    <dgm:cxn modelId="{EE588491-FA34-8442-B398-C39F290128E8}" type="presParOf" srcId="{6954227C-F9FE-A74E-89EC-CA4265E934FC}" destId="{87440183-3AEE-A14E-B5C0-298E9A9BBD46}" srcOrd="1" destOrd="0" presId="urn:microsoft.com/office/officeart/2005/8/layout/venn1"/>
    <dgm:cxn modelId="{9675ACB3-A24C-1744-84A0-50EBFD3F12DD}" type="presParOf" srcId="{6954227C-F9FE-A74E-89EC-CA4265E934FC}" destId="{EC48AA6D-75D3-6A47-B795-E8B85FEC3050}" srcOrd="2" destOrd="0" presId="urn:microsoft.com/office/officeart/2005/8/layout/venn1"/>
    <dgm:cxn modelId="{5E85DFC6-5CE4-344F-9A0D-D2B04E9C21AF}" type="presParOf" srcId="{6954227C-F9FE-A74E-89EC-CA4265E934FC}" destId="{C71D7E2B-D22D-4C41-A5F2-D84B223929C7}" srcOrd="3" destOrd="0" presId="urn:microsoft.com/office/officeart/2005/8/layout/venn1"/>
    <dgm:cxn modelId="{ECCFA870-46E0-254D-9CC7-0AA144165161}" type="presParOf" srcId="{6954227C-F9FE-A74E-89EC-CA4265E934FC}" destId="{22C113AD-E1FB-3448-AFAE-FC3C74728CBA}" srcOrd="4" destOrd="0" presId="urn:microsoft.com/office/officeart/2005/8/layout/venn1"/>
    <dgm:cxn modelId="{7B300072-DBC4-D047-B6A7-53C476CABF96}" type="presParOf" srcId="{6954227C-F9FE-A74E-89EC-CA4265E934FC}" destId="{B11FDBB4-079B-2548-A0A0-C243F434219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43D6B-27AA-7940-90BF-65B6B2054A18}">
      <dsp:nvSpPr>
        <dsp:cNvPr id="0" name=""/>
        <dsp:cNvSpPr/>
      </dsp:nvSpPr>
      <dsp:spPr>
        <a:xfrm>
          <a:off x="746908" y="114418"/>
          <a:ext cx="2069952" cy="206995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</a:t>
          </a:r>
        </a:p>
      </dsp:txBody>
      <dsp:txXfrm>
        <a:off x="1022901" y="476660"/>
        <a:ext cx="1517965" cy="931478"/>
      </dsp:txXfrm>
    </dsp:sp>
    <dsp:sp modelId="{EC48AA6D-75D3-6A47-B795-E8B85FEC3050}">
      <dsp:nvSpPr>
        <dsp:cNvPr id="0" name=""/>
        <dsp:cNvSpPr/>
      </dsp:nvSpPr>
      <dsp:spPr>
        <a:xfrm>
          <a:off x="1493816" y="1408139"/>
          <a:ext cx="2069952" cy="206995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Industry</a:t>
          </a:r>
        </a:p>
      </dsp:txBody>
      <dsp:txXfrm>
        <a:off x="2126876" y="1942877"/>
        <a:ext cx="1241971" cy="1138474"/>
      </dsp:txXfrm>
    </dsp:sp>
    <dsp:sp modelId="{22C113AD-E1FB-3448-AFAE-FC3C74728CBA}">
      <dsp:nvSpPr>
        <dsp:cNvPr id="0" name=""/>
        <dsp:cNvSpPr/>
      </dsp:nvSpPr>
      <dsp:spPr>
        <a:xfrm>
          <a:off x="0" y="1408139"/>
          <a:ext cx="2069952" cy="206995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Education</a:t>
          </a:r>
        </a:p>
      </dsp:txBody>
      <dsp:txXfrm>
        <a:off x="194920" y="1942877"/>
        <a:ext cx="1241971" cy="1138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04/10/2025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3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#Colonnes</a:t>
            </a:r>
            <a:br>
              <a:rPr lang="fr-FR" dirty="0"/>
            </a:br>
            <a:r>
              <a:rPr lang="fr-FR" dirty="0"/>
              <a:t>@</a:t>
            </a:r>
            <a:r>
              <a:rPr lang="fr-FR" sz="900" dirty="0">
                <a:solidFill>
                  <a:srgbClr val="8F8F8F"/>
                </a:solidFill>
                <a:latin typeface="Helvetica 55 Roman" panose="020B0604020202020204" pitchFamily="2" charset="0"/>
              </a:rPr>
              <a:t>4 Messages Clés + 1 thème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2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6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7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21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7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15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ajouter un nom de section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ZoneTexte 13">
            <a:extLst>
              <a:ext uri="{FF2B5EF4-FFF2-40B4-BE49-F238E27FC236}">
                <a16:creationId xmlns:a16="http://schemas.microsoft.com/office/drawing/2014/main" id="{D7001C27-2ED9-D548-B3DB-54FBF362F693}"/>
              </a:ext>
            </a:extLst>
          </p:cNvPr>
          <p:cNvSpPr txBox="1"/>
          <p:nvPr userDrawn="1"/>
        </p:nvSpPr>
        <p:spPr>
          <a:xfrm>
            <a:off x="288770" y="479081"/>
            <a:ext cx="1703993" cy="69544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fr-FR" sz="2650" dirty="0">
                <a:solidFill>
                  <a:srgbClr val="FF7900"/>
                </a:solidFill>
              </a:rPr>
              <a:t>Orange</a:t>
            </a:r>
          </a:p>
          <a:p>
            <a:pPr>
              <a:lnSpc>
                <a:spcPts val="2650"/>
              </a:lnSpc>
            </a:pPr>
            <a:r>
              <a:rPr lang="fr-FR" sz="2650" dirty="0"/>
              <a:t>Innovation</a:t>
            </a:r>
          </a:p>
        </p:txBody>
      </p:sp>
      <p:cxnSp>
        <p:nvCxnSpPr>
          <p:cNvPr id="25" name="Connecteur droit 14">
            <a:extLst>
              <a:ext uri="{FF2B5EF4-FFF2-40B4-BE49-F238E27FC236}">
                <a16:creationId xmlns:a16="http://schemas.microsoft.com/office/drawing/2014/main" id="{A6244450-E821-654A-9248-44D1D123EE57}"/>
              </a:ext>
            </a:extLst>
          </p:cNvPr>
          <p:cNvCxnSpPr>
            <a:cxnSpLocks/>
          </p:cNvCxnSpPr>
          <p:nvPr userDrawn="1"/>
        </p:nvCxnSpPr>
        <p:spPr>
          <a:xfrm>
            <a:off x="332630" y="123478"/>
            <a:ext cx="0" cy="277345"/>
          </a:xfrm>
          <a:prstGeom prst="line">
            <a:avLst/>
          </a:prstGeom>
          <a:ln w="539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14">
            <a:extLst>
              <a:ext uri="{FF2B5EF4-FFF2-40B4-BE49-F238E27FC236}">
                <a16:creationId xmlns:a16="http://schemas.microsoft.com/office/drawing/2014/main" id="{47F7AFE2-B0DD-EB4C-AEBC-9E6EB009B2B1}"/>
              </a:ext>
            </a:extLst>
          </p:cNvPr>
          <p:cNvCxnSpPr>
            <a:cxnSpLocks/>
          </p:cNvCxnSpPr>
          <p:nvPr userDrawn="1"/>
        </p:nvCxnSpPr>
        <p:spPr>
          <a:xfrm>
            <a:off x="331934" y="1203598"/>
            <a:ext cx="696" cy="3673202"/>
          </a:xfrm>
          <a:prstGeom prst="line">
            <a:avLst/>
          </a:prstGeom>
          <a:ln w="539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7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20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68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40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93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3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4" name="MSIPCMContentMarking" descr="{&quot;HashCode&quot;:-309203560,&quot;Placement&quot;:&quot;Footer&quot;,&quot;Top&quot;:388.8,&quot;Left&quot;:315.058655,&quot;SlideWidth&quot;:720,&quot;SlideHeight&quot;:405}">
            <a:extLst>
              <a:ext uri="{FF2B5EF4-FFF2-40B4-BE49-F238E27FC236}">
                <a16:creationId xmlns:a16="http://schemas.microsoft.com/office/drawing/2014/main" id="{A3EB30CB-7474-472F-B232-AB0524F1210C}"/>
              </a:ext>
            </a:extLst>
          </p:cNvPr>
          <p:cNvSpPr txBox="1"/>
          <p:nvPr userDrawn="1"/>
        </p:nvSpPr>
        <p:spPr>
          <a:xfrm>
            <a:off x="4001245" y="4937760"/>
            <a:ext cx="1141510" cy="20574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  <a:endParaRPr lang="fr-FR" sz="800" dirty="0" err="1">
              <a:solidFill>
                <a:srgbClr val="ED7D31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0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4" name="MSIPCMContentMarking" descr="{&quot;HashCode&quot;:-309203560,&quot;Placement&quot;:&quot;Footer&quot;,&quot;Top&quot;:388.8,&quot;Left&quot;:315.058655,&quot;SlideWidth&quot;:720,&quot;SlideHeight&quot;:405}">
            <a:extLst>
              <a:ext uri="{FF2B5EF4-FFF2-40B4-BE49-F238E27FC236}">
                <a16:creationId xmlns:a16="http://schemas.microsoft.com/office/drawing/2014/main" id="{52B82E00-92B7-4C38-824A-C772AB3F3F2D}"/>
              </a:ext>
            </a:extLst>
          </p:cNvPr>
          <p:cNvSpPr txBox="1"/>
          <p:nvPr userDrawn="1"/>
        </p:nvSpPr>
        <p:spPr>
          <a:xfrm>
            <a:off x="4001245" y="4937760"/>
            <a:ext cx="1141510" cy="20574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  <a:endParaRPr lang="fr-FR" sz="800" dirty="0" err="1">
              <a:solidFill>
                <a:srgbClr val="ED7D31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  <p:sldLayoutId id="2147483676" r:id="rId9"/>
    <p:sldLayoutId id="214748367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14145" y="2420856"/>
            <a:ext cx="7250175" cy="1504802"/>
          </a:xfrm>
        </p:spPr>
        <p:txBody>
          <a:bodyPr/>
          <a:lstStyle/>
          <a:p>
            <a:r>
              <a:rPr lang="en-US" sz="4000" b="1" noProof="0" dirty="0"/>
              <a:t>Efficient Training Techniques for Large Language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81964-EA97-E10C-F696-63394800E04F}"/>
              </a:ext>
            </a:extLst>
          </p:cNvPr>
          <p:cNvSpPr txBox="1"/>
          <p:nvPr/>
        </p:nvSpPr>
        <p:spPr>
          <a:xfrm>
            <a:off x="398858" y="645563"/>
            <a:ext cx="4792979" cy="123110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4000" noProof="0" dirty="0"/>
              <a:t>Dev Test </a:t>
            </a:r>
            <a:r>
              <a:rPr lang="en-US" sz="4000" noProof="0" dirty="0">
                <a:solidFill>
                  <a:schemeClr val="bg2"/>
                </a:solidFill>
              </a:rPr>
              <a:t>Days</a:t>
            </a:r>
            <a:r>
              <a:rPr lang="en-US" sz="4000" noProof="0" dirty="0"/>
              <a:t> 2025</a:t>
            </a:r>
          </a:p>
          <a:p>
            <a:r>
              <a:rPr lang="en-US" sz="4000" noProof="0" dirty="0">
                <a:solidFill>
                  <a:schemeClr val="bg2"/>
                </a:solidFill>
              </a:rPr>
              <a:t>Onsite edition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700AA-EC87-4FAB-2A49-13621473392D}"/>
              </a:ext>
            </a:extLst>
          </p:cNvPr>
          <p:cNvSpPr txBox="1"/>
          <p:nvPr/>
        </p:nvSpPr>
        <p:spPr>
          <a:xfrm>
            <a:off x="742298" y="3446809"/>
            <a:ext cx="302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noProof="0" dirty="0">
                <a:solidFill>
                  <a:srgbClr val="FF7900"/>
                </a:solidFill>
              </a:rPr>
              <a:t>Robert Poenaru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405886-364B-AF88-07E4-03438A1F06A2}"/>
              </a:ext>
            </a:extLst>
          </p:cNvPr>
          <p:cNvSpPr txBox="1"/>
          <p:nvPr/>
        </p:nvSpPr>
        <p:spPr>
          <a:xfrm>
            <a:off x="3287568" y="3446809"/>
            <a:ext cx="2055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noProof="0" dirty="0">
                <a:solidFill>
                  <a:srgbClr val="FF7900"/>
                </a:solidFill>
              </a:rPr>
              <a:t>Orange Services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E3356-98F1-2ACB-E6DA-10A7F11CC560}"/>
              </a:ext>
            </a:extLst>
          </p:cNvPr>
          <p:cNvSpPr txBox="1"/>
          <p:nvPr/>
        </p:nvSpPr>
        <p:spPr>
          <a:xfrm>
            <a:off x="5778321" y="3446809"/>
            <a:ext cx="2357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noProof="0" dirty="0">
                <a:solidFill>
                  <a:srgbClr val="FF7900"/>
                </a:solidFill>
              </a:rPr>
              <a:t>07 September 2025</a:t>
            </a:r>
          </a:p>
        </p:txBody>
      </p:sp>
    </p:spTree>
    <p:extLst>
      <p:ext uri="{BB962C8B-B14F-4D97-AF65-F5344CB8AC3E}">
        <p14:creationId xmlns:p14="http://schemas.microsoft.com/office/powerpoint/2010/main" val="35597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966546" y="2044926"/>
            <a:ext cx="7060580" cy="592936"/>
          </a:xfrm>
        </p:spPr>
        <p:txBody>
          <a:bodyPr/>
          <a:lstStyle/>
          <a:p>
            <a:r>
              <a:rPr lang="en-US" sz="4000" noProof="0" dirty="0"/>
              <a:t>Thank you for your attention!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E03C28-6479-4B73-85F6-57F7D3D3765F}"/>
              </a:ext>
            </a:extLst>
          </p:cNvPr>
          <p:cNvSpPr txBox="1"/>
          <p:nvPr/>
        </p:nvSpPr>
        <p:spPr>
          <a:xfrm>
            <a:off x="351226" y="369720"/>
            <a:ext cx="852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0" dirty="0">
                <a:solidFill>
                  <a:schemeClr val="bg2"/>
                </a:solidFill>
                <a:latin typeface="Helvetica 75 Bold" panose="020B0804020202020204" pitchFamily="34" charset="0"/>
              </a:rPr>
              <a:t>Dev Test </a:t>
            </a:r>
            <a:r>
              <a:rPr lang="en-US" sz="3200" noProof="0" dirty="0">
                <a:latin typeface="Helvetica 75 Bold" panose="020B0804020202020204" pitchFamily="34" charset="0"/>
              </a:rPr>
              <a:t>Days </a:t>
            </a:r>
            <a:r>
              <a:rPr lang="en-US" sz="3200" noProof="0" dirty="0">
                <a:solidFill>
                  <a:schemeClr val="bg2"/>
                </a:solidFill>
                <a:latin typeface="Helvetica 75 Bold" panose="020B0804020202020204" pitchFamily="34" charset="0"/>
              </a:rPr>
              <a:t>2025 </a:t>
            </a:r>
            <a:r>
              <a:rPr lang="en-US" sz="3200" noProof="0" dirty="0">
                <a:latin typeface="Helvetica 75 Bold" panose="020B0804020202020204" pitchFamily="34" charset="0"/>
              </a:rPr>
              <a:t>Edition</a:t>
            </a:r>
            <a:endParaRPr lang="en-US" sz="3200" noProof="0" dirty="0">
              <a:solidFill>
                <a:schemeClr val="bg2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ACE433-BD23-3F53-9F4E-9577F747BCA0}"/>
              </a:ext>
            </a:extLst>
          </p:cNvPr>
          <p:cNvSpPr/>
          <p:nvPr/>
        </p:nvSpPr>
        <p:spPr>
          <a:xfrm>
            <a:off x="8027126" y="3520440"/>
            <a:ext cx="1005840" cy="1489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B43214-688B-965E-6394-B7B317C00600}"/>
              </a:ext>
            </a:extLst>
          </p:cNvPr>
          <p:cNvSpPr txBox="1"/>
          <p:nvPr/>
        </p:nvSpPr>
        <p:spPr>
          <a:xfrm>
            <a:off x="1284046" y="4312101"/>
            <a:ext cx="67646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basavyr</a:t>
            </a:r>
            <a:endParaRPr lang="en-US" sz="14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B7662-69EC-D19C-60F1-7CCE2688215D}"/>
              </a:ext>
            </a:extLst>
          </p:cNvPr>
          <p:cNvSpPr txBox="1"/>
          <p:nvPr/>
        </p:nvSpPr>
        <p:spPr>
          <a:xfrm>
            <a:off x="3442591" y="4312101"/>
            <a:ext cx="246221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robert.poenaru@orange.com</a:t>
            </a:r>
            <a:endParaRPr lang="en-US" sz="14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8A1BA-B72A-B025-52C2-AC9B394A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277" y="4102323"/>
            <a:ext cx="6350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2C980-6C91-BE40-1E35-6D583738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6" y="4102323"/>
            <a:ext cx="635000" cy="63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8D7A90-F140-4483-8CEB-4340B510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562" y="4134980"/>
            <a:ext cx="569686" cy="569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B73FF7-418F-6C1E-BFB9-661C559FA8F5}"/>
              </a:ext>
            </a:extLst>
          </p:cNvPr>
          <p:cNvSpPr txBox="1"/>
          <p:nvPr/>
        </p:nvSpPr>
        <p:spPr>
          <a:xfrm>
            <a:off x="7006207" y="4332714"/>
            <a:ext cx="135293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/>
              <a:t>Robert-Poenaru</a:t>
            </a:r>
          </a:p>
        </p:txBody>
      </p:sp>
    </p:spTree>
    <p:extLst>
      <p:ext uri="{BB962C8B-B14F-4D97-AF65-F5344CB8AC3E}">
        <p14:creationId xmlns:p14="http://schemas.microsoft.com/office/powerpoint/2010/main" val="9857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465917" y="1505086"/>
            <a:ext cx="5379159" cy="15841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noProof="0" dirty="0"/>
              <a:t>About Me</a:t>
            </a:r>
          </a:p>
          <a:p>
            <a:pPr>
              <a:lnSpc>
                <a:spcPct val="100000"/>
              </a:lnSpc>
            </a:pPr>
            <a:r>
              <a:rPr lang="en-US" sz="24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Security Researcher</a:t>
            </a:r>
            <a:br>
              <a:rPr lang="en-US" sz="24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</a:br>
            <a:r>
              <a:rPr lang="en-US" sz="18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SPS (OIDIS)</a:t>
            </a:r>
          </a:p>
          <a:p>
            <a:pPr>
              <a:lnSpc>
                <a:spcPct val="100000"/>
              </a:lnSpc>
            </a:pPr>
            <a:r>
              <a:rPr lang="en-US" sz="1800" i="1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Topics of interest: ML, Adversarial Attacks, AI, MTD</a:t>
            </a:r>
            <a:endParaRPr lang="en-US" sz="2400" i="1" noProof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C516E-FAAD-381A-2636-6EAFFD9240B6}"/>
              </a:ext>
            </a:extLst>
          </p:cNvPr>
          <p:cNvSpPr txBox="1"/>
          <p:nvPr/>
        </p:nvSpPr>
        <p:spPr>
          <a:xfrm>
            <a:off x="1372686" y="4312101"/>
            <a:ext cx="67646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basavyr</a:t>
            </a:r>
            <a:endParaRPr lang="en-US" sz="1400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B42DF-794E-995E-3C21-C10FFD90CF02}"/>
              </a:ext>
            </a:extLst>
          </p:cNvPr>
          <p:cNvSpPr txBox="1"/>
          <p:nvPr/>
        </p:nvSpPr>
        <p:spPr>
          <a:xfrm>
            <a:off x="3531231" y="4312101"/>
            <a:ext cx="246221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robert.poenaru@orange.com</a:t>
            </a:r>
            <a:endParaRPr lang="en-US" sz="1400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F14148-422D-F060-F333-D5F5B03AB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17" y="4102323"/>
            <a:ext cx="635000" cy="63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58671D-0C40-FC1E-4395-810F1E40B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86" y="4102323"/>
            <a:ext cx="635000" cy="63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E96BC8-F001-48F6-94C2-4FC440FF72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202" y="4134980"/>
            <a:ext cx="569686" cy="569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BF0C0F-C3BF-58FA-8F2E-637AF1CD8A7D}"/>
              </a:ext>
            </a:extLst>
          </p:cNvPr>
          <p:cNvSpPr txBox="1"/>
          <p:nvPr/>
        </p:nvSpPr>
        <p:spPr>
          <a:xfrm>
            <a:off x="7094847" y="4332714"/>
            <a:ext cx="135293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/>
              <a:t>Robert-Poenaru</a:t>
            </a:r>
          </a:p>
        </p:txBody>
      </p:sp>
      <p:pic>
        <p:nvPicPr>
          <p:cNvPr id="17" name="Picture 16" descr="A person wearing glasses and smiling&#10;&#10;AI-generated content may be incorrect.">
            <a:extLst>
              <a:ext uri="{FF2B5EF4-FFF2-40B4-BE49-F238E27FC236}">
                <a16:creationId xmlns:a16="http://schemas.microsoft.com/office/drawing/2014/main" id="{8B47043C-70D6-BDA6-8F81-62D4CE4AB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7" y="1505086"/>
            <a:ext cx="1714500" cy="171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9318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B778-ECE4-54C4-ED1F-8262CDD9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Introduction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LLM Architecture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LLM Fine-tuning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Adapters and LORA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Case-study on T5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Conclusions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Outline</a:t>
            </a:r>
            <a:endParaRPr lang="en-US" sz="28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8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B89439-7B76-FD91-E828-D02AD1B8A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5242413" cy="2656205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>
                <a:solidFill>
                  <a:schemeClr val="bg2"/>
                </a:solidFill>
              </a:rPr>
              <a:t>Artificial Intelligence</a:t>
            </a:r>
            <a:r>
              <a:rPr lang="en-US" dirty="0"/>
              <a:t> (AI) integrates in many products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solidFill>
                  <a:schemeClr val="bg2"/>
                </a:solidFill>
              </a:rPr>
              <a:t>Large Language Models </a:t>
            </a:r>
            <a:r>
              <a:rPr lang="en-US" dirty="0"/>
              <a:t>are its most innovative components</a:t>
            </a:r>
          </a:p>
          <a:p>
            <a:pPr lvl="2">
              <a:buClr>
                <a:srgbClr val="FF7900"/>
              </a:buClr>
            </a:pPr>
            <a:r>
              <a:rPr lang="en-US" dirty="0"/>
              <a:t>Modern LLMs have achieved </a:t>
            </a:r>
            <a:r>
              <a:rPr lang="en-US" dirty="0">
                <a:solidFill>
                  <a:schemeClr val="bg2"/>
                </a:solidFill>
              </a:rPr>
              <a:t>multimodality</a:t>
            </a:r>
            <a:r>
              <a:rPr lang="en-US" dirty="0"/>
              <a:t>, increased flexibility and use case scenarios:</a:t>
            </a:r>
          </a:p>
          <a:p>
            <a:pPr lvl="3">
              <a:buClr>
                <a:srgbClr val="FF7900"/>
              </a:buClr>
            </a:pPr>
            <a:r>
              <a:rPr lang="en-US" dirty="0"/>
              <a:t>Healthcare</a:t>
            </a:r>
          </a:p>
          <a:p>
            <a:pPr lvl="3">
              <a:buClr>
                <a:srgbClr val="FF7900"/>
              </a:buClr>
            </a:pPr>
            <a:r>
              <a:rPr lang="en-US" dirty="0"/>
              <a:t>Software Development</a:t>
            </a:r>
          </a:p>
          <a:p>
            <a:pPr lvl="3">
              <a:buClr>
                <a:srgbClr val="FF7900"/>
              </a:buClr>
            </a:pPr>
            <a:r>
              <a:rPr lang="en-US" dirty="0"/>
              <a:t>Automotive</a:t>
            </a:r>
          </a:p>
          <a:p>
            <a:pPr lvl="3">
              <a:buClr>
                <a:srgbClr val="FF7900"/>
              </a:buClr>
            </a:pPr>
            <a:r>
              <a:rPr lang="en-US" dirty="0"/>
              <a:t>Content Creation</a:t>
            </a:r>
          </a:p>
          <a:p>
            <a:pPr lvl="3">
              <a:buClr>
                <a:srgbClr val="FF7900"/>
              </a:buClr>
            </a:pPr>
            <a:r>
              <a:rPr lang="en-US" dirty="0"/>
              <a:t>Marketing</a:t>
            </a:r>
          </a:p>
          <a:p>
            <a:pPr lvl="3">
              <a:buClr>
                <a:srgbClr val="FF7900"/>
              </a:buClr>
            </a:pPr>
            <a:r>
              <a:rPr lang="en-US" dirty="0"/>
              <a:t>Robotics</a:t>
            </a:r>
          </a:p>
          <a:p>
            <a:pPr lvl="3">
              <a:buClr>
                <a:srgbClr val="FF7900"/>
              </a:buClr>
            </a:pPr>
            <a:r>
              <a:rPr lang="en-US" i="1" dirty="0"/>
              <a:t>and much more…</a:t>
            </a:r>
          </a:p>
          <a:p>
            <a:pPr lvl="3">
              <a:buClr>
                <a:srgbClr val="FF7900"/>
              </a:buClr>
            </a:pPr>
            <a:endParaRPr lang="en-US" dirty="0"/>
          </a:p>
          <a:p>
            <a:pPr lvl="2">
              <a:buClr>
                <a:srgbClr val="FF7900"/>
              </a:buClr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1E93D-084F-C2C0-D5C6-5B356A30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Artificial Intelligence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BFB8E7-AF36-38A8-268B-FB0DCB7F6A0B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E1F472D-F2D0-DDED-720A-8A6ADA254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196721"/>
              </p:ext>
            </p:extLst>
          </p:nvPr>
        </p:nvGraphicFramePr>
        <p:xfrm>
          <a:off x="5265905" y="1011238"/>
          <a:ext cx="3563769" cy="3592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77885-BEA1-DB7B-D95C-B995F33B4044}"/>
              </a:ext>
            </a:extLst>
          </p:cNvPr>
          <p:cNvSpPr txBox="1"/>
          <p:nvPr/>
        </p:nvSpPr>
        <p:spPr>
          <a:xfrm>
            <a:off x="6138629" y="4603749"/>
            <a:ext cx="1657505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Innovation lifecycle</a:t>
            </a:r>
          </a:p>
        </p:txBody>
      </p:sp>
    </p:spTree>
    <p:extLst>
      <p:ext uri="{BB962C8B-B14F-4D97-AF65-F5344CB8AC3E}">
        <p14:creationId xmlns:p14="http://schemas.microsoft.com/office/powerpoint/2010/main" val="30812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FC732-EA2A-16F5-DB28-99C5C3872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0B0DE7-C2EB-16AC-F8E3-6DD5CA18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8515350" cy="2656205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/>
              <a:t>For tasks such as </a:t>
            </a:r>
            <a:r>
              <a:rPr lang="en-US" dirty="0">
                <a:solidFill>
                  <a:schemeClr val="bg2"/>
                </a:solidFill>
              </a:rPr>
              <a:t>Natural Language Processing</a:t>
            </a:r>
            <a:endParaRPr lang="en-US" b="1" dirty="0"/>
          </a:p>
          <a:p>
            <a:pPr lvl="2">
              <a:buClr>
                <a:srgbClr val="FF7900"/>
              </a:buClr>
            </a:pPr>
            <a:r>
              <a:rPr lang="en-US" dirty="0"/>
              <a:t>All modern LLMs are based on the Transformer architecture</a:t>
            </a:r>
            <a:r>
              <a:rPr lang="en-US" baseline="30000" dirty="0"/>
              <a:t>1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880D30-D853-85D0-20DA-0F7E8A6A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Language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18339-6388-1AED-594A-47CD22272BAC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3B231-56B5-B034-EF8D-997B0CDF3733}"/>
              </a:ext>
            </a:extLst>
          </p:cNvPr>
          <p:cNvSpPr txBox="1"/>
          <p:nvPr/>
        </p:nvSpPr>
        <p:spPr>
          <a:xfrm>
            <a:off x="310142" y="4722118"/>
            <a:ext cx="3058530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1 Vaswani et. al. (2017) - arXiv:1706.03762 [</a:t>
            </a:r>
            <a:r>
              <a:rPr lang="en-US" sz="1000" dirty="0" err="1"/>
              <a:t>cs.CL</a:t>
            </a:r>
            <a:r>
              <a:rPr lang="en-US" sz="1000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6903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856" y="1344820"/>
            <a:ext cx="108000" cy="115492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856" y="1344820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endParaRPr lang="en-US" sz="1200" noProof="0" dirty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0224" y="1344820"/>
            <a:ext cx="108000" cy="1154922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8224" y="1344820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728" y="2928996"/>
            <a:ext cx="108000" cy="1154922"/>
          </a:xfrm>
          <a:prstGeom prst="rect">
            <a:avLst/>
          </a:prstGeom>
          <a:solidFill>
            <a:srgbClr val="FF7900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5728" y="2928996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527050" lvl="1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00224" y="2928996"/>
            <a:ext cx="108000" cy="1154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8224" y="2928996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527050" lvl="1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an </a:t>
            </a:r>
            <a:r>
              <a:rPr lang="en-US" sz="1200" noProof="0" dirty="0" err="1">
                <a:solidFill>
                  <a:schemeClr val="tx1"/>
                </a:solidFill>
                <a:latin typeface="Helvetica 45 Light" panose="020B0403020202020204" pitchFamily="34" charset="0"/>
              </a:rPr>
              <a:t>exzmple</a:t>
            </a:r>
            <a:endParaRPr lang="en-US" sz="1200" noProof="0" dirty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9496" y="0"/>
            <a:ext cx="221450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600" noProof="0" dirty="0">
                <a:solidFill>
                  <a:srgbClr val="000000"/>
                </a:solidFill>
              </a:rPr>
              <a:t>Lorem ipsum dolor sit </a:t>
            </a:r>
            <a:r>
              <a:rPr lang="en-US" sz="1600" noProof="0" dirty="0" err="1">
                <a:solidFill>
                  <a:srgbClr val="000000"/>
                </a:solidFill>
              </a:rPr>
              <a:t>amet</a:t>
            </a:r>
            <a:r>
              <a:rPr lang="en-US" sz="1600" noProof="0" dirty="0">
                <a:solidFill>
                  <a:srgbClr val="000000"/>
                </a:solidFill>
              </a:rPr>
              <a:t>, </a:t>
            </a:r>
            <a:r>
              <a:rPr lang="en-US" sz="1600" noProof="0" dirty="0" err="1">
                <a:solidFill>
                  <a:srgbClr val="000000"/>
                </a:solidFill>
              </a:rPr>
              <a:t>consectetur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adipiscing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elit</a:t>
            </a:r>
            <a:r>
              <a:rPr lang="en-US" sz="1600" noProof="0" dirty="0">
                <a:solidFill>
                  <a:srgbClr val="000000"/>
                </a:solidFill>
              </a:rPr>
              <a:t>.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>
                <a:solidFill>
                  <a:srgbClr val="000000"/>
                </a:solidFill>
              </a:rPr>
              <a:t>Sed </a:t>
            </a:r>
            <a:r>
              <a:rPr lang="en-US" sz="1600" noProof="0" dirty="0" err="1">
                <a:solidFill>
                  <a:srgbClr val="000000"/>
                </a:solidFill>
              </a:rPr>
              <a:t>rhoncus</a:t>
            </a:r>
            <a:r>
              <a:rPr lang="en-US" sz="1600" noProof="0" dirty="0">
                <a:solidFill>
                  <a:srgbClr val="000000"/>
                </a:solidFill>
              </a:rPr>
              <a:t>, nisi </a:t>
            </a:r>
            <a:r>
              <a:rPr lang="en-US" sz="1600" noProof="0" dirty="0" err="1">
                <a:solidFill>
                  <a:srgbClr val="000000"/>
                </a:solidFill>
              </a:rPr>
              <a:t>eu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facilisis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condimentum</a:t>
            </a:r>
            <a:r>
              <a:rPr lang="en-US" sz="1600" noProof="0" dirty="0">
                <a:solidFill>
                  <a:srgbClr val="000000"/>
                </a:solidFill>
              </a:rPr>
              <a:t>, ligula </a:t>
            </a:r>
            <a:r>
              <a:rPr lang="en-US" sz="1600" noProof="0" dirty="0" err="1">
                <a:solidFill>
                  <a:srgbClr val="000000"/>
                </a:solidFill>
              </a:rPr>
              <a:t>augue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 err="1">
                <a:solidFill>
                  <a:srgbClr val="000000"/>
                </a:solidFill>
              </a:rPr>
              <a:t>porttitor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lacus</a:t>
            </a:r>
            <a:r>
              <a:rPr lang="en-US" sz="1600" noProof="0" dirty="0">
                <a:solidFill>
                  <a:srgbClr val="000000"/>
                </a:solidFill>
              </a:rPr>
              <a:t>. </a:t>
            </a:r>
            <a:r>
              <a:rPr lang="en-US" sz="1600" noProof="0" dirty="0" err="1">
                <a:solidFill>
                  <a:srgbClr val="000000"/>
                </a:solidFill>
              </a:rPr>
              <a:t>Nulla</a:t>
            </a:r>
            <a:r>
              <a:rPr lang="en-US" sz="1600" noProof="0" dirty="0">
                <a:solidFill>
                  <a:srgbClr val="000000"/>
                </a:solidFill>
              </a:rPr>
              <a:t> sit </a:t>
            </a:r>
            <a:r>
              <a:rPr lang="en-US" sz="1600" noProof="0" dirty="0" err="1">
                <a:solidFill>
                  <a:srgbClr val="000000"/>
                </a:solidFill>
              </a:rPr>
              <a:t>amet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quam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justo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eu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 err="1">
                <a:solidFill>
                  <a:srgbClr val="000000"/>
                </a:solidFill>
              </a:rPr>
              <a:t>iaculis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tortor</a:t>
            </a:r>
            <a:r>
              <a:rPr lang="en-US" sz="1600" noProof="0" dirty="0">
                <a:solidFill>
                  <a:srgbClr val="000000"/>
                </a:solidFill>
              </a:rPr>
              <a:t> nisi a </a:t>
            </a:r>
            <a:r>
              <a:rPr lang="en-US" sz="1600" noProof="0" dirty="0" err="1">
                <a:solidFill>
                  <a:srgbClr val="000000"/>
                </a:solidFill>
              </a:rPr>
              <a:t>augue</a:t>
            </a:r>
            <a:r>
              <a:rPr lang="en-US" sz="1600" noProof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" name="Titre 2"/>
          <p:cNvSpPr txBox="1">
            <a:spLocks/>
          </p:cNvSpPr>
          <p:nvPr/>
        </p:nvSpPr>
        <p:spPr bwMode="auto">
          <a:xfrm>
            <a:off x="467544" y="411510"/>
            <a:ext cx="836213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en-US" sz="2800" noProof="0" dirty="0"/>
              <a:t>Title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817" y="4659982"/>
            <a:ext cx="116283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411510"/>
            <a:ext cx="8362131" cy="360040"/>
          </a:xfrm>
        </p:spPr>
        <p:txBody>
          <a:bodyPr/>
          <a:lstStyle/>
          <a:p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817" y="4731990"/>
            <a:ext cx="116283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41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00908945"/>
              </p:ext>
            </p:extLst>
          </p:nvPr>
        </p:nvGraphicFramePr>
        <p:xfrm>
          <a:off x="3934256" y="1151490"/>
          <a:ext cx="4404865" cy="3632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Content Placeholder 5"/>
          <p:cNvSpPr>
            <a:spLocks noGrp="1"/>
          </p:cNvSpPr>
          <p:nvPr>
            <p:ph sz="half" idx="1"/>
          </p:nvPr>
        </p:nvSpPr>
        <p:spPr>
          <a:xfrm>
            <a:off x="467544" y="1419622"/>
            <a:ext cx="2890647" cy="3369252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en-US" noProof="0" dirty="0">
                <a:solidFill>
                  <a:srgbClr val="FF7900"/>
                </a:solidFill>
              </a:rPr>
              <a:t>Lorem ipsum dolor sit </a:t>
            </a:r>
            <a:r>
              <a:rPr lang="en-US" noProof="0" dirty="0" err="1">
                <a:solidFill>
                  <a:srgbClr val="FF7900"/>
                </a:solidFill>
              </a:rPr>
              <a:t>amet</a:t>
            </a:r>
            <a:r>
              <a:rPr lang="en-US" noProof="0" dirty="0">
                <a:solidFill>
                  <a:srgbClr val="FF7900"/>
                </a:solidFill>
              </a:rPr>
              <a:t>, </a:t>
            </a:r>
            <a:r>
              <a:rPr lang="en-US" noProof="0" dirty="0" err="1">
                <a:solidFill>
                  <a:srgbClr val="FF7900"/>
                </a:solidFill>
              </a:rPr>
              <a:t>consectetur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adipiscing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elit</a:t>
            </a:r>
            <a:r>
              <a:rPr lang="en-US" noProof="0" dirty="0">
                <a:solidFill>
                  <a:srgbClr val="FF7900"/>
                </a:solidFill>
              </a:rPr>
              <a:t>. </a:t>
            </a:r>
            <a:br>
              <a:rPr lang="en-US" noProof="0" dirty="0">
                <a:solidFill>
                  <a:srgbClr val="FF7900"/>
                </a:solidFill>
              </a:rPr>
            </a:br>
            <a:r>
              <a:rPr lang="en-US" noProof="0" dirty="0">
                <a:solidFill>
                  <a:srgbClr val="FF7900"/>
                </a:solidFill>
              </a:rPr>
              <a:t>Sed </a:t>
            </a:r>
            <a:r>
              <a:rPr lang="en-US" noProof="0" dirty="0" err="1">
                <a:solidFill>
                  <a:srgbClr val="FF7900"/>
                </a:solidFill>
              </a:rPr>
              <a:t>rhoncus</a:t>
            </a:r>
            <a:r>
              <a:rPr lang="en-US" noProof="0" dirty="0">
                <a:solidFill>
                  <a:srgbClr val="FF7900"/>
                </a:solidFill>
              </a:rPr>
              <a:t>, nisi </a:t>
            </a:r>
            <a:r>
              <a:rPr lang="en-US" noProof="0" dirty="0" err="1">
                <a:solidFill>
                  <a:srgbClr val="FF7900"/>
                </a:solidFill>
              </a:rPr>
              <a:t>eu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facilisis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condimentum</a:t>
            </a:r>
            <a:r>
              <a:rPr lang="en-US" noProof="0" dirty="0">
                <a:solidFill>
                  <a:srgbClr val="FF7900"/>
                </a:solidFill>
              </a:rPr>
              <a:t>, ligula </a:t>
            </a:r>
            <a:r>
              <a:rPr lang="en-US" noProof="0" dirty="0" err="1">
                <a:solidFill>
                  <a:srgbClr val="FF7900"/>
                </a:solidFill>
              </a:rPr>
              <a:t>augue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br>
              <a:rPr lang="en-US" noProof="0" dirty="0">
                <a:solidFill>
                  <a:srgbClr val="FF7900"/>
                </a:solidFill>
              </a:rPr>
            </a:br>
            <a:r>
              <a:rPr lang="en-US" noProof="0" dirty="0" err="1">
                <a:solidFill>
                  <a:srgbClr val="FF7900"/>
                </a:solidFill>
              </a:rPr>
              <a:t>porttitor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lacus</a:t>
            </a:r>
            <a:r>
              <a:rPr lang="en-US" noProof="0" dirty="0">
                <a:solidFill>
                  <a:srgbClr val="FF7900"/>
                </a:solidFill>
              </a:rPr>
              <a:t>.</a:t>
            </a:r>
          </a:p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noProof="0" dirty="0" err="1">
                <a:solidFill>
                  <a:schemeClr val="tx1"/>
                </a:solidFill>
              </a:rPr>
              <a:t>Nulla</a:t>
            </a:r>
            <a:r>
              <a:rPr lang="en-US" noProof="0" dirty="0">
                <a:solidFill>
                  <a:schemeClr val="tx1"/>
                </a:solidFill>
              </a:rPr>
              <a:t> sit </a:t>
            </a:r>
            <a:r>
              <a:rPr lang="en-US" noProof="0" dirty="0" err="1">
                <a:solidFill>
                  <a:schemeClr val="tx1"/>
                </a:solidFill>
              </a:rPr>
              <a:t>amet</a:t>
            </a:r>
            <a:r>
              <a:rPr lang="en-US" noProof="0" dirty="0">
                <a:solidFill>
                  <a:schemeClr val="tx1"/>
                </a:solidFill>
              </a:rPr>
              <a:t> </a:t>
            </a:r>
            <a:r>
              <a:rPr lang="en-US" noProof="0" dirty="0" err="1">
                <a:solidFill>
                  <a:schemeClr val="tx1"/>
                </a:solidFill>
              </a:rPr>
              <a:t>quam</a:t>
            </a:r>
            <a:r>
              <a:rPr lang="en-US" noProof="0" dirty="0">
                <a:solidFill>
                  <a:schemeClr val="tx1"/>
                </a:solidFill>
              </a:rPr>
              <a:t> </a:t>
            </a:r>
            <a:r>
              <a:rPr lang="en-US" noProof="0" dirty="0" err="1">
                <a:solidFill>
                  <a:schemeClr val="tx1"/>
                </a:solidFill>
              </a:rPr>
              <a:t>justo</a:t>
            </a:r>
            <a:r>
              <a:rPr lang="en-US" noProof="0" dirty="0">
                <a:solidFill>
                  <a:schemeClr val="tx1"/>
                </a:solidFill>
              </a:rPr>
              <a:t>:</a:t>
            </a:r>
          </a:p>
          <a:p>
            <a:pPr lvl="2">
              <a:buClr>
                <a:srgbClr val="FF7900"/>
              </a:buClr>
            </a:pP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consectetur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. </a:t>
            </a:r>
            <a:br>
              <a:rPr lang="en-US" noProof="0" dirty="0"/>
            </a:br>
            <a:r>
              <a:rPr lang="en-US" noProof="0" dirty="0"/>
              <a:t>Sed </a:t>
            </a:r>
            <a:r>
              <a:rPr lang="en-US" noProof="0" dirty="0" err="1"/>
              <a:t>rhoncus</a:t>
            </a:r>
            <a:endParaRPr lang="en-US" noProof="0" dirty="0"/>
          </a:p>
          <a:p>
            <a:pPr lvl="2">
              <a:buClr>
                <a:srgbClr val="FF7900"/>
              </a:buClr>
            </a:pPr>
            <a:r>
              <a:rPr lang="en-US" noProof="0" dirty="0" err="1"/>
              <a:t>Nulla</a:t>
            </a:r>
            <a:r>
              <a:rPr lang="en-US" noProof="0" dirty="0"/>
              <a:t> sit </a:t>
            </a:r>
            <a:r>
              <a:rPr lang="en-US" noProof="0" dirty="0" err="1"/>
              <a:t>amet</a:t>
            </a:r>
            <a:r>
              <a:rPr lang="en-US" noProof="0" dirty="0"/>
              <a:t> </a:t>
            </a:r>
            <a:r>
              <a:rPr lang="en-US" noProof="0" dirty="0" err="1"/>
              <a:t>quam</a:t>
            </a:r>
            <a:r>
              <a:rPr lang="en-US" noProof="0" dirty="0"/>
              <a:t> </a:t>
            </a:r>
            <a:r>
              <a:rPr lang="en-US" noProof="0" dirty="0" err="1"/>
              <a:t>justo</a:t>
            </a:r>
            <a:r>
              <a:rPr lang="en-US" noProof="0" dirty="0"/>
              <a:t> </a:t>
            </a:r>
            <a:r>
              <a:rPr lang="en-US" noProof="0" dirty="0" err="1"/>
              <a:t>eu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iaculis</a:t>
            </a:r>
            <a:r>
              <a:rPr lang="en-US" noProof="0" dirty="0"/>
              <a:t> </a:t>
            </a:r>
            <a:r>
              <a:rPr lang="en-US" noProof="0" dirty="0" err="1"/>
              <a:t>tortor</a:t>
            </a:r>
            <a:r>
              <a:rPr lang="en-US" noProof="0" dirty="0"/>
              <a:t> nisi a </a:t>
            </a:r>
            <a:r>
              <a:rPr lang="en-US" noProof="0" dirty="0" err="1"/>
              <a:t>augue</a:t>
            </a:r>
            <a:r>
              <a:rPr lang="en-US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17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411510"/>
            <a:ext cx="8362131" cy="360040"/>
          </a:xfrm>
        </p:spPr>
        <p:txBody>
          <a:bodyPr/>
          <a:lstStyle/>
          <a:p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688" y="4731990"/>
            <a:ext cx="1205968" cy="19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18" name="Chart 82"/>
          <p:cNvGraphicFramePr/>
          <p:nvPr/>
        </p:nvGraphicFramePr>
        <p:xfrm>
          <a:off x="2399717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83"/>
          <p:cNvGraphicFramePr/>
          <p:nvPr/>
        </p:nvGraphicFramePr>
        <p:xfrm>
          <a:off x="4529746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84"/>
          <p:cNvGraphicFramePr/>
          <p:nvPr/>
        </p:nvGraphicFramePr>
        <p:xfrm>
          <a:off x="6659775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85"/>
          <p:cNvGraphicFramePr/>
          <p:nvPr/>
        </p:nvGraphicFramePr>
        <p:xfrm>
          <a:off x="269688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TextBox 86"/>
          <p:cNvSpPr txBox="1"/>
          <p:nvPr/>
        </p:nvSpPr>
        <p:spPr>
          <a:xfrm>
            <a:off x="384938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27" name="TextBox 87"/>
          <p:cNvSpPr txBox="1"/>
          <p:nvPr/>
        </p:nvSpPr>
        <p:spPr>
          <a:xfrm>
            <a:off x="6793537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85%</a:t>
            </a:r>
          </a:p>
        </p:txBody>
      </p:sp>
      <p:sp>
        <p:nvSpPr>
          <p:cNvPr id="28" name="TextBox 88"/>
          <p:cNvSpPr txBox="1"/>
          <p:nvPr/>
        </p:nvSpPr>
        <p:spPr>
          <a:xfrm>
            <a:off x="312817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18%</a:t>
            </a:r>
          </a:p>
        </p:txBody>
      </p:sp>
      <p:sp>
        <p:nvSpPr>
          <p:cNvPr id="29" name="TextBox 89"/>
          <p:cNvSpPr txBox="1"/>
          <p:nvPr/>
        </p:nvSpPr>
        <p:spPr>
          <a:xfrm>
            <a:off x="2545065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45%</a:t>
            </a:r>
          </a:p>
        </p:txBody>
      </p:sp>
      <p:sp>
        <p:nvSpPr>
          <p:cNvPr id="30" name="TextBox 90"/>
          <p:cNvSpPr txBox="1"/>
          <p:nvPr/>
        </p:nvSpPr>
        <p:spPr>
          <a:xfrm>
            <a:off x="4639871" y="1457658"/>
            <a:ext cx="1511533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75%</a:t>
            </a:r>
          </a:p>
        </p:txBody>
      </p:sp>
      <p:sp>
        <p:nvSpPr>
          <p:cNvPr id="31" name="TextBox 94"/>
          <p:cNvSpPr txBox="1"/>
          <p:nvPr/>
        </p:nvSpPr>
        <p:spPr>
          <a:xfrm>
            <a:off x="2545065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32" name="TextBox 95"/>
          <p:cNvSpPr txBox="1"/>
          <p:nvPr/>
        </p:nvSpPr>
        <p:spPr>
          <a:xfrm>
            <a:off x="4676384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33" name="TextBox 96"/>
          <p:cNvSpPr txBox="1"/>
          <p:nvPr/>
        </p:nvSpPr>
        <p:spPr>
          <a:xfrm>
            <a:off x="6836511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cxnSp>
        <p:nvCxnSpPr>
          <p:cNvPr id="34" name="Straight Connector 91"/>
          <p:cNvCxnSpPr/>
          <p:nvPr/>
        </p:nvCxnSpPr>
        <p:spPr>
          <a:xfrm>
            <a:off x="2331832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92"/>
          <p:cNvCxnSpPr/>
          <p:nvPr/>
        </p:nvCxnSpPr>
        <p:spPr>
          <a:xfrm>
            <a:off x="4456303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93"/>
          <p:cNvCxnSpPr/>
          <p:nvPr/>
        </p:nvCxnSpPr>
        <p:spPr>
          <a:xfrm>
            <a:off x="6591890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576766" y="2437940"/>
            <a:ext cx="3622523" cy="540820"/>
          </a:xfrm>
        </p:spPr>
        <p:txBody>
          <a:bodyPr>
            <a:noAutofit/>
          </a:bodyPr>
          <a:lstStyle/>
          <a:p>
            <a:r>
              <a:rPr lang="en-US" sz="4800" noProof="0" dirty="0"/>
              <a:t>Conclusion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780" y="4705351"/>
            <a:ext cx="1204332" cy="27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07A415-9EDA-7E92-8627-3A778F627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7" y="1220333"/>
            <a:ext cx="2976033" cy="29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2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 blanc 2021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range_Innovation_interne [Lecture seule]" id="{E13C8C3E-D815-4F8E-81E8-8A94A0C97A48}" vid="{7A7870EE-6C70-44A9-B789-DA13D6489D81}"/>
    </a:ext>
  </a:extLst>
</a:theme>
</file>

<file path=ppt/theme/theme2.xml><?xml version="1.0" encoding="utf-8"?>
<a:theme xmlns:a="http://schemas.openxmlformats.org/drawingml/2006/main" name="Master noir 2021">
  <a:themeElements>
    <a:clrScheme name="Orange BLK Core">
      <a:dk1>
        <a:srgbClr val="FFFFFF"/>
      </a:dk1>
      <a:lt1>
        <a:srgbClr val="000000"/>
      </a:lt1>
      <a:dk2>
        <a:srgbClr val="8F8F8F"/>
      </a:dk2>
      <a:lt2>
        <a:srgbClr val="FF7900"/>
      </a:lt2>
      <a:accent1>
        <a:srgbClr val="FF7900"/>
      </a:accent1>
      <a:accent2>
        <a:srgbClr val="FFFFFF"/>
      </a:accent2>
      <a:accent3>
        <a:srgbClr val="595959"/>
      </a:accent3>
      <a:accent4>
        <a:srgbClr val="8F8F8F"/>
      </a:accent4>
      <a:accent5>
        <a:srgbClr val="D6D6D6"/>
      </a:accent5>
      <a:accent6>
        <a:srgbClr val="595959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range_Innovation_interne [Lecture seule]" id="{E13C8C3E-D815-4F8E-81E8-8A94A0C97A48}" vid="{2665A606-7208-4AEC-B750-458400FB2C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f491a8-9e89-43ed-bdac-cae08270df65" xsi:nil="true"/>
    <lcf76f155ced4ddcb4097134ff3c332f xmlns="171f1213-7bf6-4d86-990a-6b8ce816bd4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A32C140A078341B5F80E20CC80637A" ma:contentTypeVersion="16" ma:contentTypeDescription="Crée un document." ma:contentTypeScope="" ma:versionID="546d018dda1d24d933136aa4939ad88f">
  <xsd:schema xmlns:xsd="http://www.w3.org/2001/XMLSchema" xmlns:xs="http://www.w3.org/2001/XMLSchema" xmlns:p="http://schemas.microsoft.com/office/2006/metadata/properties" xmlns:ns2="171f1213-7bf6-4d86-990a-6b8ce816bd43" xmlns:ns3="eff491a8-9e89-43ed-bdac-cae08270df65" targetNamespace="http://schemas.microsoft.com/office/2006/metadata/properties" ma:root="true" ma:fieldsID="6e1ae2b7d1eaf98eb406aedefb875955" ns2:_="" ns3:_="">
    <xsd:import namespace="171f1213-7bf6-4d86-990a-6b8ce816bd43"/>
    <xsd:import namespace="eff491a8-9e89-43ed-bdac-cae08270df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f1213-7bf6-4d86-990a-6b8ce816b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aa8976df-9c6d-4c47-88b7-85635e50fb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491a8-9e89-43ed-bdac-cae08270df65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e0c71390-f164-4159-9d8c-39e2cb48d66d}" ma:internalName="TaxCatchAll" ma:showField="CatchAllData" ma:web="eff491a8-9e89-43ed-bdac-cae08270df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B223DC-0EA2-4B5D-8283-CB961A09282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eff491a8-9e89-43ed-bdac-cae08270df65"/>
    <ds:schemaRef ds:uri="171f1213-7bf6-4d86-990a-6b8ce816bd43"/>
  </ds:schemaRefs>
</ds:datastoreItem>
</file>

<file path=customXml/itemProps2.xml><?xml version="1.0" encoding="utf-8"?>
<ds:datastoreItem xmlns:ds="http://schemas.openxmlformats.org/officeDocument/2006/customXml" ds:itemID="{702E500B-C12C-4E9E-A03B-EBA9A45F5E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1f1213-7bf6-4d86-990a-6b8ce816bd43"/>
    <ds:schemaRef ds:uri="eff491a8-9e89-43ed-bdac-cae08270df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C9E46E-2939-4C92-A847-189854327AF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 Orange Innovation Blanc</Template>
  <TotalTime>356</TotalTime>
  <Words>454</Words>
  <Application>Microsoft Macintosh PowerPoint</Application>
  <PresentationFormat>On-screen Show (16:9)</PresentationFormat>
  <Paragraphs>82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ＭＳ Ｐゴシック</vt:lpstr>
      <vt:lpstr>Arial</vt:lpstr>
      <vt:lpstr>Calibri</vt:lpstr>
      <vt:lpstr>Helvetica 45 Light</vt:lpstr>
      <vt:lpstr>Helvetica 55 Roman</vt:lpstr>
      <vt:lpstr>Helvetica 75</vt:lpstr>
      <vt:lpstr>Helvetica 75 Bold</vt:lpstr>
      <vt:lpstr>Wingdings</vt:lpstr>
      <vt:lpstr>Master blanc 2021</vt:lpstr>
      <vt:lpstr>Master noir 2021</vt:lpstr>
      <vt:lpstr>Efficient Training Techniques for Large Language Models</vt:lpstr>
      <vt:lpstr>PowerPoint Presentation</vt:lpstr>
      <vt:lpstr>Outline</vt:lpstr>
      <vt:lpstr>Artificial Intelligence</vt:lpstr>
      <vt:lpstr>Language Models</vt:lpstr>
      <vt:lpstr>PowerPoint Presentation</vt:lpstr>
      <vt:lpstr>Titre Titre Titre Titre Titre</vt:lpstr>
      <vt:lpstr>Titre Titre Titre Titre Titre</vt:lpstr>
      <vt:lpstr>PowerPoint Presentation</vt:lpstr>
      <vt:lpstr>Thank you for your attention!</vt:lpstr>
    </vt:vector>
  </TitlesOfParts>
  <Company>Orange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COLLIN-LE DORTZ Marie-Sophie TGI/OLS</dc:creator>
  <cp:lastModifiedBy>Robert Poenaru</cp:lastModifiedBy>
  <cp:revision>46</cp:revision>
  <dcterms:created xsi:type="dcterms:W3CDTF">2021-06-15T12:19:15Z</dcterms:created>
  <dcterms:modified xsi:type="dcterms:W3CDTF">2025-10-04T04:28:21Z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0x0101001CA32C140A078341B5F80E20CC80637A</vt:lpwstr>
  </property>
  <property fmtid="{D5CDD505-2E9C-101B-9397-08002B2CF9AE}" pid="3" name="MSIP_Label_e6c818a6-e1a0-4a6e-a969-20d857c5dc62_Enabled">
    <vt:lpwstr>true</vt:lpwstr>
  </property>
  <property fmtid="{D5CDD505-2E9C-101B-9397-08002B2CF9AE}" pid="4" name="MSIP_Label_e6c818a6-e1a0-4a6e-a969-20d857c5dc62_SetDate">
    <vt:lpwstr>2022-07-12T12:42:18Z</vt:lpwstr>
  </property>
  <property fmtid="{D5CDD505-2E9C-101B-9397-08002B2CF9AE}" pid="5" name="MSIP_Label_e6c818a6-e1a0-4a6e-a969-20d857c5dc62_Method">
    <vt:lpwstr>Standard</vt:lpwstr>
  </property>
  <property fmtid="{D5CDD505-2E9C-101B-9397-08002B2CF9AE}" pid="6" name="MSIP_Label_e6c818a6-e1a0-4a6e-a969-20d857c5dc62_Name">
    <vt:lpwstr>Orange_restricted_internal.2</vt:lpwstr>
  </property>
  <property fmtid="{D5CDD505-2E9C-101B-9397-08002B2CF9AE}" pid="7" name="MSIP_Label_e6c818a6-e1a0-4a6e-a969-20d857c5dc62_SiteId">
    <vt:lpwstr>90c7a20a-f34b-40bf-bc48-b9253b6f5d20</vt:lpwstr>
  </property>
  <property fmtid="{D5CDD505-2E9C-101B-9397-08002B2CF9AE}" pid="8" name="MSIP_Label_e6c818a6-e1a0-4a6e-a969-20d857c5dc62_ActionId">
    <vt:lpwstr>311b7de8-ee63-4053-af98-86b5b0113495</vt:lpwstr>
  </property>
  <property fmtid="{D5CDD505-2E9C-101B-9397-08002B2CF9AE}" pid="9" name="MSIP_Label_e6c818a6-e1a0-4a6e-a969-20d857c5dc62_ContentBits">
    <vt:lpwstr>2</vt:lpwstr>
  </property>
</Properties>
</file>