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377" r:id="rId3"/>
    <p:sldId id="357" r:id="rId4"/>
    <p:sldId id="378" r:id="rId5"/>
    <p:sldId id="368" r:id="rId6"/>
    <p:sldId id="346" r:id="rId7"/>
    <p:sldId id="347" r:id="rId8"/>
    <p:sldId id="375" r:id="rId9"/>
    <p:sldId id="348" r:id="rId10"/>
    <p:sldId id="349" r:id="rId11"/>
    <p:sldId id="350" r:id="rId12"/>
    <p:sldId id="374" r:id="rId13"/>
    <p:sldId id="351" r:id="rId14"/>
    <p:sldId id="373" r:id="rId15"/>
    <p:sldId id="353" r:id="rId16"/>
    <p:sldId id="367" r:id="rId17"/>
    <p:sldId id="354" r:id="rId18"/>
    <p:sldId id="369" r:id="rId19"/>
    <p:sldId id="352" r:id="rId20"/>
    <p:sldId id="365" r:id="rId21"/>
    <p:sldId id="366" r:id="rId22"/>
    <p:sldId id="358" r:id="rId23"/>
    <p:sldId id="359" r:id="rId24"/>
    <p:sldId id="370" r:id="rId25"/>
    <p:sldId id="363" r:id="rId26"/>
    <p:sldId id="371" r:id="rId27"/>
    <p:sldId id="376" r:id="rId28"/>
    <p:sldId id="355" r:id="rId29"/>
    <p:sldId id="356" r:id="rId30"/>
    <p:sldId id="360" r:id="rId31"/>
    <p:sldId id="361" r:id="rId32"/>
    <p:sldId id="362" r:id="rId33"/>
    <p:sldId id="372" r:id="rId34"/>
    <p:sldId id="34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008000"/>
    <a:srgbClr val="FF9900"/>
    <a:srgbClr val="FFC637"/>
    <a:srgbClr val="F9D607"/>
    <a:srgbClr val="FFFF00"/>
    <a:srgbClr val="F8F8F8"/>
    <a:srgbClr val="FFFA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94660"/>
  </p:normalViewPr>
  <p:slideViewPr>
    <p:cSldViewPr>
      <p:cViewPr varScale="1">
        <p:scale>
          <a:sx n="128" d="100"/>
          <a:sy n="128" d="100"/>
        </p:scale>
        <p:origin x="19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3EA9F-16C8-4E26-A9BF-868C8C4F745D}" type="datetimeFigureOut">
              <a:rPr lang="en-US" smtClean="0"/>
              <a:pPr/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56B6-57E6-4F9A-A5FC-DF8B6084F5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84188" y="1065213"/>
            <a:ext cx="8158162" cy="1689100"/>
          </a:xfrm>
          <a:prstGeom prst="rect">
            <a:avLst/>
          </a:prstGeom>
          <a:solidFill>
            <a:srgbClr val="777777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en-US" b="0">
              <a:solidFill>
                <a:schemeClr val="tx1"/>
              </a:solidFill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ltGray">
          <a:xfrm>
            <a:off x="228600" y="2722563"/>
            <a:ext cx="8686800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 b="0">
              <a:solidFill>
                <a:schemeClr val="tx1"/>
              </a:solidFill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>
            <a:off x="228600" y="998538"/>
            <a:ext cx="8686800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 b="0">
              <a:solidFill>
                <a:schemeClr val="tx1"/>
              </a:solidFill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ltGray">
          <a:xfrm>
            <a:off x="8623300" y="762000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 b="0">
              <a:solidFill>
                <a:schemeClr val="tx1"/>
              </a:solidFill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ltGray">
          <a:xfrm>
            <a:off x="434975" y="768350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 b="0">
              <a:solidFill>
                <a:schemeClr val="tx1"/>
              </a:solidFill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ltGray">
          <a:xfrm>
            <a:off x="2830513" y="553561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 b="0">
              <a:solidFill>
                <a:schemeClr val="tx1"/>
              </a:solidFill>
            </a:endParaRPr>
          </a:p>
        </p:txBody>
      </p:sp>
      <p:sp>
        <p:nvSpPr>
          <p:cNvPr id="4104" name="Rectangle 8" descr="Large confetti"/>
          <p:cNvSpPr>
            <a:spLocks noChangeArrowheads="1"/>
          </p:cNvSpPr>
          <p:nvPr/>
        </p:nvSpPr>
        <p:spPr bwMode="ltGray">
          <a:xfrm>
            <a:off x="4095750" y="548640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en-US" b="0">
              <a:solidFill>
                <a:schemeClr val="tx1"/>
              </a:solidFill>
            </a:endParaRPr>
          </a:p>
        </p:txBody>
      </p:sp>
      <p:sp>
        <p:nvSpPr>
          <p:cNvPr id="410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3716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46988" cy="1143000"/>
          </a:xfrm>
        </p:spPr>
        <p:txBody>
          <a:bodyPr/>
          <a:lstStyle>
            <a:lvl1pPr>
              <a:defRPr sz="4000">
                <a:latin typeface="Palatino Linotyp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  <a:lvl2pPr>
              <a:defRPr>
                <a:latin typeface="Palatino Linotype" pitchFamily="18" charset="0"/>
              </a:defRPr>
            </a:lvl2pPr>
            <a:lvl3pPr>
              <a:defRPr>
                <a:latin typeface="Palatino Linotype" pitchFamily="18" charset="0"/>
              </a:defRPr>
            </a:lvl3pPr>
            <a:lvl4pPr>
              <a:defRPr>
                <a:latin typeface="Palatino Linotype" pitchFamily="18" charset="0"/>
              </a:defRPr>
            </a:lvl4pPr>
            <a:lvl5pPr>
              <a:defRPr>
                <a:solidFill>
                  <a:srgbClr val="000000"/>
                </a:solidFill>
                <a:latin typeface="Palatino Linotype" pitchFamily="18" charset="0"/>
              </a:defRPr>
            </a:lvl5pPr>
            <a:lvl6pPr>
              <a:defRPr>
                <a:latin typeface="Palatino Linotype" pitchFamily="18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33400" y="6477000"/>
            <a:ext cx="7391400" cy="246221"/>
            <a:chOff x="533400" y="6477000"/>
            <a:chExt cx="7391400" cy="2462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533400" y="6477000"/>
              <a:ext cx="1752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aseline="0" dirty="0"/>
                <a:t>July 15, 2014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7086600" y="6477000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73D6675D-022C-4886-AF2E-B21C52138989}" type="slidenum">
                <a:rPr lang="en-US" sz="1000" smtClean="0"/>
                <a:pPr algn="r"/>
                <a:t>‹#›</a:t>
              </a:fld>
              <a:endParaRPr lang="en-US" sz="1000" dirty="0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505200" y="6477000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0" dirty="0"/>
              <a:t>GSI Seminar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>
                <a:lumMod val="90000"/>
                <a:alpha val="60000"/>
              </a:schemeClr>
            </a:gs>
            <a:gs pos="89000">
              <a:schemeClr val="bg1">
                <a:lumMod val="90000"/>
                <a:alpha val="60000"/>
              </a:schemeClr>
            </a:gs>
            <a:gs pos="100000">
              <a:srgbClr val="FAE3B7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84163"/>
            <a:ext cx="76469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GSI Seminar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15-July-14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en-US" b="0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924800" y="6324600"/>
            <a:ext cx="1219200" cy="76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en-US" b="0">
              <a:solidFill>
                <a:schemeClr val="tx1"/>
              </a:solidFill>
            </a:endParaRPr>
          </a:p>
        </p:txBody>
      </p:sp>
      <p:sp>
        <p:nvSpPr>
          <p:cNvPr id="10" name="Rectangle 13" descr="Large confetti"/>
          <p:cNvSpPr>
            <a:spLocks noChangeArrowheads="1"/>
          </p:cNvSpPr>
          <p:nvPr/>
        </p:nvSpPr>
        <p:spPr bwMode="ltGray">
          <a:xfrm>
            <a:off x="603504" y="152400"/>
            <a:ext cx="152400" cy="164592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pic>
        <p:nvPicPr>
          <p:cNvPr id="11" name="Picture 11" descr="slac-logo-2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6391275"/>
            <a:ext cx="1219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162800" y="6477000"/>
            <a:ext cx="838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9C8D-CD85-45F2-9265-67F289693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Open Sans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Blip>
          <a:blip r:embed="rId5"/>
        </a:buBlip>
        <a:defRPr sz="3200">
          <a:solidFill>
            <a:srgbClr val="000000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rgbClr val="000000"/>
          </a:solidFill>
          <a:latin typeface="Open San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rgbClr val="000000"/>
          </a:solidFill>
          <a:latin typeface="Open San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rgbClr val="000000"/>
          </a:solidFill>
          <a:latin typeface="Open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Open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XRootD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Release 4</a:t>
            </a:r>
            <a:b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Beyond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dirty="0"/>
              <a:t>GSI Seminar</a:t>
            </a:r>
          </a:p>
          <a:p>
            <a:r>
              <a:rPr lang="en-US" sz="2400" dirty="0"/>
              <a:t>Stanford University/SLAC</a:t>
            </a:r>
          </a:p>
          <a:p>
            <a:r>
              <a:rPr lang="en-US" sz="2400" dirty="0"/>
              <a:t>July15, 2015</a:t>
            </a:r>
          </a:p>
          <a:p>
            <a:endParaRPr lang="en-US" sz="2400" dirty="0"/>
          </a:p>
          <a:p>
            <a:r>
              <a:rPr lang="en-US" sz="1800" dirty="0"/>
              <a:t>Andrew Hanushevsky, SLAC</a:t>
            </a:r>
          </a:p>
          <a:p>
            <a:endParaRPr lang="en-US" sz="1800" dirty="0"/>
          </a:p>
          <a:p>
            <a:r>
              <a:rPr lang="en-US" sz="1800" dirty="0"/>
              <a:t>http://xrootd.org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848600" cy="1143000"/>
          </a:xfrm>
        </p:spPr>
        <p:txBody>
          <a:bodyPr/>
          <a:lstStyle/>
          <a:p>
            <a:r>
              <a:rPr lang="en-US" dirty="0"/>
              <a:t>Public-Private Network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Redirectors are now network cognizant</a:t>
            </a:r>
          </a:p>
          <a:p>
            <a:pPr lvl="1"/>
            <a:r>
              <a:rPr lang="en-US" dirty="0"/>
              <a:t>Servers inform redirectors of usable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f’s</a:t>
            </a:r>
            <a:endParaRPr lang="en-US" dirty="0"/>
          </a:p>
          <a:p>
            <a:r>
              <a:rPr lang="en-US" dirty="0"/>
              <a:t>Clients always compatibly redirected</a:t>
            </a:r>
          </a:p>
          <a:p>
            <a:pPr lvl="1"/>
            <a:r>
              <a:rPr lang="en-US" dirty="0"/>
              <a:t>Private to private and public to public</a:t>
            </a:r>
          </a:p>
          <a:p>
            <a:pPr lvl="2"/>
            <a:r>
              <a:rPr lang="en-US" dirty="0"/>
              <a:t>Subject to configured network topology</a:t>
            </a:r>
          </a:p>
          <a:p>
            <a:pPr lvl="3"/>
            <a:r>
              <a:rPr lang="en-US" dirty="0"/>
              <a:t>Via new </a:t>
            </a:r>
            <a:r>
              <a:rPr lang="en-US" b="1" dirty="0" err="1">
                <a:solidFill>
                  <a:srgbClr val="0033CC"/>
                </a:solidFill>
              </a:rPr>
              <a:t>xrd.network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directive option</a:t>
            </a:r>
          </a:p>
          <a:p>
            <a:pPr lvl="3"/>
            <a:r>
              <a:rPr lang="en-US" dirty="0"/>
              <a:t>Applies to servers and redirectors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Public-Private Net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43400"/>
          </a:xfrm>
        </p:spPr>
        <p:txBody>
          <a:bodyPr/>
          <a:lstStyle/>
          <a:p>
            <a:r>
              <a:rPr lang="en-US" b="1" dirty="0" err="1">
                <a:solidFill>
                  <a:srgbClr val="0033CC"/>
                </a:solidFill>
              </a:rPr>
              <a:t>xrd.network</a:t>
            </a:r>
            <a:r>
              <a:rPr lang="en-US" b="1" dirty="0">
                <a:solidFill>
                  <a:srgbClr val="0033CC"/>
                </a:solidFill>
              </a:rPr>
              <a:t> routes </a:t>
            </a:r>
            <a:r>
              <a:rPr lang="en-US" i="1" dirty="0"/>
              <a:t>type</a:t>
            </a:r>
            <a:r>
              <a:rPr lang="en-US" dirty="0"/>
              <a:t> [</a:t>
            </a:r>
            <a:r>
              <a:rPr lang="en-US" b="1" dirty="0">
                <a:solidFill>
                  <a:srgbClr val="0033CC"/>
                </a:solidFill>
              </a:rPr>
              <a:t>use</a:t>
            </a:r>
            <a:r>
              <a:rPr lang="en-US" dirty="0"/>
              <a:t> </a:t>
            </a:r>
            <a:r>
              <a:rPr lang="en-US" i="1" dirty="0"/>
              <a:t>if1</a:t>
            </a:r>
            <a:r>
              <a:rPr lang="en-US" dirty="0"/>
              <a:t>[,</a:t>
            </a:r>
            <a:r>
              <a:rPr lang="en-US" i="1" dirty="0"/>
              <a:t>if2</a:t>
            </a:r>
            <a:r>
              <a:rPr lang="en-US" dirty="0"/>
              <a:t>]]</a:t>
            </a:r>
          </a:p>
          <a:p>
            <a:pPr lvl="1"/>
            <a:r>
              <a:rPr lang="en-US" i="1" dirty="0"/>
              <a:t>type</a:t>
            </a:r>
            <a:r>
              <a:rPr lang="en-US" dirty="0"/>
              <a:t>: </a:t>
            </a:r>
            <a:r>
              <a:rPr lang="en-US" b="1" dirty="0">
                <a:solidFill>
                  <a:srgbClr val="0033CC"/>
                </a:solidFill>
              </a:rPr>
              <a:t>local</a:t>
            </a:r>
            <a:r>
              <a:rPr lang="en-US" dirty="0"/>
              <a:t> | </a:t>
            </a:r>
            <a:r>
              <a:rPr lang="en-US" b="1" dirty="0">
                <a:solidFill>
                  <a:srgbClr val="0033CC"/>
                </a:solidFill>
              </a:rPr>
              <a:t>common</a:t>
            </a:r>
            <a:r>
              <a:rPr lang="en-US" dirty="0"/>
              <a:t> | </a:t>
            </a:r>
            <a:r>
              <a:rPr lang="en-US" b="1" dirty="0">
                <a:solidFill>
                  <a:srgbClr val="0033CC"/>
                </a:solidFill>
              </a:rPr>
              <a:t>split</a:t>
            </a:r>
          </a:p>
          <a:p>
            <a:pPr lvl="2"/>
            <a:r>
              <a:rPr lang="en-US" b="1" dirty="0">
                <a:solidFill>
                  <a:srgbClr val="0033CC"/>
                </a:solidFill>
              </a:rPr>
              <a:t>local</a:t>
            </a:r>
            <a:r>
              <a:rPr lang="en-US" dirty="0"/>
              <a:t>  (default)</a:t>
            </a:r>
          </a:p>
          <a:p>
            <a:pPr lvl="3"/>
            <a:r>
              <a:rPr lang="en-US" dirty="0"/>
              <a:t>No address differentiation (i.e. pre R4 mode)</a:t>
            </a:r>
          </a:p>
          <a:p>
            <a:pPr lvl="2"/>
            <a:r>
              <a:rPr lang="en-US" b="1" dirty="0">
                <a:solidFill>
                  <a:srgbClr val="0033CC"/>
                </a:solidFill>
              </a:rPr>
              <a:t>common </a:t>
            </a:r>
          </a:p>
          <a:p>
            <a:pPr lvl="3"/>
            <a:r>
              <a:rPr lang="en-US" dirty="0"/>
              <a:t>Private incoming -&gt; private (preferred) or public</a:t>
            </a:r>
          </a:p>
          <a:p>
            <a:pPr lvl="3"/>
            <a:r>
              <a:rPr lang="en-US" dirty="0"/>
              <a:t>Public incoming -&gt; only public</a:t>
            </a:r>
          </a:p>
          <a:p>
            <a:pPr lvl="2"/>
            <a:r>
              <a:rPr lang="en-US" b="1" dirty="0">
                <a:solidFill>
                  <a:srgbClr val="0033CC"/>
                </a:solidFill>
              </a:rPr>
              <a:t>split</a:t>
            </a:r>
          </a:p>
          <a:p>
            <a:pPr lvl="3"/>
            <a:r>
              <a:rPr lang="en-US" dirty="0"/>
              <a:t>Incoming address must match outgoing address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0033CC"/>
                </a:solidFill>
              </a:rPr>
              <a:t>use</a:t>
            </a:r>
            <a:r>
              <a:rPr lang="en-US" dirty="0"/>
              <a:t> unspecified addresses come from DNS!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Addresses &amp;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r>
              <a:rPr lang="en-US" dirty="0"/>
              <a:t>Private addresses should never be in DNS</a:t>
            </a:r>
          </a:p>
          <a:p>
            <a:pPr lvl="1"/>
            <a:r>
              <a:rPr lang="en-US" i="1" dirty="0"/>
              <a:t>Unless</a:t>
            </a:r>
          </a:p>
          <a:p>
            <a:pPr lvl="2"/>
            <a:r>
              <a:rPr lang="en-US" dirty="0"/>
              <a:t>It’s a site local DNS server </a:t>
            </a:r>
            <a:r>
              <a:rPr lang="en-US" i="1" dirty="0"/>
              <a:t>or</a:t>
            </a:r>
          </a:p>
          <a:p>
            <a:pPr lvl="2"/>
            <a:r>
              <a:rPr lang="en-US" dirty="0"/>
              <a:t>The address is zone registered </a:t>
            </a:r>
            <a:r>
              <a:rPr lang="en-US" sz="1800" dirty="0"/>
              <a:t>(i.e. only locally available)</a:t>
            </a:r>
          </a:p>
          <a:p>
            <a:r>
              <a:rPr lang="en-US" dirty="0"/>
              <a:t>This is the assumption used by </a:t>
            </a:r>
            <a:r>
              <a:rPr lang="en-US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XRootD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/>
              <a:t>To avoid DNS reverse translation timeouts</a:t>
            </a:r>
          </a:p>
          <a:p>
            <a:r>
              <a:rPr lang="en-US" dirty="0"/>
              <a:t>Hence, the use option might be needed</a:t>
            </a:r>
          </a:p>
          <a:p>
            <a:pPr lvl="1"/>
            <a:r>
              <a:rPr lang="en-US" dirty="0"/>
              <a:t>If a server connects using a private address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Public-Private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343400"/>
          </a:xfrm>
        </p:spPr>
        <p:txBody>
          <a:bodyPr/>
          <a:lstStyle/>
          <a:p>
            <a:r>
              <a:rPr lang="en-US" dirty="0"/>
              <a:t>The available server interfaces</a:t>
            </a:r>
          </a:p>
          <a:p>
            <a:pPr lvl="1"/>
            <a:r>
              <a:rPr lang="en-US" dirty="0"/>
              <a:t>Must be uniform within a cluster</a:t>
            </a:r>
          </a:p>
          <a:p>
            <a:pPr lvl="1"/>
            <a:r>
              <a:rPr lang="en-US" dirty="0"/>
              <a:t>Must be compatible with configured topology</a:t>
            </a:r>
          </a:p>
          <a:p>
            <a:r>
              <a:rPr lang="en-US" dirty="0"/>
              <a:t>Restrictions relaxed in R 4.1</a:t>
            </a:r>
          </a:p>
          <a:p>
            <a:pPr lvl="1"/>
            <a:r>
              <a:rPr lang="en-US" dirty="0"/>
              <a:t>Redirectors will match clients &amp; server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f’s</a:t>
            </a:r>
            <a:endParaRPr lang="en-US" dirty="0"/>
          </a:p>
          <a:p>
            <a:pPr lvl="2"/>
            <a:r>
              <a:rPr lang="en-US" dirty="0"/>
              <a:t>May lead to inaccessible files if no match exists</a:t>
            </a:r>
          </a:p>
          <a:p>
            <a:pPr lvl="1"/>
            <a:r>
              <a:rPr lang="en-US" dirty="0"/>
              <a:t>Still working through external access issues</a:t>
            </a:r>
          </a:p>
          <a:p>
            <a:pPr lvl="2"/>
            <a:r>
              <a:rPr lang="en-US" dirty="0"/>
              <a:t>May require a separate redirector for external access</a:t>
            </a:r>
          </a:p>
          <a:p>
            <a:pPr lvl="3"/>
            <a:r>
              <a:rPr lang="en-US" dirty="0"/>
              <a:t>Due to IPv6/4 and public-private network interactions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Complex!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1143000"/>
          </a:xfrm>
        </p:spPr>
        <p:txBody>
          <a:bodyPr/>
          <a:lstStyle/>
          <a:p>
            <a:r>
              <a:rPr lang="en-US" dirty="0"/>
              <a:t>There are many combinations now</a:t>
            </a:r>
          </a:p>
          <a:p>
            <a:pPr lvl="1"/>
            <a:r>
              <a:rPr lang="en-US" dirty="0"/>
              <a:t>Client and server capabilities must now match</a:t>
            </a:r>
          </a:p>
          <a:p>
            <a:r>
              <a:rPr lang="en-US" dirty="0"/>
              <a:t>There are 4 basic combinations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0" y="3722132"/>
            <a:ext cx="1143000" cy="316468"/>
          </a:xfrm>
          <a:prstGeom prst="rect">
            <a:avLst/>
          </a:prstGeom>
          <a:solidFill>
            <a:srgbClr val="00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29000" y="3722132"/>
            <a:ext cx="1143000" cy="316468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0" y="4038600"/>
            <a:ext cx="1143000" cy="31646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29000" y="4038600"/>
            <a:ext cx="1143000" cy="31646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34290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Public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3429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Private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69845" y="3733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IPv6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9845" y="4038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IPv4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4419600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Palatino Linotype" pitchFamily="18" charset="0"/>
              </a:rPr>
              <a:t>But things are not that simple!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Palatino Linotype" pitchFamily="18" charset="0"/>
              </a:rPr>
              <a:t>Dual stack clients add another 4 combinations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Caching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en-US" dirty="0"/>
              <a:t>New proxy server mode</a:t>
            </a:r>
          </a:p>
          <a:p>
            <a:pPr lvl="1"/>
            <a:r>
              <a:rPr lang="en-US" dirty="0"/>
              <a:t>Configured via </a:t>
            </a:r>
            <a:r>
              <a:rPr lang="en-US" b="1" dirty="0" err="1">
                <a:solidFill>
                  <a:srgbClr val="0033CC"/>
                </a:solidFill>
              </a:rPr>
              <a:t>pss.cachelib</a:t>
            </a:r>
            <a:r>
              <a:rPr lang="en-US" dirty="0"/>
              <a:t> directive</a:t>
            </a:r>
          </a:p>
          <a:p>
            <a:r>
              <a:rPr lang="en-US" dirty="0"/>
              <a:t>Caches whole files </a:t>
            </a:r>
            <a:r>
              <a:rPr lang="en-US" i="1" dirty="0"/>
              <a:t>or</a:t>
            </a:r>
            <a:r>
              <a:rPr lang="en-US" dirty="0"/>
              <a:t> file segments</a:t>
            </a:r>
          </a:p>
          <a:p>
            <a:pPr lvl="1"/>
            <a:r>
              <a:rPr lang="en-US" dirty="0"/>
              <a:t>Mode is configurable</a:t>
            </a:r>
          </a:p>
          <a:p>
            <a:r>
              <a:rPr lang="en-US" dirty="0"/>
              <a:t>Cached content available for future access</a:t>
            </a:r>
          </a:p>
          <a:p>
            <a:pPr lvl="1"/>
            <a:r>
              <a:rPr lang="en-US" dirty="0"/>
              <a:t>Until LRU purged (configurable)</a:t>
            </a:r>
          </a:p>
          <a:p>
            <a:r>
              <a:rPr lang="en-US" dirty="0"/>
              <a:t>Many use cases to increase access speed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153400" cy="1143000"/>
          </a:xfrm>
        </p:spPr>
        <p:txBody>
          <a:bodyPr/>
          <a:lstStyle/>
          <a:p>
            <a:r>
              <a:rPr lang="en-US" dirty="0"/>
              <a:t>Typical Disk Caching Proxy Uses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09600" y="3276600"/>
            <a:ext cx="1143000" cy="1143000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0459" y="3524935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Local</a:t>
            </a:r>
          </a:p>
          <a:p>
            <a:pPr algn="ctr"/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Clients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181100" y="2209800"/>
            <a:ext cx="7450944" cy="1066800"/>
            <a:chOff x="1181100" y="2209800"/>
            <a:chExt cx="7450944" cy="1066800"/>
          </a:xfrm>
        </p:grpSpPr>
        <p:grpSp>
          <p:nvGrpSpPr>
            <p:cNvPr id="9" name="Group 8"/>
            <p:cNvGrpSpPr/>
            <p:nvPr/>
          </p:nvGrpSpPr>
          <p:grpSpPr>
            <a:xfrm>
              <a:off x="2362200" y="2324100"/>
              <a:ext cx="1905000" cy="609600"/>
              <a:chOff x="2895600" y="2362200"/>
              <a:chExt cx="1905000" cy="6096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895600" y="2362200"/>
                <a:ext cx="1905000" cy="609600"/>
              </a:xfrm>
              <a:prstGeom prst="rect">
                <a:avLst/>
              </a:prstGeom>
              <a:solidFill>
                <a:srgbClr val="0033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" name="Can 6"/>
              <p:cNvSpPr/>
              <p:nvPr/>
            </p:nvSpPr>
            <p:spPr bwMode="auto">
              <a:xfrm>
                <a:off x="4267200" y="2438400"/>
                <a:ext cx="457200" cy="457200"/>
              </a:xfrm>
              <a:prstGeom prst="can">
                <a:avLst/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124200" y="2362200"/>
                <a:ext cx="9589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Palatino Linotype" pitchFamily="18" charset="0"/>
                  </a:rPr>
                  <a:t>Caching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Palatino Linotype" pitchFamily="18" charset="0"/>
                  </a:rPr>
                  <a:t>Proxy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876800" y="2209800"/>
              <a:ext cx="2133600" cy="838200"/>
              <a:chOff x="5791200" y="2209800"/>
              <a:chExt cx="2133600" cy="838200"/>
            </a:xfrm>
          </p:grpSpPr>
          <p:sp>
            <p:nvSpPr>
              <p:cNvPr id="18" name="Cloud 17"/>
              <p:cNvSpPr/>
              <p:nvPr/>
            </p:nvSpPr>
            <p:spPr bwMode="auto">
              <a:xfrm>
                <a:off x="5791200" y="2209800"/>
                <a:ext cx="2133600" cy="838200"/>
              </a:xfrm>
              <a:prstGeom prst="cloud">
                <a:avLst/>
              </a:prstGeom>
              <a:solidFill>
                <a:srgbClr val="008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55133" y="2325469"/>
                <a:ext cx="1893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alatino Linotype" pitchFamily="18" charset="0"/>
                  </a:rPr>
                  <a:t>Remote </a:t>
                </a:r>
                <a:r>
                  <a:rPr lang="en-US" b="1" dirty="0" err="1">
                    <a:solidFill>
                      <a:schemeClr val="bg1"/>
                    </a:solidFill>
                    <a:latin typeface="Palatino Linotype" pitchFamily="18" charset="0"/>
                  </a:rPr>
                  <a:t>XRootD</a:t>
                </a:r>
                <a:endParaRPr lang="en-US" b="1" dirty="0">
                  <a:solidFill>
                    <a:schemeClr val="bg1"/>
                  </a:solidFill>
                  <a:latin typeface="Palatino Linotype" pitchFamily="18" charset="0"/>
                </a:endParaRP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alatino Linotype" pitchFamily="18" charset="0"/>
                  </a:rPr>
                  <a:t>Clusters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 bwMode="auto">
            <a:xfrm>
              <a:off x="4267200" y="26289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6878038" y="2305735"/>
              <a:ext cx="17540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00"/>
                  </a:solidFill>
                  <a:latin typeface="Palatino Linotype" pitchFamily="18" charset="0"/>
                </a:rPr>
                <a:t>Speed up</a:t>
              </a:r>
            </a:p>
            <a:p>
              <a:pPr algn="ctr"/>
              <a:r>
                <a:rPr lang="en-US" b="1" i="1" dirty="0">
                  <a:solidFill>
                    <a:srgbClr val="000000"/>
                  </a:solidFill>
                  <a:latin typeface="Palatino Linotype" pitchFamily="18" charset="0"/>
                </a:rPr>
                <a:t>Remote Access</a:t>
              </a:r>
            </a:p>
          </p:txBody>
        </p:sp>
        <p:cxnSp>
          <p:nvCxnSpPr>
            <p:cNvPr id="57" name="Straight Arrow Connector 56"/>
            <p:cNvCxnSpPr>
              <a:stCxn id="4" idx="0"/>
              <a:endCxn id="6" idx="1"/>
            </p:cNvCxnSpPr>
            <p:nvPr/>
          </p:nvCxnSpPr>
          <p:spPr bwMode="auto">
            <a:xfrm flipV="1">
              <a:off x="1181100" y="2628900"/>
              <a:ext cx="1181100" cy="6477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1181100" y="4419600"/>
            <a:ext cx="7214502" cy="1008966"/>
            <a:chOff x="1181100" y="4419600"/>
            <a:chExt cx="7214502" cy="1008966"/>
          </a:xfrm>
        </p:grpSpPr>
        <p:grpSp>
          <p:nvGrpSpPr>
            <p:cNvPr id="14" name="Group 13"/>
            <p:cNvGrpSpPr/>
            <p:nvPr/>
          </p:nvGrpSpPr>
          <p:grpSpPr>
            <a:xfrm>
              <a:off x="2362200" y="4800600"/>
              <a:ext cx="1905000" cy="609600"/>
              <a:chOff x="2895600" y="2362200"/>
              <a:chExt cx="1905000" cy="6096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2895600" y="2362200"/>
                <a:ext cx="1905000" cy="609600"/>
              </a:xfrm>
              <a:prstGeom prst="rect">
                <a:avLst/>
              </a:prstGeom>
              <a:solidFill>
                <a:srgbClr val="0033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Can 15"/>
              <p:cNvSpPr/>
              <p:nvPr/>
            </p:nvSpPr>
            <p:spPr bwMode="auto">
              <a:xfrm>
                <a:off x="4267200" y="2438400"/>
                <a:ext cx="457200" cy="457200"/>
              </a:xfrm>
              <a:prstGeom prst="can">
                <a:avLst/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24200" y="2362200"/>
                <a:ext cx="9589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Palatino Linotype" pitchFamily="18" charset="0"/>
                  </a:rPr>
                  <a:t>Caching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Palatino Linotype" pitchFamily="18" charset="0"/>
                  </a:rPr>
                  <a:t>Proxy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114481" y="4782235"/>
              <a:ext cx="1281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00"/>
                  </a:solidFill>
                  <a:latin typeface="Palatino Linotype" pitchFamily="18" charset="0"/>
                </a:rPr>
                <a:t>Speed up</a:t>
              </a:r>
            </a:p>
            <a:p>
              <a:pPr algn="ctr"/>
              <a:r>
                <a:rPr lang="en-US" b="1" i="1" dirty="0">
                  <a:solidFill>
                    <a:srgbClr val="000000"/>
                  </a:solidFill>
                  <a:latin typeface="Palatino Linotype" pitchFamily="18" charset="0"/>
                </a:rPr>
                <a:t>HD Access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7600" y="4995446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Palatino Linotype" pitchFamily="18" charset="0"/>
                </a:rPr>
                <a:t>SSD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4267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51" name="Group 50"/>
            <p:cNvGrpSpPr/>
            <p:nvPr/>
          </p:nvGrpSpPr>
          <p:grpSpPr>
            <a:xfrm>
              <a:off x="4953000" y="4800600"/>
              <a:ext cx="1905000" cy="609600"/>
              <a:chOff x="2895600" y="2362200"/>
              <a:chExt cx="1905000" cy="609600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2895600" y="2362200"/>
                <a:ext cx="1905000" cy="609600"/>
              </a:xfrm>
              <a:prstGeom prst="rect">
                <a:avLst/>
              </a:prstGeom>
              <a:solidFill>
                <a:srgbClr val="0033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3" name="Can 52"/>
              <p:cNvSpPr/>
              <p:nvPr/>
            </p:nvSpPr>
            <p:spPr bwMode="auto">
              <a:xfrm>
                <a:off x="4267200" y="2438400"/>
                <a:ext cx="457200" cy="457200"/>
              </a:xfrm>
              <a:prstGeom prst="can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124200" y="2362200"/>
                <a:ext cx="933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chemeClr val="bg1"/>
                    </a:solidFill>
                    <a:latin typeface="Palatino Linotype" pitchFamily="18" charset="0"/>
                  </a:rPr>
                  <a:t>XRootD</a:t>
                </a:r>
                <a:endParaRPr lang="en-US" sz="1600" b="1" dirty="0">
                  <a:solidFill>
                    <a:schemeClr val="bg1"/>
                  </a:solidFill>
                  <a:latin typeface="Palatino Linotype" pitchFamily="18" charset="0"/>
                </a:endParaRP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Palatino Linotype" pitchFamily="18" charset="0"/>
                  </a:rPr>
                  <a:t>Cluster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6339794" y="502920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Palatino Linotype" pitchFamily="18" charset="0"/>
                </a:rPr>
                <a:t>FS</a:t>
              </a:r>
            </a:p>
          </p:txBody>
        </p:sp>
        <p:cxnSp>
          <p:nvCxnSpPr>
            <p:cNvPr id="58" name="Straight Arrow Connector 57"/>
            <p:cNvCxnSpPr>
              <a:endCxn id="15" idx="1"/>
            </p:cNvCxnSpPr>
            <p:nvPr/>
          </p:nvCxnSpPr>
          <p:spPr bwMode="auto">
            <a:xfrm>
              <a:off x="1181100" y="4419600"/>
              <a:ext cx="1181100" cy="6858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1676400" y="3563035"/>
            <a:ext cx="6975682" cy="646331"/>
            <a:chOff x="1676400" y="3563035"/>
            <a:chExt cx="6975682" cy="646331"/>
          </a:xfrm>
        </p:grpSpPr>
        <p:grpSp>
          <p:nvGrpSpPr>
            <p:cNvPr id="10" name="Group 9"/>
            <p:cNvGrpSpPr/>
            <p:nvPr/>
          </p:nvGrpSpPr>
          <p:grpSpPr>
            <a:xfrm>
              <a:off x="2362200" y="3581400"/>
              <a:ext cx="1905000" cy="609600"/>
              <a:chOff x="2895600" y="2362200"/>
              <a:chExt cx="1905000" cy="6096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2895600" y="2362200"/>
                <a:ext cx="1905000" cy="609600"/>
              </a:xfrm>
              <a:prstGeom prst="rect">
                <a:avLst/>
              </a:prstGeom>
              <a:solidFill>
                <a:srgbClr val="0033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Can 11"/>
              <p:cNvSpPr/>
              <p:nvPr/>
            </p:nvSpPr>
            <p:spPr bwMode="auto">
              <a:xfrm>
                <a:off x="4267200" y="2438400"/>
                <a:ext cx="457200" cy="457200"/>
              </a:xfrm>
              <a:prstGeom prst="can">
                <a:avLst/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24200" y="2362200"/>
                <a:ext cx="9589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Palatino Linotype" pitchFamily="18" charset="0"/>
                  </a:rPr>
                  <a:t>Caching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Palatino Linotype" pitchFamily="18" charset="0"/>
                  </a:rPr>
                  <a:t>Proxy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858000" y="3563035"/>
              <a:ext cx="1794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00"/>
                  </a:solidFill>
                  <a:latin typeface="Palatino Linotype" pitchFamily="18" charset="0"/>
                </a:rPr>
                <a:t>Speed up</a:t>
              </a:r>
            </a:p>
            <a:p>
              <a:pPr algn="ctr"/>
              <a:r>
                <a:rPr lang="en-US" b="1" i="1" dirty="0">
                  <a:solidFill>
                    <a:srgbClr val="000000"/>
                  </a:solidFill>
                  <a:latin typeface="Palatino Linotype" pitchFamily="18" charset="0"/>
                </a:rPr>
                <a:t>Random Access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4267200" y="3886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47" name="Group 46"/>
            <p:cNvGrpSpPr/>
            <p:nvPr/>
          </p:nvGrpSpPr>
          <p:grpSpPr>
            <a:xfrm>
              <a:off x="4953000" y="3581400"/>
              <a:ext cx="1905000" cy="609600"/>
              <a:chOff x="2895600" y="2362200"/>
              <a:chExt cx="1905000" cy="609600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895600" y="2362200"/>
                <a:ext cx="1905000" cy="609600"/>
              </a:xfrm>
              <a:prstGeom prst="rect">
                <a:avLst/>
              </a:prstGeom>
              <a:solidFill>
                <a:srgbClr val="0033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Can 48"/>
              <p:cNvSpPr/>
              <p:nvPr/>
            </p:nvSpPr>
            <p:spPr bwMode="auto">
              <a:xfrm>
                <a:off x="4267200" y="2438400"/>
                <a:ext cx="457200" cy="457200"/>
              </a:xfrm>
              <a:prstGeom prst="ca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124200" y="2362200"/>
                <a:ext cx="933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chemeClr val="bg1"/>
                    </a:solidFill>
                    <a:latin typeface="Palatino Linotype" pitchFamily="18" charset="0"/>
                  </a:rPr>
                  <a:t>XRootD</a:t>
                </a:r>
                <a:endParaRPr lang="en-US" sz="1600" b="1" dirty="0">
                  <a:solidFill>
                    <a:schemeClr val="bg1"/>
                  </a:solidFill>
                  <a:latin typeface="Palatino Linotype" pitchFamily="18" charset="0"/>
                </a:endParaRP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Palatino Linotype" pitchFamily="18" charset="0"/>
                  </a:rPr>
                  <a:t>Server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248400" y="376160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Palatino Linotype" pitchFamily="18" charset="0"/>
                </a:rPr>
                <a:t>HDFS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1676400" y="3886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Plug-in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en-US" dirty="0"/>
              <a:t>Basic http, https, </a:t>
            </a:r>
            <a:r>
              <a:rPr lang="en-US" dirty="0" err="1"/>
              <a:t>WebDav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Suitable for browsers, curl, </a:t>
            </a:r>
            <a:r>
              <a:rPr lang="en-US" dirty="0" err="1"/>
              <a:t>wget</a:t>
            </a:r>
            <a:r>
              <a:rPr lang="en-US" dirty="0"/>
              <a:t>, &amp; </a:t>
            </a:r>
            <a:r>
              <a:rPr lang="en-US" dirty="0" err="1"/>
              <a:t>davix</a:t>
            </a:r>
            <a:endParaRPr lang="en-US" dirty="0"/>
          </a:p>
          <a:p>
            <a:pPr lvl="1"/>
            <a:r>
              <a:rPr lang="en-US" dirty="0"/>
              <a:t>Provides another mode of well-known access</a:t>
            </a:r>
          </a:p>
          <a:p>
            <a:pPr lvl="2"/>
            <a:r>
              <a:rPr lang="en-US" dirty="0"/>
              <a:t>http is </a:t>
            </a:r>
            <a:r>
              <a:rPr lang="en-US" i="1" dirty="0"/>
              <a:t>neither </a:t>
            </a:r>
            <a:r>
              <a:rPr lang="en-US" dirty="0"/>
              <a:t>low latency </a:t>
            </a:r>
            <a:r>
              <a:rPr lang="en-US" i="1" dirty="0"/>
              <a:t>nor</a:t>
            </a:r>
            <a:r>
              <a:rPr lang="en-US" dirty="0"/>
              <a:t> high-performance</a:t>
            </a:r>
          </a:p>
          <a:p>
            <a:pPr lvl="3"/>
            <a:r>
              <a:rPr lang="en-US" dirty="0"/>
              <a:t>Google &amp; Microsoft have proposed improvements</a:t>
            </a:r>
          </a:p>
          <a:p>
            <a:pPr lvl="4"/>
            <a:r>
              <a:rPr lang="en-US" dirty="0"/>
              <a:t>Changes submitted to W3C and IETF as http2</a:t>
            </a:r>
          </a:p>
          <a:p>
            <a:pPr lvl="4"/>
            <a:r>
              <a:rPr lang="en-US" dirty="0"/>
              <a:t>Improvements are considered incremental</a:t>
            </a:r>
          </a:p>
          <a:p>
            <a:pPr lvl="5"/>
            <a:r>
              <a:rPr lang="en-US" dirty="0">
                <a:solidFill>
                  <a:srgbClr val="000000"/>
                </a:solidFill>
              </a:rPr>
              <a:t>They only address the most vexing problems</a:t>
            </a:r>
          </a:p>
          <a:p>
            <a:pPr lvl="1"/>
            <a:r>
              <a:rPr lang="en-US" dirty="0"/>
              <a:t>Configured via </a:t>
            </a:r>
            <a:r>
              <a:rPr lang="en-US" b="1" dirty="0" err="1">
                <a:solidFill>
                  <a:srgbClr val="0033CC"/>
                </a:solidFill>
              </a:rPr>
              <a:t>xrd.protocol</a:t>
            </a:r>
            <a:r>
              <a:rPr lang="en-US" dirty="0"/>
              <a:t> directive</a:t>
            </a:r>
          </a:p>
          <a:p>
            <a:pPr lvl="2"/>
            <a:r>
              <a:rPr lang="en-US" dirty="0"/>
              <a:t>And specialized </a:t>
            </a:r>
            <a:r>
              <a:rPr lang="en-US" b="1" dirty="0">
                <a:solidFill>
                  <a:srgbClr val="0033CC"/>
                </a:solidFill>
              </a:rPr>
              <a:t>http.</a:t>
            </a:r>
            <a:r>
              <a:rPr lang="en-US" b="1" i="1" dirty="0">
                <a:solidFill>
                  <a:srgbClr val="0033CC"/>
                </a:solidFill>
              </a:rPr>
              <a:t>xxx</a:t>
            </a:r>
            <a:r>
              <a:rPr lang="en-US" dirty="0"/>
              <a:t> directives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10000" y="3962400"/>
            <a:ext cx="1447800" cy="2057400"/>
            <a:chOff x="2057400" y="3962400"/>
            <a:chExt cx="1447800" cy="2057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057400" y="3962400"/>
              <a:ext cx="1447800" cy="685800"/>
            </a:xfrm>
            <a:prstGeom prst="rect">
              <a:avLst/>
            </a:prstGeom>
            <a:solidFill>
              <a:srgbClr val="0033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057400" y="4648200"/>
              <a:ext cx="1447800" cy="68580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5334000"/>
              <a:ext cx="1447800" cy="685800"/>
            </a:xfrm>
            <a:prstGeom prst="rect">
              <a:avLst/>
            </a:prstGeom>
            <a:gradFill flip="none" rotWithShape="1">
              <a:gsLst>
                <a:gs pos="0">
                  <a:srgbClr val="008000">
                    <a:shade val="30000"/>
                    <a:satMod val="115000"/>
                  </a:srgbClr>
                </a:gs>
                <a:gs pos="50000">
                  <a:srgbClr val="008000">
                    <a:shade val="67500"/>
                    <a:satMod val="115000"/>
                  </a:srgbClr>
                </a:gs>
                <a:gs pos="100000">
                  <a:srgbClr val="008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XRootD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Multi-Protocol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2209800"/>
          </a:xfrm>
        </p:spPr>
        <p:txBody>
          <a:bodyPr/>
          <a:lstStyle/>
          <a:p>
            <a:r>
              <a:rPr lang="en-US" dirty="0"/>
              <a:t>Always supported multiple protocols</a:t>
            </a:r>
          </a:p>
          <a:p>
            <a:pPr lvl="1"/>
            <a:r>
              <a:rPr lang="en-US" dirty="0"/>
              <a:t>Improved architecture makes it much easier</a:t>
            </a:r>
          </a:p>
          <a:p>
            <a:pPr lvl="1"/>
            <a:r>
              <a:rPr lang="en-US" dirty="0"/>
              <a:t>New protocols can leverage </a:t>
            </a:r>
            <a:r>
              <a:rPr lang="en-US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XRootD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features</a:t>
            </a:r>
          </a:p>
          <a:p>
            <a:pPr lvl="2"/>
            <a:r>
              <a:rPr lang="en-US" dirty="0"/>
              <a:t>Security, monitoring, file system plug-ins, etc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9176" y="3982135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Palatino Linotype" pitchFamily="18" charset="0"/>
              </a:rPr>
              <a:t>XRootD</a:t>
            </a:r>
            <a:endParaRPr lang="en-US" b="1" dirty="0">
              <a:solidFill>
                <a:schemeClr val="bg1"/>
              </a:solidFill>
              <a:latin typeface="Palatino Linotype" pitchFamily="18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Palatino Linotype" pitchFamily="18" charset="0"/>
              </a:rPr>
              <a:t>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9176" y="4667935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Palatino Linotype" pitchFamily="18" charset="0"/>
              </a:rPr>
              <a:t>XRootD</a:t>
            </a:r>
            <a:endParaRPr lang="en-US" b="1" dirty="0">
              <a:latin typeface="Palatino Linotype" pitchFamily="18" charset="0"/>
            </a:endParaRPr>
          </a:p>
          <a:p>
            <a:pPr algn="ctr"/>
            <a:r>
              <a:rPr lang="en-US" b="1" dirty="0">
                <a:latin typeface="Palatino Linotype" pitchFamily="18" charset="0"/>
              </a:rPr>
              <a:t>Bridge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056" y="5334000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alatino Linotype" pitchFamily="18" charset="0"/>
              </a:rPr>
              <a:t>Loadable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alatino Linotype" pitchFamily="18" charset="0"/>
              </a:rPr>
              <a:t>Protocol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057400" y="4648200"/>
            <a:ext cx="1295400" cy="685800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48006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Palatino Linotype" pitchFamily="18" charset="0"/>
              </a:rPr>
              <a:t>Clients</a:t>
            </a:r>
          </a:p>
        </p:txBody>
      </p:sp>
      <p:cxnSp>
        <p:nvCxnSpPr>
          <p:cNvPr id="15" name="Straight Arrow Connector 14"/>
          <p:cNvCxnSpPr>
            <a:stCxn id="12" idx="0"/>
            <a:endCxn id="4" idx="1"/>
          </p:cNvCxnSpPr>
          <p:nvPr/>
        </p:nvCxnSpPr>
        <p:spPr bwMode="auto">
          <a:xfrm flipV="1">
            <a:off x="2705100" y="4305300"/>
            <a:ext cx="1104900" cy="342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705100" y="5334000"/>
            <a:ext cx="1104900" cy="342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334000" y="4648200"/>
            <a:ext cx="23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Palatino Linotype" pitchFamily="18" charset="0"/>
              </a:rPr>
              <a:t>Memory Based</a:t>
            </a:r>
          </a:p>
          <a:p>
            <a:pPr algn="ctr"/>
            <a:r>
              <a:rPr lang="en-US" b="1" i="1" dirty="0">
                <a:latin typeface="Palatino Linotype" pitchFamily="18" charset="0"/>
              </a:rPr>
              <a:t>Protocol Conversion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Debugging via </a:t>
            </a:r>
            <a:r>
              <a:rPr lang="en-US" dirty="0" err="1"/>
              <a:t>DigFS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en-US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XRootD</a:t>
            </a:r>
            <a:r>
              <a:rPr lang="en-US" dirty="0"/>
              <a:t> provided pseudo file system</a:t>
            </a:r>
          </a:p>
          <a:p>
            <a:pPr lvl="1"/>
            <a:r>
              <a:rPr lang="en-US" dirty="0"/>
              <a:t> Provides restricted selectable R/O access to</a:t>
            </a:r>
          </a:p>
          <a:p>
            <a:pPr lvl="2"/>
            <a:r>
              <a:rPr lang="en-US" dirty="0"/>
              <a:t>Configuration file		Log files</a:t>
            </a:r>
          </a:p>
          <a:p>
            <a:pPr lvl="2"/>
            <a:r>
              <a:rPr lang="en-US" dirty="0"/>
              <a:t>Core files 			/proc/self </a:t>
            </a:r>
            <a:r>
              <a:rPr lang="en-US" sz="1800" i="1" dirty="0"/>
              <a:t>(Linux only)</a:t>
            </a:r>
          </a:p>
          <a:p>
            <a:pPr lvl="1"/>
            <a:r>
              <a:rPr lang="en-US" dirty="0"/>
              <a:t>Has authentication &amp; authorization options</a:t>
            </a:r>
          </a:p>
          <a:p>
            <a:pPr lvl="2"/>
            <a:r>
              <a:rPr lang="en-US" dirty="0"/>
              <a:t>Including access control restrictions</a:t>
            </a:r>
          </a:p>
          <a:p>
            <a:pPr lvl="1"/>
            <a:r>
              <a:rPr lang="en-US" dirty="0"/>
              <a:t>View is standardized regardless of location</a:t>
            </a:r>
          </a:p>
          <a:p>
            <a:pPr lvl="1"/>
            <a:r>
              <a:rPr lang="en-US" dirty="0"/>
              <a:t>Configured via </a:t>
            </a:r>
            <a:r>
              <a:rPr lang="en-US" dirty="0" err="1">
                <a:solidFill>
                  <a:srgbClr val="0033CC"/>
                </a:solidFill>
              </a:rPr>
              <a:t>xrootd.diglib</a:t>
            </a:r>
            <a:r>
              <a:rPr lang="en-US" dirty="0"/>
              <a:t> directive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Visible Changes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4343400"/>
          </a:xfrm>
        </p:spPr>
        <p:txBody>
          <a:bodyPr/>
          <a:lstStyle/>
          <a:p>
            <a:r>
              <a:rPr lang="en-US" dirty="0"/>
              <a:t>New client library: </a:t>
            </a:r>
            <a:r>
              <a:rPr lang="en-US" dirty="0" err="1"/>
              <a:t>libXrdCl.so</a:t>
            </a:r>
            <a:endParaRPr lang="en-US" dirty="0"/>
          </a:p>
          <a:p>
            <a:pPr lvl="1"/>
            <a:r>
              <a:rPr lang="en-US" dirty="0"/>
              <a:t>First available in 3.3.0 now is default</a:t>
            </a:r>
          </a:p>
          <a:p>
            <a:pPr lvl="2"/>
            <a:r>
              <a:rPr lang="en-US" dirty="0"/>
              <a:t>Old deprecated client library is </a:t>
            </a:r>
            <a:r>
              <a:rPr lang="en-US" dirty="0" err="1"/>
              <a:t>libXrdClient.so</a:t>
            </a:r>
            <a:endParaRPr lang="en-US" dirty="0"/>
          </a:p>
          <a:p>
            <a:r>
              <a:rPr lang="en-US" dirty="0"/>
              <a:t>Copy command: </a:t>
            </a:r>
            <a:r>
              <a:rPr lang="en-US" dirty="0" err="1"/>
              <a:t>xrdcopy</a:t>
            </a:r>
            <a:endParaRPr lang="en-US" dirty="0"/>
          </a:p>
          <a:p>
            <a:pPr lvl="1"/>
            <a:r>
              <a:rPr lang="en-US" dirty="0" err="1"/>
              <a:t>xrdcopy</a:t>
            </a:r>
            <a:r>
              <a:rPr lang="en-US" dirty="0"/>
              <a:t> renamed to </a:t>
            </a:r>
            <a:r>
              <a:rPr lang="en-US" dirty="0" err="1"/>
              <a:t>xrdcp</a:t>
            </a:r>
            <a:endParaRPr lang="en-US" dirty="0"/>
          </a:p>
          <a:p>
            <a:pPr lvl="1"/>
            <a:r>
              <a:rPr lang="en-US" dirty="0" err="1"/>
              <a:t>Xrdcopy</a:t>
            </a:r>
            <a:r>
              <a:rPr lang="en-US" dirty="0"/>
              <a:t> is now a </a:t>
            </a:r>
            <a:r>
              <a:rPr lang="en-US" dirty="0" err="1"/>
              <a:t>symlink</a:t>
            </a:r>
            <a:r>
              <a:rPr lang="en-US" dirty="0"/>
              <a:t> to </a:t>
            </a:r>
            <a:r>
              <a:rPr lang="en-US" dirty="0" err="1"/>
              <a:t>xrdcp</a:t>
            </a:r>
            <a:endParaRPr lang="en-US" dirty="0"/>
          </a:p>
          <a:p>
            <a:pPr lvl="1"/>
            <a:r>
              <a:rPr lang="en-US" dirty="0"/>
              <a:t>Original </a:t>
            </a:r>
            <a:r>
              <a:rPr lang="en-US" dirty="0" err="1"/>
              <a:t>xrdcp</a:t>
            </a:r>
            <a:r>
              <a:rPr lang="en-US" dirty="0"/>
              <a:t> renamed </a:t>
            </a:r>
            <a:r>
              <a:rPr lang="en-US" dirty="0" err="1"/>
              <a:t>toxrdcp</a:t>
            </a:r>
            <a:r>
              <a:rPr lang="en-US" dirty="0"/>
              <a:t>-old</a:t>
            </a:r>
          </a:p>
          <a:p>
            <a:pPr lvl="2"/>
            <a:r>
              <a:rPr lang="en-US" dirty="0"/>
              <a:t> All have same command line interface!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86600" y="2362200"/>
            <a:ext cx="5886127" cy="1651000"/>
            <a:chOff x="1447800" y="2362200"/>
            <a:chExt cx="5886127" cy="1651000"/>
          </a:xfrm>
        </p:grpSpPr>
        <p:cxnSp>
          <p:nvCxnSpPr>
            <p:cNvPr id="11" name="Elbow Connector 10"/>
            <p:cNvCxnSpPr/>
            <p:nvPr/>
          </p:nvCxnSpPr>
          <p:spPr bwMode="auto">
            <a:xfrm>
              <a:off x="2895600" y="2362200"/>
              <a:ext cx="1676400" cy="11430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1447800" y="2362200"/>
              <a:ext cx="14478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Group 41"/>
            <p:cNvGrpSpPr/>
            <p:nvPr/>
          </p:nvGrpSpPr>
          <p:grpSpPr>
            <a:xfrm>
              <a:off x="4495800" y="2877403"/>
              <a:ext cx="2838127" cy="1135797"/>
              <a:chOff x="4800600" y="2819400"/>
              <a:chExt cx="2838127" cy="113579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800600" y="2819400"/>
                <a:ext cx="25314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8000"/>
                    </a:solidFill>
                    <a:latin typeface="Palatino Linotype" pitchFamily="18" charset="0"/>
                  </a:rPr>
                  <a:t>core/cmsd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20327" y="3247311"/>
                <a:ext cx="28184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8000"/>
                    </a:solidFill>
                    <a:latin typeface="Palatino Linotype" pitchFamily="18" charset="0"/>
                  </a:rPr>
                  <a:t>core/xrootd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DigFS</a:t>
            </a:r>
            <a:r>
              <a:rPr lang="en-US" dirty="0"/>
              <a:t>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400" y="1981200"/>
            <a:ext cx="74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Palatino Linotype" pitchFamily="18" charset="0"/>
              </a:rPr>
              <a:t>/=/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86600" y="2438400"/>
            <a:ext cx="5886127" cy="2540000"/>
            <a:chOff x="1447800" y="2438400"/>
            <a:chExt cx="5886127" cy="2540000"/>
          </a:xfrm>
        </p:grpSpPr>
        <p:cxnSp>
          <p:nvCxnSpPr>
            <p:cNvPr id="7" name="Elbow Connector 6"/>
            <p:cNvCxnSpPr/>
            <p:nvPr/>
          </p:nvCxnSpPr>
          <p:spPr bwMode="auto">
            <a:xfrm>
              <a:off x="2286000" y="2438400"/>
              <a:ext cx="2209800" cy="20574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447800" y="2438400"/>
              <a:ext cx="14478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3" name="Group 42"/>
            <p:cNvGrpSpPr/>
            <p:nvPr/>
          </p:nvGrpSpPr>
          <p:grpSpPr>
            <a:xfrm>
              <a:off x="4495800" y="3842603"/>
              <a:ext cx="2838127" cy="1135797"/>
              <a:chOff x="4800600" y="3810000"/>
              <a:chExt cx="2838127" cy="113579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800600" y="3810000"/>
                <a:ext cx="25314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33CC"/>
                    </a:solidFill>
                    <a:latin typeface="Palatino Linotype" pitchFamily="18" charset="0"/>
                  </a:rPr>
                  <a:t>logs/cmsd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820327" y="4237911"/>
                <a:ext cx="28184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33CC"/>
                    </a:solidFill>
                    <a:latin typeface="Palatino Linotype" pitchFamily="18" charset="0"/>
                  </a:rPr>
                  <a:t>logs/xrootd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586600" y="2514600"/>
            <a:ext cx="6018432" cy="3429000"/>
            <a:chOff x="1447800" y="2514600"/>
            <a:chExt cx="6018432" cy="3429000"/>
          </a:xfrm>
        </p:grpSpPr>
        <p:cxnSp>
          <p:nvCxnSpPr>
            <p:cNvPr id="6" name="Elbow Connector 5"/>
            <p:cNvCxnSpPr/>
            <p:nvPr/>
          </p:nvCxnSpPr>
          <p:spPr bwMode="auto">
            <a:xfrm>
              <a:off x="1447800" y="2514600"/>
              <a:ext cx="3200400" cy="28956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4572000" y="4807803"/>
              <a:ext cx="2894232" cy="1135797"/>
              <a:chOff x="4876800" y="4807803"/>
              <a:chExt cx="2894232" cy="113579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876800" y="4807803"/>
                <a:ext cx="258756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2">
                        <a:lumMod val="50000"/>
                      </a:schemeClr>
                    </a:solidFill>
                    <a:latin typeface="Palatino Linotype" pitchFamily="18" charset="0"/>
                  </a:rPr>
                  <a:t>proc/cmsd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6527" y="5235714"/>
                <a:ext cx="28745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2">
                        <a:lumMod val="50000"/>
                      </a:schemeClr>
                    </a:solidFill>
                    <a:latin typeface="Palatino Linotype" pitchFamily="18" charset="0"/>
                  </a:rPr>
                  <a:t>proc/xrootd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586600" y="1912203"/>
            <a:ext cx="6947800" cy="1135797"/>
            <a:chOff x="1447800" y="1912203"/>
            <a:chExt cx="6947800" cy="1135797"/>
          </a:xfrm>
        </p:grpSpPr>
        <p:grpSp>
          <p:nvGrpSpPr>
            <p:cNvPr id="46" name="Group 45"/>
            <p:cNvGrpSpPr/>
            <p:nvPr/>
          </p:nvGrpSpPr>
          <p:grpSpPr>
            <a:xfrm>
              <a:off x="1447800" y="1912203"/>
              <a:ext cx="5066501" cy="1135797"/>
              <a:chOff x="1447800" y="1912203"/>
              <a:chExt cx="5066501" cy="1135797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1447800" y="2286000"/>
                <a:ext cx="312420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41" name="Group 40"/>
              <p:cNvGrpSpPr/>
              <p:nvPr/>
            </p:nvGrpSpPr>
            <p:grpSpPr>
              <a:xfrm>
                <a:off x="4476073" y="1912203"/>
                <a:ext cx="2038228" cy="1135797"/>
                <a:chOff x="4780873" y="1912203"/>
                <a:chExt cx="2038228" cy="1135797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4780873" y="1912203"/>
                  <a:ext cx="121058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C00000"/>
                      </a:solidFill>
                      <a:latin typeface="Palatino Linotype" pitchFamily="18" charset="0"/>
                    </a:rPr>
                    <a:t>conf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800600" y="2340114"/>
                  <a:ext cx="2018501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C00000"/>
                      </a:solidFill>
                      <a:latin typeface="Palatino Linotype" pitchFamily="18" charset="0"/>
                    </a:rPr>
                    <a:t>conf/etc</a:t>
                  </a:r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6858000" y="2514600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Palatino Linotype" pitchFamily="18" charset="0"/>
                </a:rPr>
                <a:t>(site specific)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9800" y="2667000"/>
            <a:ext cx="1127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bg2">
                    <a:lumMod val="50000"/>
                  </a:schemeClr>
                </a:solidFill>
                <a:latin typeface="Palatino Linotype" pitchFamily="18" charset="0"/>
              </a:rPr>
              <a:t>Virtual</a:t>
            </a:r>
          </a:p>
          <a:p>
            <a:pPr algn="ctr"/>
            <a:r>
              <a:rPr lang="en-US" b="1" i="1" dirty="0">
                <a:solidFill>
                  <a:schemeClr val="bg2">
                    <a:lumMod val="50000"/>
                  </a:schemeClr>
                </a:solidFill>
                <a:latin typeface="Palatino Linotype" pitchFamily="18" charset="0"/>
              </a:rPr>
              <a:t>exported </a:t>
            </a:r>
          </a:p>
          <a:p>
            <a:pPr algn="ctr"/>
            <a:r>
              <a:rPr lang="en-US" b="1" i="1" dirty="0">
                <a:solidFill>
                  <a:schemeClr val="bg2">
                    <a:lumMod val="50000"/>
                  </a:schemeClr>
                </a:solidFill>
                <a:latin typeface="Palatino Linotype" pitchFamily="18" charset="0"/>
              </a:rPr>
              <a:t>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DigFS</a:t>
            </a:r>
            <a:r>
              <a:rPr lang="en-US" dirty="0"/>
              <a:t>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1600200"/>
          </a:xfrm>
        </p:spPr>
        <p:txBody>
          <a:bodyPr/>
          <a:lstStyle/>
          <a:p>
            <a:r>
              <a:rPr lang="en-US" dirty="0" err="1"/>
              <a:t>DigFS</a:t>
            </a:r>
            <a:r>
              <a:rPr lang="en-US" dirty="0"/>
              <a:t> consults authorization file</a:t>
            </a:r>
          </a:p>
          <a:p>
            <a:pPr lvl="1"/>
            <a:r>
              <a:rPr lang="en-US" dirty="0"/>
              <a:t>Created by the site and specified in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lvl="2"/>
            <a:r>
              <a:rPr lang="en-US" dirty="0" err="1"/>
              <a:t>xrootd.diglib</a:t>
            </a:r>
            <a:r>
              <a:rPr lang="en-US" dirty="0"/>
              <a:t> * </a:t>
            </a:r>
            <a:r>
              <a:rPr lang="en-US" i="1" dirty="0" err="1"/>
              <a:t>authfile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14400" y="3342144"/>
            <a:ext cx="7467600" cy="2677656"/>
            <a:chOff x="914400" y="3342144"/>
            <a:chExt cx="7467600" cy="2677656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3494544"/>
              <a:ext cx="126348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all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 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[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-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]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conf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[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-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]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core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[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-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]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logs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[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-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]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proc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Palatino Linotype" pitchFamily="18" charset="0"/>
              </a:endParaRPr>
            </a:p>
          </p:txBody>
        </p:sp>
        <p:sp>
          <p:nvSpPr>
            <p:cNvPr id="6" name="Double Brace 5"/>
            <p:cNvSpPr/>
            <p:nvPr/>
          </p:nvSpPr>
          <p:spPr bwMode="auto">
            <a:xfrm>
              <a:off x="914400" y="3494544"/>
              <a:ext cx="1676400" cy="2362200"/>
            </a:xfrm>
            <a:prstGeom prst="bracePair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4408944"/>
              <a:ext cx="1104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allow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8600" y="3342144"/>
              <a:ext cx="942887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solidFill>
                    <a:srgbClr val="C00000"/>
                  </a:solidFill>
                  <a:latin typeface="Palatino Linotype" pitchFamily="18" charset="0"/>
                </a:rPr>
                <a:t>gsi</a:t>
              </a:r>
              <a:endParaRPr lang="en-US" sz="2800" dirty="0">
                <a:solidFill>
                  <a:srgbClr val="C00000"/>
                </a:solidFill>
                <a:latin typeface="Palatino Linotype" pitchFamily="18" charset="0"/>
              </a:endParaRPr>
            </a:p>
            <a:p>
              <a:r>
                <a:rPr lang="en-US" sz="2800" b="1" dirty="0">
                  <a:solidFill>
                    <a:srgbClr val="008000"/>
                  </a:solidFill>
                  <a:latin typeface="Palatino Linotype" pitchFamily="18" charset="0"/>
                </a:rPr>
                <a:t>host</a:t>
              </a:r>
            </a:p>
            <a:p>
              <a:r>
                <a:rPr lang="en-US" sz="2800" b="1" dirty="0">
                  <a:solidFill>
                    <a:srgbClr val="7030A0"/>
                  </a:solidFill>
                  <a:latin typeface="Palatino Linotype" pitchFamily="18" charset="0"/>
                </a:rPr>
                <a:t>krb5</a:t>
              </a:r>
            </a:p>
            <a:p>
              <a:r>
                <a:rPr lang="en-US" sz="2800" b="1" dirty="0" err="1">
                  <a:solidFill>
                    <a:srgbClr val="C00000"/>
                  </a:solidFill>
                  <a:latin typeface="Palatino Linotype" pitchFamily="18" charset="0"/>
                </a:rPr>
                <a:t>pwd</a:t>
              </a:r>
              <a:endParaRPr lang="en-US" sz="2800" b="1" dirty="0">
                <a:solidFill>
                  <a:srgbClr val="C00000"/>
                </a:solidFill>
                <a:latin typeface="Palatino Linotype" pitchFamily="18" charset="0"/>
              </a:endParaRPr>
            </a:p>
            <a:p>
              <a:r>
                <a:rPr lang="en-US" sz="2800" b="1" dirty="0" err="1">
                  <a:solidFill>
                    <a:srgbClr val="0033CC"/>
                  </a:solidFill>
                  <a:latin typeface="Palatino Linotype" pitchFamily="18" charset="0"/>
                </a:rPr>
                <a:t>sss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 </a:t>
              </a:r>
            </a:p>
            <a:p>
              <a:r>
                <a:rPr lang="en-US" sz="2800" b="1" dirty="0" err="1">
                  <a:solidFill>
                    <a:srgbClr val="0033CC"/>
                  </a:solidFill>
                  <a:latin typeface="Palatino Linotype" pitchFamily="18" charset="0"/>
                </a:rPr>
                <a:t>unix</a:t>
              </a:r>
              <a:endParaRPr lang="en-US" sz="2800" dirty="0">
                <a:solidFill>
                  <a:srgbClr val="0033CC"/>
                </a:solidFill>
                <a:latin typeface="Palatino Linotype" pitchFamily="18" charset="0"/>
              </a:endParaRPr>
            </a:p>
          </p:txBody>
        </p:sp>
        <p:sp>
          <p:nvSpPr>
            <p:cNvPr id="9" name="Double Brace 8"/>
            <p:cNvSpPr/>
            <p:nvPr/>
          </p:nvSpPr>
          <p:spPr bwMode="auto">
            <a:xfrm>
              <a:off x="3810000" y="3494544"/>
              <a:ext cx="1371600" cy="2362200"/>
            </a:xfrm>
            <a:prstGeom prst="bracePair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43895" y="3570744"/>
              <a:ext cx="141410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g=</a:t>
              </a:r>
              <a:r>
                <a:rPr lang="pt-BR" sz="2800" i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group</a:t>
              </a:r>
            </a:p>
            <a:p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h=</a:t>
              </a:r>
              <a:r>
                <a:rPr lang="pt-BR" sz="2800" i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host</a:t>
              </a:r>
            </a:p>
            <a:p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n=</a:t>
              </a:r>
              <a:r>
                <a:rPr lang="pt-BR" sz="2800" i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name</a:t>
              </a:r>
            </a:p>
            <a:p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o=</a:t>
              </a:r>
              <a:r>
                <a:rPr lang="pt-BR" sz="2800" i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org</a:t>
              </a:r>
            </a:p>
            <a:p>
              <a:r>
                <a:rPr lang="pt-BR" sz="2800" b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r=</a:t>
              </a:r>
              <a:r>
                <a:rPr lang="pt-BR" sz="2800" i="1" dirty="0">
                  <a:solidFill>
                    <a:schemeClr val="bg2">
                      <a:lumMod val="50000"/>
                    </a:schemeClr>
                  </a:solidFill>
                  <a:latin typeface="Palatino Linotype" pitchFamily="18" charset="0"/>
                </a:rPr>
                <a:t>role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Palatino Linotype" pitchFamily="18" charset="0"/>
              </a:endParaRPr>
            </a:p>
          </p:txBody>
        </p:sp>
        <p:sp>
          <p:nvSpPr>
            <p:cNvPr id="11" name="Double Brace 10"/>
            <p:cNvSpPr/>
            <p:nvPr/>
          </p:nvSpPr>
          <p:spPr bwMode="auto">
            <a:xfrm>
              <a:off x="5334000" y="3494544"/>
              <a:ext cx="1676400" cy="2362200"/>
            </a:xfrm>
            <a:prstGeom prst="bracePair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00" y="33421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Palatino Linotype" pitchFamily="18" charset="0"/>
                </a:rPr>
                <a:t>+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38400" y="33421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Palatino Linotype" pitchFamily="18" charset="0"/>
                </a:rPr>
                <a:t>+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86600" y="3570744"/>
              <a:ext cx="38183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Ö</a:t>
              </a:r>
            </a:p>
            <a:p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Ö</a:t>
              </a:r>
            </a:p>
            <a:p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Ö</a:t>
              </a:r>
            </a:p>
            <a:p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Ö</a:t>
              </a:r>
            </a:p>
            <a:p>
              <a:r>
                <a:rPr lang="en-US" sz="2800" b="1" dirty="0">
                  <a:solidFill>
                    <a:srgbClr val="C0000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1121" y="3570744"/>
              <a:ext cx="38183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dirty="0">
                <a:solidFill>
                  <a:srgbClr val="008000"/>
                </a:solidFill>
                <a:latin typeface="Symbol" pitchFamily="18" charset="2"/>
              </a:endParaRPr>
            </a:p>
            <a:p>
              <a:r>
                <a:rPr lang="en-US" sz="2800" b="1" dirty="0">
                  <a:solidFill>
                    <a:srgbClr val="008000"/>
                  </a:solidFill>
                  <a:latin typeface="Symbol" pitchFamily="18" charset="2"/>
                </a:rPr>
                <a:t>Ö</a:t>
              </a:r>
            </a:p>
            <a:p>
              <a:endParaRPr lang="en-US" sz="2800" b="1" dirty="0">
                <a:solidFill>
                  <a:srgbClr val="008000"/>
                </a:solidFill>
                <a:latin typeface="Symbol" pitchFamily="18" charset="2"/>
              </a:endParaRPr>
            </a:p>
            <a:p>
              <a:endParaRPr lang="en-US" sz="2800" b="1" dirty="0">
                <a:solidFill>
                  <a:srgbClr val="008000"/>
                </a:solidFill>
                <a:latin typeface="Symbol" pitchFamily="18" charset="2"/>
              </a:endParaRPr>
            </a:p>
            <a:p>
              <a:endParaRPr lang="en-US" sz="2800" b="1" dirty="0">
                <a:solidFill>
                  <a:srgbClr val="008000"/>
                </a:solidFill>
                <a:latin typeface="Symbol" pitchFamily="18" charset="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95642" y="3570744"/>
              <a:ext cx="38183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dirty="0">
                <a:solidFill>
                  <a:srgbClr val="7030A0"/>
                </a:solidFill>
                <a:latin typeface="Symbol" pitchFamily="18" charset="2"/>
              </a:endParaRPr>
            </a:p>
            <a:p>
              <a:r>
                <a:rPr lang="en-US" sz="2800" b="1" dirty="0">
                  <a:solidFill>
                    <a:srgbClr val="7030A0"/>
                  </a:solidFill>
                  <a:latin typeface="Symbol" pitchFamily="18" charset="2"/>
                </a:rPr>
                <a:t>Ö</a:t>
              </a:r>
            </a:p>
            <a:p>
              <a:r>
                <a:rPr lang="en-US" sz="2800" b="1" dirty="0">
                  <a:solidFill>
                    <a:srgbClr val="7030A0"/>
                  </a:solidFill>
                  <a:latin typeface="Symbol" pitchFamily="18" charset="2"/>
                </a:rPr>
                <a:t>Ö</a:t>
              </a:r>
            </a:p>
            <a:p>
              <a:endParaRPr lang="en-US" sz="2800" b="1" dirty="0">
                <a:solidFill>
                  <a:srgbClr val="7030A0"/>
                </a:solidFill>
                <a:latin typeface="Symbol" pitchFamily="18" charset="2"/>
              </a:endParaRPr>
            </a:p>
            <a:p>
              <a:endParaRPr lang="en-US" sz="2800" b="1" dirty="0">
                <a:solidFill>
                  <a:srgbClr val="7030A0"/>
                </a:solidFill>
                <a:latin typeface="Symbol" pitchFamily="18" charset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00164" y="3581400"/>
              <a:ext cx="38183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33CC"/>
                  </a:solidFill>
                  <a:latin typeface="Symbol" pitchFamily="18" charset="2"/>
                </a:rPr>
                <a:t>Ö</a:t>
              </a:r>
            </a:p>
            <a:p>
              <a:r>
                <a:rPr lang="en-US" sz="2800" b="1" dirty="0">
                  <a:solidFill>
                    <a:srgbClr val="0033CC"/>
                  </a:solidFill>
                  <a:latin typeface="Symbol" pitchFamily="18" charset="2"/>
                </a:rPr>
                <a:t>Ö</a:t>
              </a:r>
            </a:p>
            <a:p>
              <a:r>
                <a:rPr lang="en-US" sz="2800" b="1" dirty="0">
                  <a:solidFill>
                    <a:srgbClr val="0033CC"/>
                  </a:solidFill>
                  <a:latin typeface="Symbol" pitchFamily="18" charset="2"/>
                </a:rPr>
                <a:t>Ö</a:t>
              </a:r>
            </a:p>
            <a:p>
              <a:endParaRPr lang="en-US" sz="2800" b="1" dirty="0">
                <a:solidFill>
                  <a:srgbClr val="0033CC"/>
                </a:solidFill>
                <a:latin typeface="Symbol" pitchFamily="18" charset="2"/>
              </a:endParaRPr>
            </a:p>
            <a:p>
              <a:endParaRPr lang="en-US" sz="2800" b="1" dirty="0">
                <a:solidFill>
                  <a:srgbClr val="0033CC"/>
                </a:solidFill>
                <a:latin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XRootD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Client Relationships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09600" y="2590800"/>
            <a:ext cx="1054768" cy="381000"/>
            <a:chOff x="457200" y="1981200"/>
            <a:chExt cx="1207168" cy="381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57200" y="1981200"/>
              <a:ext cx="1207168" cy="381000"/>
            </a:xfrm>
            <a:prstGeom prst="rect">
              <a:avLst/>
            </a:prstGeom>
            <a:solidFill>
              <a:srgbClr val="0033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2010117"/>
              <a:ext cx="1207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latin typeface="Palatino Linotype" pitchFamily="18" charset="0"/>
                </a:rPr>
                <a:t>xrdcopy</a:t>
              </a:r>
              <a:endParaRPr lang="en-US" sz="1600" b="1" dirty="0">
                <a:solidFill>
                  <a:schemeClr val="bg1"/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24526" y="2590800"/>
            <a:ext cx="661737" cy="381000"/>
            <a:chOff x="4648200" y="2362200"/>
            <a:chExt cx="3505200" cy="381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648200" y="2362200"/>
              <a:ext cx="35052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8200" y="2362200"/>
              <a:ext cx="350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alatino Linotype" pitchFamily="18" charset="0"/>
                </a:rPr>
                <a:t>FTS3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" y="3048000"/>
            <a:ext cx="1776663" cy="381000"/>
            <a:chOff x="1143000" y="2362200"/>
            <a:chExt cx="35052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143000" y="2362200"/>
              <a:ext cx="3505200" cy="381000"/>
            </a:xfrm>
            <a:prstGeom prst="rect">
              <a:avLst/>
            </a:prstGeom>
            <a:solidFill>
              <a:srgbClr val="0033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3000" y="2391117"/>
              <a:ext cx="350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latin typeface="Palatino Linotype" pitchFamily="18" charset="0"/>
                </a:rPr>
                <a:t>CopyProcess</a:t>
              </a:r>
              <a:endParaRPr lang="en-US" sz="1600" b="1" dirty="0">
                <a:solidFill>
                  <a:schemeClr val="bg1"/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38400" y="3048000"/>
            <a:ext cx="721895" cy="381000"/>
            <a:chOff x="1143000" y="2362200"/>
            <a:chExt cx="3505200" cy="38100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143000" y="2362200"/>
              <a:ext cx="3505200" cy="381000"/>
            </a:xfrm>
            <a:prstGeom prst="rect">
              <a:avLst/>
            </a:prstGeom>
            <a:solidFill>
              <a:srgbClr val="0033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3000" y="2391117"/>
              <a:ext cx="350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latin typeface="Palatino Linotype" pitchFamily="18" charset="0"/>
                </a:rPr>
                <a:t>xrdfs</a:t>
              </a:r>
              <a:endParaRPr lang="en-US" sz="1600" b="1" dirty="0">
                <a:solidFill>
                  <a:schemeClr val="bg1"/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9600" y="3505200"/>
            <a:ext cx="2209800" cy="381000"/>
            <a:chOff x="1143000" y="2362200"/>
            <a:chExt cx="3505200" cy="381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143000" y="2362200"/>
              <a:ext cx="3505200" cy="381000"/>
            </a:xfrm>
            <a:prstGeom prst="rect">
              <a:avLst/>
            </a:prstGeom>
            <a:solidFill>
              <a:srgbClr val="0033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2391117"/>
              <a:ext cx="350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latin typeface="Palatino Linotype" pitchFamily="18" charset="0"/>
                </a:rPr>
                <a:t>XrdClFilesystem</a:t>
              </a:r>
              <a:endParaRPr lang="en-US" sz="1600" b="1" dirty="0">
                <a:solidFill>
                  <a:schemeClr val="bg1"/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276600" y="2590800"/>
            <a:ext cx="1203158" cy="838200"/>
            <a:chOff x="3276600" y="2362200"/>
            <a:chExt cx="1203158" cy="8382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276600" y="2819400"/>
              <a:ext cx="1203158" cy="381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2819400"/>
              <a:ext cx="1203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Palatino Linotype" pitchFamily="18" charset="0"/>
                </a:rPr>
                <a:t>PyXRootD</a:t>
              </a:r>
              <a:endParaRPr lang="en-US" sz="1600" b="1" dirty="0">
                <a:latin typeface="Palatino Linotype" pitchFamily="18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276600" y="2362200"/>
              <a:ext cx="1203158" cy="381000"/>
              <a:chOff x="4648200" y="2362200"/>
              <a:chExt cx="3505200" cy="38100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4648200" y="2362200"/>
                <a:ext cx="3505200" cy="381000"/>
              </a:xfrm>
              <a:prstGeom prst="rect">
                <a:avLst/>
              </a:prstGeom>
              <a:solidFill>
                <a:srgbClr val="00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48200" y="2362200"/>
                <a:ext cx="3505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Palatino Linotype" pitchFamily="18" charset="0"/>
                  </a:rPr>
                  <a:t>Dirac</a:t>
                </a: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572000" y="3048000"/>
            <a:ext cx="1066800" cy="381000"/>
            <a:chOff x="4648200" y="2362200"/>
            <a:chExt cx="3505200" cy="3810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648200" y="2362200"/>
              <a:ext cx="35052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8200" y="2362200"/>
              <a:ext cx="350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alatino Linotype" pitchFamily="18" charset="0"/>
                </a:rPr>
                <a:t>root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572000" y="2590800"/>
            <a:ext cx="1066800" cy="381000"/>
            <a:chOff x="4572000" y="2590800"/>
            <a:chExt cx="1066800" cy="381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572000" y="2590800"/>
              <a:ext cx="10668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2000" y="25908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alatino Linotype" pitchFamily="18" charset="0"/>
                </a:rPr>
                <a:t>Gaudi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2000" y="2133600"/>
            <a:ext cx="1066800" cy="584775"/>
            <a:chOff x="4648200" y="2362200"/>
            <a:chExt cx="3505200" cy="584775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648200" y="2362200"/>
              <a:ext cx="35052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8200" y="2362200"/>
              <a:ext cx="350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alatino Linotype" pitchFamily="18" charset="0"/>
                </a:rPr>
                <a:t>Athena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715000" y="3048000"/>
            <a:ext cx="1143000" cy="381000"/>
            <a:chOff x="5715000" y="3048000"/>
            <a:chExt cx="1143000" cy="3810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5715000" y="3048000"/>
              <a:ext cx="11430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15000" y="3048001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alatino Linotype" pitchFamily="18" charset="0"/>
                </a:rPr>
                <a:t>CMSSW</a:t>
              </a:r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6934200" y="3505200"/>
            <a:ext cx="9906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34200" y="352642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alatino Linotype" pitchFamily="18" charset="0"/>
              </a:rPr>
              <a:t>PROOF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95600" y="3505200"/>
            <a:ext cx="3962400" cy="381000"/>
            <a:chOff x="1143000" y="2362200"/>
            <a:chExt cx="3505200" cy="3810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1143000" y="2362200"/>
              <a:ext cx="3505200" cy="381000"/>
            </a:xfrm>
            <a:prstGeom prst="rect">
              <a:avLst/>
            </a:prstGeom>
            <a:solidFill>
              <a:srgbClr val="0033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43000" y="2391117"/>
              <a:ext cx="350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latin typeface="Palatino Linotype" pitchFamily="18" charset="0"/>
                </a:rPr>
                <a:t>XrdClFile</a:t>
              </a:r>
              <a:endParaRPr lang="en-US" sz="1600" b="1" dirty="0">
                <a:solidFill>
                  <a:schemeClr val="bg1"/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9600" y="3962400"/>
            <a:ext cx="7315200" cy="381000"/>
            <a:chOff x="1143000" y="2362200"/>
            <a:chExt cx="3505200" cy="3810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1143000" y="2362200"/>
              <a:ext cx="3505200" cy="381000"/>
            </a:xfrm>
            <a:prstGeom prst="rect">
              <a:avLst/>
            </a:prstGeom>
            <a:solidFill>
              <a:srgbClr val="0033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3000" y="2391117"/>
              <a:ext cx="350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latin typeface="Palatino Linotype" pitchFamily="18" charset="0"/>
                </a:rPr>
                <a:t>XrdClPostMaster</a:t>
              </a:r>
              <a:endParaRPr lang="en-US" sz="1600" b="1" dirty="0">
                <a:solidFill>
                  <a:schemeClr val="bg1"/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24600" y="2297668"/>
            <a:ext cx="1962626" cy="369332"/>
            <a:chOff x="6629400" y="1752600"/>
            <a:chExt cx="1962626" cy="369332"/>
          </a:xfrm>
        </p:grpSpPr>
        <p:sp>
          <p:nvSpPr>
            <p:cNvPr id="6" name="Rectangle 5"/>
            <p:cNvSpPr/>
            <p:nvPr/>
          </p:nvSpPr>
          <p:spPr bwMode="auto">
            <a:xfrm>
              <a:off x="6629400" y="1828800"/>
              <a:ext cx="304800" cy="228600"/>
            </a:xfrm>
            <a:prstGeom prst="rect">
              <a:avLst/>
            </a:prstGeom>
            <a:solidFill>
              <a:srgbClr val="0033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34200" y="1752600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latino Linotype" pitchFamily="18" charset="0"/>
                </a:rPr>
                <a:t>XRootD</a:t>
              </a:r>
              <a:r>
                <a:rPr 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latino Linotype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Palatino Linotype" pitchFamily="18" charset="0"/>
                </a:rPr>
                <a:t>- core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324600" y="1981200"/>
            <a:ext cx="2251167" cy="369332"/>
            <a:chOff x="6629400" y="1752600"/>
            <a:chExt cx="2251167" cy="369332"/>
          </a:xfrm>
        </p:grpSpPr>
        <p:sp>
          <p:nvSpPr>
            <p:cNvPr id="60" name="Rectangle 59"/>
            <p:cNvSpPr/>
            <p:nvPr/>
          </p:nvSpPr>
          <p:spPr bwMode="auto">
            <a:xfrm>
              <a:off x="6629400" y="1828800"/>
              <a:ext cx="304800" cy="2286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34200" y="1752600"/>
              <a:ext cx="194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latino Linotype" pitchFamily="18" charset="0"/>
                </a:rPr>
                <a:t>XRootD</a:t>
              </a:r>
              <a:r>
                <a:rPr 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latino Linotype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Palatino Linotype" pitchFamily="18" charset="0"/>
                </a:rPr>
                <a:t>- add on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24600" y="1676400"/>
            <a:ext cx="2276815" cy="369332"/>
            <a:chOff x="6629400" y="1752600"/>
            <a:chExt cx="2276815" cy="369332"/>
          </a:xfrm>
        </p:grpSpPr>
        <p:sp>
          <p:nvSpPr>
            <p:cNvPr id="63" name="Rectangle 62"/>
            <p:cNvSpPr/>
            <p:nvPr/>
          </p:nvSpPr>
          <p:spPr bwMode="auto">
            <a:xfrm>
              <a:off x="6629400" y="1828800"/>
              <a:ext cx="304800" cy="2286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34200" y="1752600"/>
              <a:ext cx="1972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Palatino Linotype" pitchFamily="18" charset="0"/>
                </a:rPr>
                <a:t>External Package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24600" y="2602468"/>
            <a:ext cx="2449939" cy="369332"/>
            <a:chOff x="6629400" y="1752600"/>
            <a:chExt cx="2449939" cy="369332"/>
          </a:xfrm>
        </p:grpSpPr>
        <p:sp>
          <p:nvSpPr>
            <p:cNvPr id="66" name="Rectangle 65"/>
            <p:cNvSpPr/>
            <p:nvPr/>
          </p:nvSpPr>
          <p:spPr bwMode="auto">
            <a:xfrm>
              <a:off x="6629400" y="1828800"/>
              <a:ext cx="304800" cy="228600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34200" y="1752600"/>
              <a:ext cx="21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latino Linotype" pitchFamily="18" charset="0"/>
                </a:rPr>
                <a:t>XRootD</a:t>
              </a:r>
              <a:r>
                <a:rPr 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alatino Linotype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Palatino Linotype" pitchFamily="18" charset="0"/>
                </a:rPr>
                <a:t>– plug-ins</a:t>
              </a:r>
            </a:p>
          </p:txBody>
        </p:sp>
      </p:grpSp>
      <p:sp>
        <p:nvSpPr>
          <p:cNvPr id="69" name="Rectangle 68"/>
          <p:cNvSpPr/>
          <p:nvPr/>
        </p:nvSpPr>
        <p:spPr bwMode="auto">
          <a:xfrm>
            <a:off x="2514600" y="3657600"/>
            <a:ext cx="304800" cy="2286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553200" y="3657600"/>
            <a:ext cx="304800" cy="2286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609600" y="4419600"/>
            <a:ext cx="8001000" cy="1447800"/>
          </a:xfrm>
        </p:spPr>
        <p:txBody>
          <a:bodyPr/>
          <a:lstStyle/>
          <a:p>
            <a:r>
              <a:rPr lang="en-US" dirty="0"/>
              <a:t>Plug-ins replace original implementation</a:t>
            </a:r>
          </a:p>
          <a:p>
            <a:pPr lvl="1"/>
            <a:r>
              <a:rPr lang="en-US" dirty="0"/>
              <a:t>All calls may be replaced</a:t>
            </a:r>
          </a:p>
          <a:p>
            <a:pPr lvl="2"/>
            <a:r>
              <a:rPr lang="en-US" dirty="0"/>
              <a:t>All layers above benefit with any code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Plug-ins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Plug-ins are loaded at run-time</a:t>
            </a:r>
          </a:p>
          <a:p>
            <a:pPr lvl="1"/>
            <a:r>
              <a:rPr lang="en-US" dirty="0"/>
              <a:t>Client looks for plug-in configuration files</a:t>
            </a:r>
          </a:p>
          <a:p>
            <a:pPr lvl="2">
              <a:tabLst>
                <a:tab pos="1655763" algn="l"/>
                <a:tab pos="297815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	Locally: 	~/.xrootd/</a:t>
            </a:r>
            <a:r>
              <a:rPr lang="en-US" dirty="0" err="1"/>
              <a:t>client.plugins.d</a:t>
            </a:r>
            <a:r>
              <a:rPr lang="en-US" dirty="0"/>
              <a:t>/</a:t>
            </a:r>
          </a:p>
          <a:p>
            <a:pPr lvl="2">
              <a:tabLst>
                <a:tab pos="1655763" algn="l"/>
                <a:tab pos="2978150" algn="l"/>
              </a:tabLs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	Globally: 	/etc/xrootd/</a:t>
            </a:r>
            <a:r>
              <a:rPr lang="en-US" dirty="0" err="1"/>
              <a:t>client.plugins.d</a:t>
            </a:r>
            <a:r>
              <a:rPr lang="en-US" dirty="0"/>
              <a:t>/</a:t>
            </a:r>
          </a:p>
          <a:p>
            <a:pPr lvl="1">
              <a:tabLst>
                <a:tab pos="2978150" algn="l"/>
              </a:tabLst>
            </a:pPr>
            <a:r>
              <a:rPr lang="en-US" dirty="0"/>
              <a:t>Both locations can be over-ridden via </a:t>
            </a:r>
            <a:r>
              <a:rPr lang="en-US" dirty="0" err="1"/>
              <a:t>envar</a:t>
            </a:r>
            <a:endParaRPr lang="en-US" dirty="0"/>
          </a:p>
          <a:p>
            <a:pPr lvl="2">
              <a:tabLst>
                <a:tab pos="2978150" algn="l"/>
              </a:tabLst>
            </a:pPr>
            <a:r>
              <a:rPr lang="en-US" dirty="0"/>
              <a:t>XRD_PLUGINCONFDIR</a:t>
            </a:r>
          </a:p>
          <a:p>
            <a:pPr>
              <a:tabLst>
                <a:tab pos="2978150" algn="l"/>
              </a:tabLst>
            </a:pPr>
            <a:r>
              <a:rPr lang="en-US" dirty="0"/>
              <a:t>Plug-ins are strictly version checked</a:t>
            </a:r>
          </a:p>
          <a:p>
            <a:pPr lvl="1">
              <a:tabLst>
                <a:tab pos="2978150" algn="l"/>
              </a:tabLst>
            </a:pPr>
            <a:r>
              <a:rPr lang="en-US" dirty="0"/>
              <a:t>Allows for independent development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dirty="0" err="1"/>
              <a:t>Readv</a:t>
            </a:r>
            <a:r>
              <a:rPr lang="en-US" dirty="0"/>
              <a:t> proxy pass-through</a:t>
            </a:r>
          </a:p>
          <a:p>
            <a:pPr lvl="1"/>
            <a:r>
              <a:rPr lang="en-US" dirty="0"/>
              <a:t>Automatic &amp; greatly improves performance</a:t>
            </a:r>
          </a:p>
          <a:p>
            <a:r>
              <a:rPr lang="en-US" dirty="0"/>
              <a:t>Manual log file rotation (e.g. </a:t>
            </a:r>
            <a:r>
              <a:rPr lang="en-US" dirty="0" err="1"/>
              <a:t>logrotate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Via extended –k command line option</a:t>
            </a:r>
          </a:p>
          <a:p>
            <a:r>
              <a:rPr lang="en-US" dirty="0"/>
              <a:t>High precision log file timestamps</a:t>
            </a:r>
          </a:p>
          <a:p>
            <a:pPr lvl="1"/>
            <a:r>
              <a:rPr lang="en-US" dirty="0"/>
              <a:t>New –z command line option</a:t>
            </a:r>
          </a:p>
          <a:p>
            <a:pPr lvl="2"/>
            <a:r>
              <a:rPr lang="en-US" dirty="0"/>
              <a:t>Log timestamp appears in microsecond format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dirty="0"/>
              <a:t>Special stat() plug-in for odd file systems</a:t>
            </a:r>
          </a:p>
          <a:p>
            <a:pPr lvl="1"/>
            <a:r>
              <a:rPr lang="en-US" dirty="0"/>
              <a:t>Configured via the </a:t>
            </a:r>
            <a:r>
              <a:rPr lang="en-US" dirty="0" err="1"/>
              <a:t>oss.statlib</a:t>
            </a:r>
            <a:r>
              <a:rPr lang="en-US" dirty="0"/>
              <a:t> directive</a:t>
            </a:r>
          </a:p>
          <a:p>
            <a:pPr lvl="2"/>
            <a:r>
              <a:rPr lang="en-US" dirty="0"/>
              <a:t>Includes plug-in for GPFS with tape backend</a:t>
            </a:r>
          </a:p>
          <a:p>
            <a:r>
              <a:rPr lang="en-US" dirty="0"/>
              <a:t>Cancellable third party copy</a:t>
            </a:r>
          </a:p>
          <a:p>
            <a:pPr lvl="1"/>
            <a:r>
              <a:rPr lang="en-US" dirty="0"/>
              <a:t>Used by transfer tools</a:t>
            </a:r>
          </a:p>
          <a:p>
            <a:r>
              <a:rPr lang="en-US" dirty="0"/>
              <a:t>Fast directory listings</a:t>
            </a:r>
          </a:p>
          <a:p>
            <a:pPr lvl="1"/>
            <a:r>
              <a:rPr lang="en-US" dirty="0"/>
              <a:t>Stat info can now be included w/ dir entry</a:t>
            </a:r>
          </a:p>
          <a:p>
            <a:pPr lvl="2"/>
            <a:r>
              <a:rPr lang="en-US" dirty="0" err="1"/>
              <a:t>xrdfs</a:t>
            </a:r>
            <a:r>
              <a:rPr lang="en-US" dirty="0"/>
              <a:t> uses this to speed up long listings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dirty="0"/>
              <a:t>New query </a:t>
            </a:r>
            <a:r>
              <a:rPr lang="en-US" dirty="0" err="1"/>
              <a:t>config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xrdfs</a:t>
            </a:r>
            <a:r>
              <a:rPr lang="en-US" dirty="0"/>
              <a:t> command to display</a:t>
            </a:r>
          </a:p>
          <a:p>
            <a:pPr lvl="2"/>
            <a:r>
              <a:rPr lang="en-US" dirty="0"/>
              <a:t>Query cms		- shows cmsd status</a:t>
            </a:r>
          </a:p>
          <a:p>
            <a:pPr lvl="2"/>
            <a:r>
              <a:rPr lang="en-US" dirty="0"/>
              <a:t>Query role		- shows server’s cluster role</a:t>
            </a:r>
          </a:p>
          <a:p>
            <a:pPr lvl="2"/>
            <a:r>
              <a:rPr lang="en-US" dirty="0"/>
              <a:t>Query </a:t>
            </a:r>
            <a:r>
              <a:rPr lang="en-US" dirty="0" err="1"/>
              <a:t>sitename</a:t>
            </a:r>
            <a:r>
              <a:rPr lang="en-US" dirty="0"/>
              <a:t>	- shows the site’s name</a:t>
            </a:r>
          </a:p>
          <a:p>
            <a:pPr lvl="2"/>
            <a:r>
              <a:rPr lang="en-US" dirty="0"/>
              <a:t>Query version	- shows server’s version</a:t>
            </a:r>
          </a:p>
          <a:p>
            <a:r>
              <a:rPr lang="en-US" dirty="0"/>
              <a:t>Cluster node blacklisting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cms.blacklist</a:t>
            </a:r>
            <a:r>
              <a:rPr lang="en-US" dirty="0"/>
              <a:t> directive &amp; blacklist file</a:t>
            </a:r>
          </a:p>
          <a:p>
            <a:pPr lvl="2"/>
            <a:r>
              <a:rPr lang="en-US" dirty="0"/>
              <a:t>Useful in federated environments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dirty="0"/>
              <a:t>New monitoring information</a:t>
            </a:r>
          </a:p>
          <a:p>
            <a:pPr lvl="1"/>
            <a:r>
              <a:rPr lang="en-US" dirty="0"/>
              <a:t>User login record now also includes</a:t>
            </a:r>
          </a:p>
          <a:p>
            <a:pPr lvl="2"/>
            <a:r>
              <a:rPr lang="en-US" dirty="0"/>
              <a:t>Name of the client’s executable</a:t>
            </a:r>
          </a:p>
          <a:p>
            <a:pPr lvl="2"/>
            <a:r>
              <a:rPr lang="en-US" dirty="0"/>
              <a:t>Contents of client’s </a:t>
            </a:r>
            <a:r>
              <a:rPr lang="en-US" sz="2000" dirty="0"/>
              <a:t>XRD_MONINFO </a:t>
            </a:r>
            <a:r>
              <a:rPr lang="en-US" sz="2000" dirty="0" err="1"/>
              <a:t>envar</a:t>
            </a:r>
            <a:endParaRPr lang="en-US" sz="2000" dirty="0"/>
          </a:p>
          <a:p>
            <a:pPr lvl="3"/>
            <a:r>
              <a:rPr lang="en-US" dirty="0"/>
              <a:t>Useful to tie external information to actual data usage</a:t>
            </a:r>
          </a:p>
          <a:p>
            <a:pPr lvl="3"/>
            <a:r>
              <a:rPr lang="en-US" dirty="0"/>
              <a:t>E.g. the Panda </a:t>
            </a:r>
            <a:r>
              <a:rPr lang="en-US" dirty="0" err="1"/>
              <a:t>jobid</a:t>
            </a:r>
            <a:r>
              <a:rPr lang="en-US" dirty="0"/>
              <a:t> to cross-reference I/O usage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Beyond Release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Protocol Redirection</a:t>
            </a:r>
          </a:p>
          <a:p>
            <a:r>
              <a:rPr lang="en-US" dirty="0"/>
              <a:t>Meta-links</a:t>
            </a:r>
          </a:p>
          <a:p>
            <a:r>
              <a:rPr lang="en-US" dirty="0"/>
              <a:t>I/O Throttling Plug-in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Cross-Protocol Redirections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XRootD</a:t>
            </a:r>
            <a:r>
              <a:rPr lang="en-US" dirty="0"/>
              <a:t> protocol is capable of redirecting to a protocol other than </a:t>
            </a:r>
            <a:r>
              <a:rPr lang="en-US" b="1" dirty="0">
                <a:solidFill>
                  <a:srgbClr val="0033CC"/>
                </a:solidFill>
              </a:rPr>
              <a:t>xroot</a:t>
            </a:r>
          </a:p>
          <a:p>
            <a:pPr lvl="1"/>
            <a:r>
              <a:rPr lang="en-US" dirty="0"/>
              <a:t>On file open the server may tell the client that it’s more efficient to try something else</a:t>
            </a:r>
          </a:p>
          <a:p>
            <a:pPr lvl="2"/>
            <a:r>
              <a:rPr lang="en-US" dirty="0"/>
              <a:t>E.g. read the file locally from disk</a:t>
            </a:r>
          </a:p>
          <a:p>
            <a:pPr lvl="3"/>
            <a:r>
              <a:rPr lang="en-US" dirty="0"/>
              <a:t>Open(xroot://host/filename) -&gt; </a:t>
            </a:r>
            <a:r>
              <a:rPr lang="en-US" i="1" dirty="0"/>
              <a:t>redirect</a:t>
            </a:r>
            <a:r>
              <a:rPr lang="en-US" dirty="0"/>
              <a:t> file://filename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Visible Changes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dirty="0"/>
              <a:t>New meta command: </a:t>
            </a:r>
            <a:r>
              <a:rPr lang="en-US" dirty="0" err="1"/>
              <a:t>xrdfs</a:t>
            </a:r>
            <a:endParaRPr lang="en-US" dirty="0"/>
          </a:p>
          <a:p>
            <a:pPr lvl="1"/>
            <a:r>
              <a:rPr lang="en-US" dirty="0"/>
              <a:t>Logical replacement to xrd command</a:t>
            </a:r>
          </a:p>
          <a:p>
            <a:pPr lvl="2"/>
            <a:r>
              <a:rPr lang="en-US" dirty="0"/>
              <a:t>Different command line interface</a:t>
            </a:r>
          </a:p>
          <a:p>
            <a:pPr lvl="2"/>
            <a:r>
              <a:rPr lang="en-US" dirty="0"/>
              <a:t>More user friendly and intuitive</a:t>
            </a:r>
          </a:p>
          <a:p>
            <a:r>
              <a:rPr lang="en-US" dirty="0"/>
              <a:t>When installing Release 4 RPM</a:t>
            </a:r>
          </a:p>
          <a:p>
            <a:pPr lvl="1"/>
            <a:r>
              <a:rPr lang="en-US" dirty="0"/>
              <a:t>You must de-install previous </a:t>
            </a:r>
            <a:r>
              <a:rPr lang="en-US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XRootD</a:t>
            </a: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release</a:t>
            </a:r>
          </a:p>
          <a:p>
            <a:pPr lvl="2"/>
            <a:r>
              <a:rPr lang="en-US" dirty="0"/>
              <a:t>They are incompatible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Cross-Protocol Redirections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43400"/>
          </a:xfrm>
        </p:spPr>
        <p:txBody>
          <a:bodyPr/>
          <a:lstStyle/>
          <a:p>
            <a:r>
              <a:rPr lang="en-US" dirty="0"/>
              <a:t>New client already capable of processing out-of protocol redirections </a:t>
            </a:r>
          </a:p>
          <a:p>
            <a:r>
              <a:rPr lang="en-US" dirty="0"/>
              <a:t>Server needs some development to do so</a:t>
            </a:r>
          </a:p>
          <a:p>
            <a:r>
              <a:rPr lang="en-US" dirty="0"/>
              <a:t>Root’s </a:t>
            </a:r>
            <a:r>
              <a:rPr lang="en-US" dirty="0" err="1"/>
              <a:t>TFile</a:t>
            </a:r>
            <a:r>
              <a:rPr lang="en-US" dirty="0"/>
              <a:t> framework needs updating to handle a change in protocols</a:t>
            </a:r>
          </a:p>
          <a:p>
            <a:pPr lvl="1"/>
            <a:r>
              <a:rPr lang="en-US" dirty="0"/>
              <a:t>Changes already in development</a:t>
            </a:r>
          </a:p>
          <a:p>
            <a:pPr lvl="2"/>
            <a:r>
              <a:rPr lang="en-US" dirty="0"/>
              <a:t>Target for root 6.1 or 6.2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Meta-Link Files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r>
              <a:rPr lang="en-US" dirty="0"/>
              <a:t>XML file that describes one or more data files available for access</a:t>
            </a:r>
          </a:p>
          <a:p>
            <a:pPr lvl="1"/>
            <a:r>
              <a:rPr lang="en-US" dirty="0"/>
              <a:t>Meta-link file identified by dot suffix</a:t>
            </a:r>
          </a:p>
          <a:p>
            <a:pPr lvl="2"/>
            <a:r>
              <a:rPr lang="en-US" dirty="0" err="1"/>
              <a:t>metalink</a:t>
            </a:r>
            <a:r>
              <a:rPr lang="en-US" dirty="0"/>
              <a:t> (v3) or meta4 (v4 &amp; incompatible w/ v3)</a:t>
            </a:r>
          </a:p>
          <a:p>
            <a:pPr lvl="1"/>
            <a:r>
              <a:rPr lang="en-US" dirty="0"/>
              <a:t>File is read and parsed by the client</a:t>
            </a:r>
          </a:p>
          <a:p>
            <a:pPr lvl="2"/>
            <a:r>
              <a:rPr lang="en-US" dirty="0"/>
              <a:t>Client picks one based on certain criteria</a:t>
            </a:r>
          </a:p>
          <a:p>
            <a:pPr lvl="3"/>
            <a:r>
              <a:rPr lang="en-US" dirty="0"/>
              <a:t>E.G. priority, location, etc</a:t>
            </a:r>
          </a:p>
          <a:p>
            <a:pPr lvl="2"/>
            <a:r>
              <a:rPr lang="en-US" dirty="0"/>
              <a:t>If access fails, client can pick another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Metalink</a:t>
            </a:r>
            <a:r>
              <a:rPr lang="en-US" dirty="0"/>
              <a:t> Files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XRootD</a:t>
            </a: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client will support meta-link files</a:t>
            </a:r>
          </a:p>
          <a:p>
            <a:pPr lvl="1"/>
            <a:r>
              <a:rPr lang="en-US" dirty="0"/>
              <a:t>But the road is not straight-forward</a:t>
            </a:r>
          </a:p>
          <a:p>
            <a:pPr lvl="2"/>
            <a:r>
              <a:rPr lang="en-US" dirty="0"/>
              <a:t>Incompatible meta-link formats, which one?</a:t>
            </a:r>
          </a:p>
          <a:p>
            <a:pPr lvl="2"/>
            <a:r>
              <a:rPr lang="en-US" dirty="0"/>
              <a:t>Need to avoid encumbering installation</a:t>
            </a:r>
          </a:p>
          <a:p>
            <a:pPr lvl="3"/>
            <a:r>
              <a:rPr lang="en-US" dirty="0"/>
              <a:t>I.e. pre-</a:t>
            </a:r>
            <a:r>
              <a:rPr lang="en-US" dirty="0" err="1"/>
              <a:t>reqs</a:t>
            </a:r>
            <a:r>
              <a:rPr lang="en-US" dirty="0"/>
              <a:t> for sites that don’t care about meta-links</a:t>
            </a:r>
          </a:p>
          <a:p>
            <a:r>
              <a:rPr lang="en-US" dirty="0"/>
              <a:t>Targeting availability in 4Q14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Throttling Plug-in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en-US" dirty="0"/>
              <a:t>Allows site to limit I/O access to disk</a:t>
            </a:r>
          </a:p>
          <a:p>
            <a:pPr lvl="1"/>
            <a:r>
              <a:rPr lang="en-US" dirty="0"/>
              <a:t>Useful for throttling external access</a:t>
            </a:r>
          </a:p>
          <a:p>
            <a:pPr lvl="2"/>
            <a:r>
              <a:rPr lang="en-US" dirty="0"/>
              <a:t>Used in federated environments via proxy server</a:t>
            </a:r>
          </a:p>
          <a:p>
            <a:pPr lvl="1"/>
            <a:r>
              <a:rPr lang="en-US" dirty="0"/>
              <a:t>Configured via xrootd.fslib directive</a:t>
            </a:r>
          </a:p>
          <a:p>
            <a:pPr lvl="2"/>
            <a:r>
              <a:rPr lang="en-US" dirty="0"/>
              <a:t>And specific throttling directives</a:t>
            </a:r>
          </a:p>
          <a:p>
            <a:r>
              <a:rPr lang="en-US" dirty="0"/>
              <a:t>Plug-in is in code review phase</a:t>
            </a:r>
          </a:p>
          <a:p>
            <a:pPr lvl="1"/>
            <a:r>
              <a:rPr lang="en-US" dirty="0"/>
              <a:t>Already used by CMS in production</a:t>
            </a:r>
          </a:p>
          <a:p>
            <a:r>
              <a:rPr lang="en-US" dirty="0"/>
              <a:t>Targeting 3Q14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6344" y="1752600"/>
            <a:ext cx="837285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Current Software Contributors</a:t>
            </a:r>
          </a:p>
          <a:p>
            <a:pPr marL="742950" lvl="1" indent="-285750" fontAlgn="base"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ATLAS: </a:t>
            </a:r>
            <a:r>
              <a:rPr lang="en-US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Doug Benjamin, Patrick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McGuigan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Ilija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Vukotic</a:t>
            </a:r>
            <a:endParaRPr lang="en-US" dirty="0">
              <a:solidFill>
                <a:schemeClr val="bg1">
                  <a:lumMod val="10000"/>
                </a:schemeClr>
              </a:solidFill>
              <a:latin typeface="Palatino Linotype" pitchFamily="18" charset="0"/>
            </a:endParaRPr>
          </a:p>
          <a:p>
            <a:pPr marL="742950" lvl="1" indent="-285750" fontAlgn="base"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CERN</a:t>
            </a:r>
            <a:r>
              <a:rPr lang="en-US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Lukasz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Janyst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, Andreas </a:t>
            </a:r>
            <a:r>
              <a:rPr lang="en-US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Peters, Justin Salmon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742950" lvl="1" indent="-285750" fontAlgn="base"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Fermi: Tony Johnson</a:t>
            </a:r>
          </a:p>
          <a:p>
            <a:pPr marL="742950" marR="0" lvl="1" indent="-28575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Root: Gerri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Ganis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, Bertrand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Bellenot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SLAC: Andrew Hanushevsky,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Wilko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Kroeger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, Daniel Wang, Wei Yang</a:t>
            </a:r>
          </a:p>
          <a:p>
            <a:pPr marL="742950" marR="0" lvl="1" indent="-28575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UCSD: </a:t>
            </a:r>
            <a:r>
              <a:rPr lang="en-US" kern="0" dirty="0" err="1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Matevz</a:t>
            </a:r>
            <a:r>
              <a:rPr lang="en-US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 </a:t>
            </a:r>
            <a:r>
              <a:rPr lang="en-US" kern="0" dirty="0" err="1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Tadel</a:t>
            </a:r>
            <a:endParaRPr lang="en-US" kern="0" dirty="0">
              <a:solidFill>
                <a:schemeClr val="bg1">
                  <a:lumMod val="10000"/>
                </a:schemeClr>
              </a:solidFill>
              <a:latin typeface="Palatino Linotype" pitchFamily="18" charset="0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UNL: Brian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Bockelman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742950" lvl="1" indent="-285750" fontAlgn="base"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WLCG: </a:t>
            </a:r>
            <a:r>
              <a:rPr lang="en-US" dirty="0" err="1">
                <a:solidFill>
                  <a:srgbClr val="000000"/>
                </a:solidFill>
                <a:latin typeface="Palatino Linotype" pitchFamily="18" charset="0"/>
              </a:rPr>
              <a:t>Mattias</a:t>
            </a:r>
            <a:r>
              <a:rPr lang="en-US" dirty="0">
                <a:solidFill>
                  <a:srgbClr val="000000"/>
                </a:solidFill>
                <a:latin typeface="Palatino Linotype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alatino Linotype" pitchFamily="18" charset="0"/>
              </a:rPr>
              <a:t>Ellert</a:t>
            </a:r>
            <a:r>
              <a:rPr lang="en-US" dirty="0">
                <a:solidFill>
                  <a:srgbClr val="000000"/>
                </a:solidFill>
                <a:latin typeface="Palatino Linotype" pitchFamily="18" charset="0"/>
              </a:rPr>
              <a:t>, </a:t>
            </a:r>
            <a:r>
              <a:rPr lang="en-US" kern="0" dirty="0" err="1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Fabrizio</a:t>
            </a:r>
            <a:r>
              <a:rPr lang="en-US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 </a:t>
            </a:r>
            <a:r>
              <a:rPr lang="en-US" kern="0" dirty="0" err="1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Furano</a:t>
            </a:r>
            <a:r>
              <a:rPr lang="en-US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, David Smith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US Department of Energy</a:t>
            </a:r>
          </a:p>
          <a:p>
            <a:pPr marL="685800" lvl="1" indent="-2286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Contract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DE-AC02-76SF00515</a:t>
            </a:r>
            <a:r>
              <a:rPr lang="en-US" sz="2000" kern="0" dirty="0">
                <a:solidFill>
                  <a:schemeClr val="bg1">
                    <a:lumMod val="10000"/>
                  </a:schemeClr>
                </a:solidFill>
                <a:latin typeface="Palatino Linotype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with Stanford 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client is the default in ROOT </a:t>
            </a:r>
          </a:p>
          <a:p>
            <a:pPr lvl="1"/>
            <a:r>
              <a:rPr lang="en-US" dirty="0"/>
              <a:t>Since 5.34.14 </a:t>
            </a:r>
            <a:r>
              <a:rPr lang="en-US" sz="2000" dirty="0"/>
              <a:t>(Dec 14, 2013)</a:t>
            </a:r>
          </a:p>
          <a:p>
            <a:pPr lvl="2"/>
            <a:r>
              <a:rPr lang="en-US" dirty="0"/>
              <a:t>Via </a:t>
            </a:r>
            <a:r>
              <a:rPr lang="en-US" dirty="0" err="1"/>
              <a:t>TNetXNGFile</a:t>
            </a:r>
            <a:r>
              <a:rPr lang="en-US" dirty="0"/>
              <a:t> plug-in</a:t>
            </a:r>
          </a:p>
          <a:p>
            <a:pPr lvl="1"/>
            <a:r>
              <a:rPr lang="en-US" dirty="0"/>
              <a:t>Setting </a:t>
            </a:r>
            <a:r>
              <a:rPr lang="en-US" dirty="0" err="1"/>
              <a:t>envar</a:t>
            </a:r>
            <a:r>
              <a:rPr lang="en-US" dirty="0"/>
              <a:t> </a:t>
            </a:r>
            <a:r>
              <a:rPr lang="en-US" dirty="0" err="1"/>
              <a:t>XNet.UseOldClient</a:t>
            </a:r>
            <a:r>
              <a:rPr lang="en-US" dirty="0"/>
              <a:t> to 1</a:t>
            </a:r>
          </a:p>
          <a:p>
            <a:pPr lvl="2"/>
            <a:r>
              <a:rPr lang="en-US" dirty="0"/>
              <a:t>Loads </a:t>
            </a:r>
            <a:r>
              <a:rPr lang="en-US" dirty="0" err="1"/>
              <a:t>TNetXFile</a:t>
            </a:r>
            <a:r>
              <a:rPr lang="en-US" dirty="0"/>
              <a:t> instead (old client)</a:t>
            </a:r>
          </a:p>
          <a:p>
            <a:r>
              <a:rPr lang="en-US" dirty="0"/>
              <a:t>Root 6 does not support new client</a:t>
            </a:r>
          </a:p>
          <a:p>
            <a:pPr lvl="1"/>
            <a:r>
              <a:rPr lang="en-US" dirty="0"/>
              <a:t>Due to conflicts with PROOF</a:t>
            </a:r>
          </a:p>
          <a:p>
            <a:pPr lvl="1"/>
            <a:r>
              <a:rPr lang="en-US" dirty="0"/>
              <a:t>Expected to be resolved in release 6.1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Visible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support</a:t>
            </a:r>
          </a:p>
          <a:p>
            <a:r>
              <a:rPr lang="en-US" dirty="0"/>
              <a:t>Public Private Networking</a:t>
            </a:r>
          </a:p>
          <a:p>
            <a:r>
              <a:rPr lang="en-US" dirty="0"/>
              <a:t>Disk Caching Proxy</a:t>
            </a:r>
          </a:p>
          <a:p>
            <a:r>
              <a:rPr lang="en-US" dirty="0"/>
              <a:t>HTTP Plug-in</a:t>
            </a:r>
          </a:p>
          <a:p>
            <a:r>
              <a:rPr lang="en-US" dirty="0"/>
              <a:t>Remote Debugging</a:t>
            </a:r>
          </a:p>
          <a:p>
            <a:r>
              <a:rPr lang="en-US" dirty="0"/>
              <a:t>Optional Client Plug-ins</a:t>
            </a:r>
          </a:p>
          <a:p>
            <a:r>
              <a:rPr lang="en-US" dirty="0"/>
              <a:t>Miscellaneous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8000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/>
              <a:t>client supports IPv6</a:t>
            </a:r>
          </a:p>
          <a:p>
            <a:pPr lvl="1"/>
            <a:r>
              <a:rPr lang="en-US" dirty="0"/>
              <a:t>It prefers IPv6 whenever possible</a:t>
            </a:r>
          </a:p>
          <a:p>
            <a:pPr lvl="2"/>
            <a:r>
              <a:rPr lang="en-US" dirty="0"/>
              <a:t>This corresponds to HEPIX request</a:t>
            </a:r>
          </a:p>
          <a:p>
            <a:pPr lvl="1"/>
            <a:r>
              <a:rPr lang="en-US" dirty="0"/>
              <a:t>Connects using mapped IPv4 </a:t>
            </a:r>
            <a:r>
              <a:rPr lang="en-US" dirty="0" err="1"/>
              <a:t>addr</a:t>
            </a:r>
            <a:r>
              <a:rPr lang="en-US" dirty="0"/>
              <a:t> if need be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old</a:t>
            </a:r>
            <a:r>
              <a:rPr lang="en-US" dirty="0"/>
              <a:t> client is deprecated</a:t>
            </a:r>
          </a:p>
          <a:p>
            <a:pPr lvl="1"/>
            <a:r>
              <a:rPr lang="en-US" dirty="0"/>
              <a:t>It will not support IPv6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Frankly none needed</a:t>
            </a:r>
          </a:p>
          <a:p>
            <a:pPr lvl="1"/>
            <a:r>
              <a:rPr lang="en-US" dirty="0"/>
              <a:t>Clients detect available network stacks</a:t>
            </a:r>
          </a:p>
          <a:p>
            <a:pPr lvl="2"/>
            <a:r>
              <a:rPr lang="en-US" dirty="0"/>
              <a:t>May force it to use various IP modes </a:t>
            </a:r>
          </a:p>
          <a:p>
            <a:pPr lvl="3"/>
            <a:r>
              <a:rPr lang="en-US" dirty="0"/>
              <a:t>Via configuration file or </a:t>
            </a:r>
            <a:r>
              <a:rPr lang="en-US" dirty="0" err="1"/>
              <a:t>envars</a:t>
            </a:r>
            <a:endParaRPr lang="en-US" dirty="0"/>
          </a:p>
          <a:p>
            <a:pPr lvl="1"/>
            <a:r>
              <a:rPr lang="en-US" dirty="0"/>
              <a:t>Server detects interfaces and DNS settings</a:t>
            </a:r>
          </a:p>
          <a:p>
            <a:pPr lvl="2"/>
            <a:r>
              <a:rPr lang="en-US" dirty="0"/>
              <a:t>It’s important that DNS is setup correctly</a:t>
            </a:r>
          </a:p>
          <a:p>
            <a:pPr lvl="2"/>
            <a:r>
              <a:rPr lang="en-US" dirty="0"/>
              <a:t>May force server to use IPv4 only </a:t>
            </a:r>
          </a:p>
          <a:p>
            <a:pPr lvl="3"/>
            <a:r>
              <a:rPr lang="en-US" dirty="0"/>
              <a:t>Via command line option (</a:t>
            </a:r>
            <a:r>
              <a:rPr lang="en-US" b="1" dirty="0"/>
              <a:t>-I v4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Considerations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en-US" dirty="0"/>
              <a:t>While servers and redirectors can accept </a:t>
            </a:r>
            <a:r>
              <a:rPr lang="en-US" i="1" dirty="0"/>
              <a:t>both </a:t>
            </a:r>
            <a:r>
              <a:rPr lang="en-US" dirty="0"/>
              <a:t>IPv6 </a:t>
            </a:r>
            <a:r>
              <a:rPr lang="en-US" i="1" dirty="0"/>
              <a:t>and</a:t>
            </a:r>
            <a:r>
              <a:rPr lang="en-US" dirty="0"/>
              <a:t> IPv4 clients. . .</a:t>
            </a:r>
          </a:p>
          <a:p>
            <a:pPr lvl="1"/>
            <a:r>
              <a:rPr lang="en-US" dirty="0"/>
              <a:t>IPv6 clients are assumed dual-stack</a:t>
            </a:r>
          </a:p>
          <a:p>
            <a:pPr lvl="2"/>
            <a:r>
              <a:rPr lang="en-US" dirty="0"/>
              <a:t>May be redirected to either IPv6 or IPv4 node</a:t>
            </a:r>
          </a:p>
          <a:p>
            <a:pPr lvl="3"/>
            <a:r>
              <a:rPr lang="en-US" dirty="0"/>
              <a:t>Client error recovery will resolve this if unworkable</a:t>
            </a:r>
          </a:p>
          <a:p>
            <a:pPr lvl="1"/>
            <a:r>
              <a:rPr lang="en-US" dirty="0"/>
              <a:t>This works if all the servers are dual-stack</a:t>
            </a:r>
          </a:p>
          <a:p>
            <a:pPr lvl="2"/>
            <a:r>
              <a:rPr lang="en-US" dirty="0"/>
              <a:t>Generally the preferred migration path</a:t>
            </a:r>
          </a:p>
          <a:p>
            <a:pPr lvl="1"/>
            <a:r>
              <a:rPr lang="en-US" dirty="0"/>
              <a:t>Since redirection is via hostname…</a:t>
            </a:r>
          </a:p>
          <a:p>
            <a:pPr lvl="2"/>
            <a:r>
              <a:rPr lang="en-US" dirty="0"/>
              <a:t>DNS entry must have no un-routable entries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Considerations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en-US" dirty="0"/>
              <a:t>Client dual-stack assumption will be lifted in release 4.1 (3Q14)</a:t>
            </a:r>
          </a:p>
          <a:p>
            <a:pPr lvl="1"/>
            <a:r>
              <a:rPr lang="en-US" dirty="0"/>
              <a:t>Clients will be redirected to compatible nodes</a:t>
            </a:r>
          </a:p>
          <a:p>
            <a:pPr lvl="2"/>
            <a:r>
              <a:rPr lang="en-US" dirty="0"/>
              <a:t>If none, the client receives an error</a:t>
            </a:r>
          </a:p>
          <a:p>
            <a:pPr lvl="1"/>
            <a:r>
              <a:rPr lang="en-US" dirty="0"/>
              <a:t>Largely driven by public-private networks</a:t>
            </a:r>
          </a:p>
          <a:p>
            <a:pPr lvl="2"/>
            <a:r>
              <a:rPr lang="en-US" dirty="0"/>
              <a:t>And interactions with IPv6/4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Scalla2010</Template>
  <TotalTime>13164</TotalTime>
  <Words>1644</Words>
  <Application>Microsoft Macintosh PowerPoint</Application>
  <PresentationFormat>On-screen Show (4:3)</PresentationFormat>
  <Paragraphs>354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Open Sans</vt:lpstr>
      <vt:lpstr>Palatino Linotype</vt:lpstr>
      <vt:lpstr>Symbol</vt:lpstr>
      <vt:lpstr>Times New Roman</vt:lpstr>
      <vt:lpstr>Wingdings</vt:lpstr>
      <vt:lpstr>Ricepaper</vt:lpstr>
      <vt:lpstr>XRootD Release 4 And Beyond</vt:lpstr>
      <vt:lpstr>User Visible Changes I</vt:lpstr>
      <vt:lpstr>User Visible Changes II</vt:lpstr>
      <vt:lpstr>Root Support</vt:lpstr>
      <vt:lpstr>Admin Visible Changes</vt:lpstr>
      <vt:lpstr>IPv6 Support</vt:lpstr>
      <vt:lpstr>IPv6 Configuration</vt:lpstr>
      <vt:lpstr>IPv6 Considerations I</vt:lpstr>
      <vt:lpstr>IPv6 Considerations II</vt:lpstr>
      <vt:lpstr>Public-Private Network Support</vt:lpstr>
      <vt:lpstr>Public-Private Net Topologies</vt:lpstr>
      <vt:lpstr>Private Addresses &amp; DNS</vt:lpstr>
      <vt:lpstr>Public-Private Considerations</vt:lpstr>
      <vt:lpstr>Networking Is Complex!</vt:lpstr>
      <vt:lpstr>Disk Caching Proxy</vt:lpstr>
      <vt:lpstr>Typical Disk Caching Proxy Uses</vt:lpstr>
      <vt:lpstr>HTTP Plug-in</vt:lpstr>
      <vt:lpstr>XRootD Multi-Protocol Support</vt:lpstr>
      <vt:lpstr>Remote Debugging via DigFS</vt:lpstr>
      <vt:lpstr>The DigFS View</vt:lpstr>
      <vt:lpstr>DigFS Authorization</vt:lpstr>
      <vt:lpstr>XRootD Client Relationships</vt:lpstr>
      <vt:lpstr>Client Plug-ins</vt:lpstr>
      <vt:lpstr>Miscellaneous I</vt:lpstr>
      <vt:lpstr>Miscellaneous II</vt:lpstr>
      <vt:lpstr>Miscellaneous III</vt:lpstr>
      <vt:lpstr>Miscellaneous IV</vt:lpstr>
      <vt:lpstr>Looking Beyond Release 4</vt:lpstr>
      <vt:lpstr>Cross-Protocol Redirections I</vt:lpstr>
      <vt:lpstr>Cross-Protocol Redirections II</vt:lpstr>
      <vt:lpstr>Meta-Link Files I</vt:lpstr>
      <vt:lpstr>Metalink Files II</vt:lpstr>
      <vt:lpstr>I/O Throttling Plug-in</vt:lpstr>
      <vt:lpstr>Acknowledgements</vt:lpstr>
    </vt:vector>
  </TitlesOfParts>
  <Company>SLAC National Accelerator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Hanushevsky</dc:creator>
  <cp:lastModifiedBy>Robert Poenaru</cp:lastModifiedBy>
  <cp:revision>824</cp:revision>
  <dcterms:created xsi:type="dcterms:W3CDTF">2010-08-24T03:26:13Z</dcterms:created>
  <dcterms:modified xsi:type="dcterms:W3CDTF">2020-10-24T03:54:13Z</dcterms:modified>
</cp:coreProperties>
</file>