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2b468aff0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2b468af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C:\Users\Brian\Desktop\GetAttachmentThumbnail.jpg"/>
          <p:cNvPicPr preferRelativeResize="0"/>
          <p:nvPr/>
        </p:nvPicPr>
        <p:blipFill rotWithShape="1">
          <a:blip r:embed="rId3">
            <a:alphaModFix/>
          </a:blip>
          <a:srcRect/>
          <a:stretch/>
        </p:blipFill>
        <p:spPr>
          <a:xfrm>
            <a:off x="212558" y="0"/>
            <a:ext cx="11766884" cy="6864016"/>
          </a:xfrm>
          <a:prstGeom prst="rect">
            <a:avLst/>
          </a:prstGeom>
          <a:noFill/>
          <a:ln>
            <a:noFill/>
          </a:ln>
        </p:spPr>
      </p:pic>
      <p:sp>
        <p:nvSpPr>
          <p:cNvPr id="85" name="Google Shape;85;p13"/>
          <p:cNvSpPr txBox="1">
            <a:spLocks noGrp="1"/>
          </p:cNvSpPr>
          <p:nvPr>
            <p:ph type="ctrTitle"/>
          </p:nvPr>
        </p:nvSpPr>
        <p:spPr>
          <a:xfrm>
            <a:off x="1524000" y="801521"/>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600"/>
              <a:buFont typeface="Calibri"/>
              <a:buNone/>
            </a:pPr>
            <a:r>
              <a:rPr lang="en-US" sz="6600" b="1" i="0" u="none" strike="noStrike" cap="none">
                <a:solidFill>
                  <a:schemeClr val="dk1"/>
                </a:solidFill>
                <a:latin typeface="Calibri"/>
                <a:ea typeface="Calibri"/>
                <a:cs typeface="Calibri"/>
                <a:sym typeface="Calibri"/>
              </a:rPr>
              <a:t>BadRabbit</a:t>
            </a:r>
            <a:endParaRPr sz="6600" b="1" i="0" u="none" strike="noStrike" cap="none">
              <a:solidFill>
                <a:schemeClr val="dk1"/>
              </a:solidFill>
              <a:latin typeface="Calibri"/>
              <a:ea typeface="Calibri"/>
              <a:cs typeface="Calibri"/>
              <a:sym typeface="Calibri"/>
            </a:endParaRPr>
          </a:p>
        </p:txBody>
      </p:sp>
      <p:sp>
        <p:nvSpPr>
          <p:cNvPr id="86" name="Google Shape;86;p13"/>
          <p:cNvSpPr txBox="1">
            <a:spLocks noGrp="1"/>
          </p:cNvSpPr>
          <p:nvPr>
            <p:ph type="subTitle" idx="1"/>
          </p:nvPr>
        </p:nvSpPr>
        <p:spPr>
          <a:xfrm>
            <a:off x="1524000" y="3987048"/>
            <a:ext cx="9144000" cy="45661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The </a:t>
            </a:r>
            <a:r>
              <a:rPr lang="en-US"/>
              <a:t>R</a:t>
            </a:r>
            <a:r>
              <a:rPr lang="en-US" sz="2400" b="0" i="0" u="none" strike="noStrike" cap="none">
                <a:solidFill>
                  <a:schemeClr val="dk1"/>
                </a:solidFill>
                <a:latin typeface="Calibri"/>
                <a:ea typeface="Calibri"/>
                <a:cs typeface="Calibri"/>
                <a:sym typeface="Calibri"/>
              </a:rPr>
              <a:t>ansomware </a:t>
            </a:r>
            <a:endParaRPr/>
          </a:p>
        </p:txBody>
      </p:sp>
      <p:sp>
        <p:nvSpPr>
          <p:cNvPr id="87" name="Google Shape;87;p13"/>
          <p:cNvSpPr txBox="1"/>
          <p:nvPr/>
        </p:nvSpPr>
        <p:spPr>
          <a:xfrm>
            <a:off x="1524000" y="5061869"/>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Brian Ascani</a:t>
            </a:r>
            <a:endParaRPr/>
          </a:p>
          <a:p>
            <a:pPr marL="0" marR="0" lvl="0" indent="0" algn="ctr" rtl="0">
              <a:lnSpc>
                <a:spcPct val="90000"/>
              </a:lnSpc>
              <a:spcBef>
                <a:spcPts val="100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Jack Wisialowski</a:t>
            </a:r>
            <a:endParaRPr/>
          </a:p>
          <a:p>
            <a:pPr marL="0" marR="0" lvl="0" indent="0" algn="ctr" rtl="0">
              <a:lnSpc>
                <a:spcPct val="90000"/>
              </a:lnSpc>
              <a:spcBef>
                <a:spcPts val="100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Eric Velazquez</a:t>
            </a:r>
            <a:endParaRPr/>
          </a:p>
          <a:p>
            <a:pPr marL="0" marR="0" lvl="0" indent="0" algn="ctr" rtl="0">
              <a:lnSpc>
                <a:spcPct val="90000"/>
              </a:lnSpc>
              <a:spcBef>
                <a:spcPts val="100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Karma Tobgyel</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81400" y="152150"/>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Remedy against Infection</a:t>
            </a:r>
            <a:endParaRPr sz="4400" b="0" i="0" u="none" strike="noStrike" cap="none" dirty="0">
              <a:solidFill>
                <a:schemeClr val="dk1"/>
              </a:solidFill>
              <a:latin typeface="Calibri"/>
              <a:ea typeface="Calibri"/>
              <a:cs typeface="Calibri"/>
              <a:sym typeface="Calibri"/>
            </a:endParaRPr>
          </a:p>
        </p:txBody>
      </p:sp>
      <p:sp>
        <p:nvSpPr>
          <p:cNvPr id="153" name="Google Shape;153;p22"/>
          <p:cNvSpPr txBox="1">
            <a:spLocks noGrp="1"/>
          </p:cNvSpPr>
          <p:nvPr>
            <p:ph type="body" idx="1"/>
          </p:nvPr>
        </p:nvSpPr>
        <p:spPr>
          <a:xfrm>
            <a:off x="781400" y="1158275"/>
            <a:ext cx="52578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590"/>
              <a:buFont typeface="Arial"/>
              <a:buNone/>
            </a:pPr>
            <a:r>
              <a:rPr lang="en-US" sz="2590" b="0" i="0" u="none" strike="noStrike" cap="none">
                <a:solidFill>
                  <a:schemeClr val="dk1"/>
                </a:solidFill>
                <a:latin typeface="Calibri"/>
                <a:ea typeface="Calibri"/>
                <a:cs typeface="Calibri"/>
                <a:sym typeface="Calibri"/>
              </a:rPr>
              <a:t>Here are few ways to protect from the spread of BadRabbit:</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Do not download Adobe files from any media websites under any circumstance. If you need adobe update, download it directly from the adobe site</a:t>
            </a:r>
            <a:endParaRP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Keep your anti-virus software updated at all times</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Use multi-layered security to protect your website and email points of entry from hackers</a:t>
            </a:r>
            <a:endParaRPr sz="259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Always backup your data</a:t>
            </a: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6399A2B7-3B45-47D0-BE49-2AC8AADEECC3}"/>
              </a:ext>
            </a:extLst>
          </p:cNvPr>
          <p:cNvPicPr>
            <a:picLocks noChangeAspect="1"/>
          </p:cNvPicPr>
          <p:nvPr/>
        </p:nvPicPr>
        <p:blipFill>
          <a:blip r:embed="rId3"/>
          <a:stretch>
            <a:fillRect/>
          </a:stretch>
        </p:blipFill>
        <p:spPr>
          <a:xfrm>
            <a:off x="7368570" y="2316329"/>
            <a:ext cx="4279502" cy="22253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is BadRabbit?</a:t>
            </a:r>
            <a:endParaRPr sz="4400" b="0" i="0" u="none" strike="noStrike" cap="none">
              <a:solidFill>
                <a:schemeClr val="dk1"/>
              </a:solidFill>
              <a:latin typeface="Calibri"/>
              <a:ea typeface="Calibri"/>
              <a:cs typeface="Calibri"/>
              <a:sym typeface="Calibri"/>
            </a:endParaRPr>
          </a:p>
        </p:txBody>
      </p:sp>
      <p:sp>
        <p:nvSpPr>
          <p:cNvPr id="93" name="Google Shape;93;p14"/>
          <p:cNvSpPr txBox="1">
            <a:spLocks noGrp="1"/>
          </p:cNvSpPr>
          <p:nvPr>
            <p:ph type="body" idx="1"/>
          </p:nvPr>
        </p:nvSpPr>
        <p:spPr>
          <a:xfrm>
            <a:off x="838200" y="1825625"/>
            <a:ext cx="545030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Ransomware</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Type of harmful attack that hijacks control of the user’s system and demands payment to restore the system to normal settings.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Cryptovirus</a:t>
            </a:r>
            <a:endParaRPr sz="28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Virus that will encrypt files on a computer, essentially scrambling the contents of the file so the user cannot access them. </a:t>
            </a:r>
            <a:endParaRPr/>
          </a:p>
        </p:txBody>
      </p:sp>
      <p:pic>
        <p:nvPicPr>
          <p:cNvPr id="94" name="Google Shape;94;p14" descr="C:\Users\Brian\Desktop\maxresdefault.jpg"/>
          <p:cNvPicPr preferRelativeResize="0"/>
          <p:nvPr/>
        </p:nvPicPr>
        <p:blipFill rotWithShape="1">
          <a:blip r:embed="rId3">
            <a:alphaModFix/>
          </a:blip>
          <a:srcRect/>
          <a:stretch/>
        </p:blipFill>
        <p:spPr>
          <a:xfrm>
            <a:off x="6646855" y="1900990"/>
            <a:ext cx="4777881" cy="35691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How does it work?</a:t>
            </a:r>
            <a:endParaRPr sz="4400" b="0" i="0" u="none" strike="noStrike" cap="none">
              <a:solidFill>
                <a:schemeClr val="dk1"/>
              </a:solidFill>
              <a:latin typeface="Calibri"/>
              <a:ea typeface="Calibri"/>
              <a:cs typeface="Calibri"/>
              <a:sym typeface="Calibri"/>
            </a:endParaRPr>
          </a:p>
        </p:txBody>
      </p:sp>
      <p:sp>
        <p:nvSpPr>
          <p:cNvPr id="100" name="Google Shape;100;p15"/>
          <p:cNvSpPr txBox="1">
            <a:spLocks noGrp="1"/>
          </p:cNvSpPr>
          <p:nvPr>
            <p:ph type="body" idx="1"/>
          </p:nvPr>
        </p:nvSpPr>
        <p:spPr>
          <a:xfrm>
            <a:off x="838200" y="2141621"/>
            <a:ext cx="5386137" cy="4315326"/>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Click install.exe, run fake Adobe Flash Update</a:t>
            </a:r>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runs BadRabbit.exe</a:t>
            </a:r>
            <a:endParaRPr sz="2000" b="0" i="0" u="none" strike="noStrike" cap="none">
              <a:solidFill>
                <a:schemeClr val="dk1"/>
              </a:solidFill>
              <a:latin typeface="Calibri"/>
              <a:ea typeface="Calibri"/>
              <a:cs typeface="Calibri"/>
              <a:sym typeface="Calibri"/>
            </a:endParaRPr>
          </a:p>
          <a:p>
            <a:pPr marL="514350" marR="0" lvl="0" indent="-387350" algn="l" rtl="0">
              <a:lnSpc>
                <a:spcPct val="90000"/>
              </a:lnSpc>
              <a:spcBef>
                <a:spcPts val="10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514350" marR="0" lvl="0" indent="-514350" algn="l" rtl="0">
              <a:lnSpc>
                <a:spcPct val="90000"/>
              </a:lnSpc>
              <a:spcBef>
                <a:spcPts val="1000"/>
              </a:spcBef>
              <a:spcAft>
                <a:spcPts val="0"/>
              </a:spcAft>
              <a:buClr>
                <a:schemeClr val="dk1"/>
              </a:buClr>
              <a:buSzPts val="2000"/>
              <a:buFont typeface="Calibri"/>
              <a:buAutoNum type="arabicPeriod" startAt="2"/>
            </a:pPr>
            <a:r>
              <a:rPr lang="en-US" sz="2000" b="0" i="0" u="none" strike="noStrike" cap="none">
                <a:solidFill>
                  <a:schemeClr val="dk1"/>
                </a:solidFill>
                <a:latin typeface="Calibri"/>
                <a:ea typeface="Calibri"/>
                <a:cs typeface="Calibri"/>
                <a:sym typeface="Calibri"/>
              </a:rPr>
              <a:t>Run rundll32.exe, upload viral code</a:t>
            </a:r>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utilizes infpub.dat</a:t>
            </a:r>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uses mimikatz, grab credentials</a:t>
            </a:r>
            <a:endParaRPr sz="1600" b="0" i="0" u="none" strike="noStrike" cap="none">
              <a:solidFill>
                <a:schemeClr val="dk1"/>
              </a:solidFill>
              <a:latin typeface="Calibri"/>
              <a:ea typeface="Calibri"/>
              <a:cs typeface="Calibri"/>
              <a:sym typeface="Calibri"/>
            </a:endParaRPr>
          </a:p>
        </p:txBody>
      </p:sp>
      <p:pic>
        <p:nvPicPr>
          <p:cNvPr id="101" name="Google Shape;101;p15" descr="C:\Users\Brian\Desktop\diskcoder-1024x687.png"/>
          <p:cNvPicPr preferRelativeResize="0"/>
          <p:nvPr/>
        </p:nvPicPr>
        <p:blipFill rotWithShape="1">
          <a:blip r:embed="rId3">
            <a:alphaModFix/>
          </a:blip>
          <a:srcRect/>
          <a:stretch/>
        </p:blipFill>
        <p:spPr>
          <a:xfrm>
            <a:off x="6545917" y="1828799"/>
            <a:ext cx="5014426" cy="3367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29126" y="357104"/>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How does it work?</a:t>
            </a:r>
            <a:endParaRPr sz="4400" b="0" i="0" u="none" strike="noStrike" cap="none">
              <a:solidFill>
                <a:schemeClr val="dk1"/>
              </a:solidFill>
              <a:latin typeface="Calibri"/>
              <a:ea typeface="Calibri"/>
              <a:cs typeface="Calibri"/>
              <a:sym typeface="Calibri"/>
            </a:endParaRPr>
          </a:p>
        </p:txBody>
      </p:sp>
      <p:pic>
        <p:nvPicPr>
          <p:cNvPr id="107" name="Google Shape;107;p16"/>
          <p:cNvPicPr preferRelativeResize="0"/>
          <p:nvPr/>
        </p:nvPicPr>
        <p:blipFill rotWithShape="1">
          <a:blip r:embed="rId3">
            <a:alphaModFix/>
          </a:blip>
          <a:srcRect/>
          <a:stretch/>
        </p:blipFill>
        <p:spPr>
          <a:xfrm>
            <a:off x="5219597" y="2213811"/>
            <a:ext cx="6841880" cy="3472422"/>
          </a:xfrm>
          <a:prstGeom prst="rect">
            <a:avLst/>
          </a:prstGeom>
          <a:noFill/>
          <a:ln>
            <a:noFill/>
          </a:ln>
        </p:spPr>
      </p:pic>
      <p:sp>
        <p:nvSpPr>
          <p:cNvPr id="108" name="Google Shape;108;p16"/>
          <p:cNvSpPr txBox="1"/>
          <p:nvPr/>
        </p:nvSpPr>
        <p:spPr>
          <a:xfrm>
            <a:off x="838200" y="2005263"/>
            <a:ext cx="3757800" cy="2286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2000"/>
              <a:buFont typeface="Calibri"/>
              <a:buAutoNum type="arabicPeriod" startAt="3"/>
            </a:pPr>
            <a:r>
              <a:rPr lang="en-US" sz="2000" b="0" i="0" u="none" strike="noStrike" cap="none">
                <a:solidFill>
                  <a:schemeClr val="dk1"/>
                </a:solidFill>
                <a:latin typeface="Calibri"/>
                <a:ea typeface="Calibri"/>
                <a:cs typeface="Calibri"/>
                <a:sym typeface="Calibri"/>
              </a:rPr>
              <a:t>Run dispci.exe, encrypt files</a:t>
            </a:r>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utilizes cscc.dat</a:t>
            </a:r>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uses dcrypt.sys</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304800" y="152400"/>
            <a:ext cx="11650133" cy="655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Identification of Threat &amp; Repercussions</a:t>
            </a:r>
            <a:endParaRPr sz="4400" b="0" i="0" u="none" strike="noStrike" cap="none">
              <a:solidFill>
                <a:schemeClr val="dk1"/>
              </a:solidFill>
              <a:latin typeface="Calibri"/>
              <a:ea typeface="Calibri"/>
              <a:cs typeface="Calibri"/>
              <a:sym typeface="Calibri"/>
            </a:endParaRPr>
          </a:p>
        </p:txBody>
      </p:sp>
      <p:sp>
        <p:nvSpPr>
          <p:cNvPr id="119" name="Google Shape;119;p18"/>
          <p:cNvSpPr txBox="1">
            <a:spLocks noGrp="1"/>
          </p:cNvSpPr>
          <p:nvPr>
            <p:ph type="body" idx="1"/>
          </p:nvPr>
        </p:nvSpPr>
        <p:spPr>
          <a:xfrm>
            <a:off x="838200" y="1825625"/>
            <a:ext cx="9758100" cy="21585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590"/>
              <a:buFont typeface="Arial"/>
              <a:buNone/>
            </a:pPr>
            <a:r>
              <a:rPr lang="en-US" sz="2590" b="0" i="0" u="none" strike="noStrike" cap="none">
                <a:solidFill>
                  <a:schemeClr val="dk1"/>
                </a:solidFill>
                <a:latin typeface="Calibri"/>
                <a:ea typeface="Calibri"/>
                <a:cs typeface="Calibri"/>
                <a:sym typeface="Calibri"/>
              </a:rPr>
              <a:t>BadRabbit first started infecting systems on October 24</a:t>
            </a:r>
            <a:r>
              <a:rPr lang="en-US" sz="2590" b="0" i="0" u="none" strike="noStrike" cap="none" baseline="30000">
                <a:solidFill>
                  <a:schemeClr val="dk1"/>
                </a:solidFill>
                <a:latin typeface="Calibri"/>
                <a:ea typeface="Calibri"/>
                <a:cs typeface="Calibri"/>
                <a:sym typeface="Calibri"/>
              </a:rPr>
              <a:t>th</a:t>
            </a:r>
            <a:r>
              <a:rPr lang="en-US" sz="2590" b="0" i="0" u="none" strike="noStrike" cap="none">
                <a:solidFill>
                  <a:schemeClr val="dk1"/>
                </a:solidFill>
                <a:latin typeface="Calibri"/>
                <a:ea typeface="Calibri"/>
                <a:cs typeface="Calibri"/>
                <a:sym typeface="Calibri"/>
              </a:rPr>
              <a:t> 2017. It infected hundreds of computers across Russia and Ukraine as well as a small number in Germany and Turkey. </a:t>
            </a:r>
            <a:r>
              <a:rPr lang="en-US" sz="2590"/>
              <a:t>While it was a disruptive attack it only lasted until about midday, with isolated attacks being reported up to 8pm Moscow time when the distribution server for the dropper went down</a:t>
            </a:r>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p:txBody>
      </p:sp>
      <p:sp>
        <p:nvSpPr>
          <p:cNvPr id="120" name="Google Shape;120;p18"/>
          <p:cNvSpPr txBox="1"/>
          <p:nvPr/>
        </p:nvSpPr>
        <p:spPr>
          <a:xfrm>
            <a:off x="872650" y="4333275"/>
            <a:ext cx="5809200" cy="16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Primary Targets in Russia were mostly media outlets, such as Interfax</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Primary Ukrainian targets were transportation hubs such as the Odessa International Airport and the Kiev Metro as well as the MInistries of Finance and Infrastructure</a:t>
            </a:r>
            <a:endParaRPr sz="1800"/>
          </a:p>
          <a:p>
            <a:pPr marL="0" lvl="0" indent="0" algn="l" rtl="0">
              <a:spcBef>
                <a:spcPts val="0"/>
              </a:spcBef>
              <a:spcAft>
                <a:spcPts val="0"/>
              </a:spcAft>
              <a:buNone/>
            </a:pPr>
            <a:endParaRPr sz="1800"/>
          </a:p>
        </p:txBody>
      </p:sp>
      <p:sp>
        <p:nvSpPr>
          <p:cNvPr id="121" name="Google Shape;121;p18"/>
          <p:cNvSpPr txBox="1"/>
          <p:nvPr/>
        </p:nvSpPr>
        <p:spPr>
          <a:xfrm>
            <a:off x="7105775" y="4333275"/>
            <a:ext cx="3490500" cy="6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There were over 200 targets with hundreds more computers infected on targeted networks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Identification &amp; Repercussions Cont.</a:t>
            </a:r>
            <a:endParaRPr/>
          </a:p>
        </p:txBody>
      </p:sp>
      <p:sp>
        <p:nvSpPr>
          <p:cNvPr id="127" name="Google Shape;127;p19"/>
          <p:cNvSpPr txBox="1">
            <a:spLocks noGrp="1"/>
          </p:cNvSpPr>
          <p:nvPr>
            <p:ph type="body" idx="1"/>
          </p:nvPr>
        </p:nvSpPr>
        <p:spPr>
          <a:xfrm>
            <a:off x="838200" y="1825625"/>
            <a:ext cx="10515600" cy="1934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000">
                <a:latin typeface="Arial"/>
                <a:ea typeface="Arial"/>
                <a:cs typeface="Arial"/>
                <a:sym typeface="Arial"/>
              </a:rPr>
              <a:t>Major delays and interruptions of travel, domestic and international, in the Ukraine occurred as a result of this attack</a:t>
            </a:r>
            <a:endParaRPr sz="2000">
              <a:latin typeface="Arial"/>
              <a:ea typeface="Arial"/>
              <a:cs typeface="Arial"/>
              <a:sym typeface="Arial"/>
            </a:endParaRPr>
          </a:p>
          <a:p>
            <a:pPr marL="0" lvl="0" indent="0" algn="l" rtl="0">
              <a:spcBef>
                <a:spcPts val="1000"/>
              </a:spcBef>
              <a:spcAft>
                <a:spcPts val="0"/>
              </a:spcAft>
              <a:buNone/>
            </a:pPr>
            <a:r>
              <a:rPr lang="en-US" sz="2000">
                <a:latin typeface="Arial"/>
                <a:ea typeface="Arial"/>
                <a:cs typeface="Arial"/>
                <a:sym typeface="Arial"/>
              </a:rPr>
              <a:t>Serhiy Denedyuk, head of Ukrainian cyber police says that the attack was also a cover for a phishing campaign aimed at major Ukranian entities trying to establish undetected back doors into vital systems.</a:t>
            </a:r>
            <a:endParaRPr sz="2000">
              <a:latin typeface="Arial"/>
              <a:ea typeface="Arial"/>
              <a:cs typeface="Arial"/>
              <a:sym typeface="Arial"/>
            </a:endParaRPr>
          </a:p>
          <a:p>
            <a:pPr marL="0" lvl="0" indent="0" algn="l" rtl="0">
              <a:spcBef>
                <a:spcPts val="1000"/>
              </a:spcBef>
              <a:spcAft>
                <a:spcPts val="0"/>
              </a:spcAft>
              <a:buNone/>
            </a:pPr>
            <a:endParaRPr sz="2000">
              <a:latin typeface="Arial"/>
              <a:ea typeface="Arial"/>
              <a:cs typeface="Arial"/>
              <a:sym typeface="Arial"/>
            </a:endParaRPr>
          </a:p>
          <a:p>
            <a:pPr marL="0" lvl="0" indent="0" algn="l" rtl="0">
              <a:spcBef>
                <a:spcPts val="1000"/>
              </a:spcBef>
              <a:spcAft>
                <a:spcPts val="0"/>
              </a:spcAft>
              <a:buNone/>
            </a:pPr>
            <a:endParaRPr sz="2000">
              <a:latin typeface="Arial"/>
              <a:ea typeface="Arial"/>
              <a:cs typeface="Arial"/>
              <a:sym typeface="Arial"/>
            </a:endParaRPr>
          </a:p>
          <a:p>
            <a:pPr marL="0" lvl="0" indent="0" algn="l" rtl="0">
              <a:spcBef>
                <a:spcPts val="1000"/>
              </a:spcBef>
              <a:spcAft>
                <a:spcPts val="0"/>
              </a:spcAft>
              <a:buNone/>
            </a:pPr>
            <a:endParaRPr sz="2000">
              <a:latin typeface="Arial"/>
              <a:ea typeface="Arial"/>
              <a:cs typeface="Arial"/>
              <a:sym typeface="Arial"/>
            </a:endParaRPr>
          </a:p>
        </p:txBody>
      </p:sp>
      <p:sp>
        <p:nvSpPr>
          <p:cNvPr id="128" name="Google Shape;128;p19"/>
          <p:cNvSpPr txBox="1"/>
          <p:nvPr/>
        </p:nvSpPr>
        <p:spPr>
          <a:xfrm>
            <a:off x="838200" y="3759725"/>
            <a:ext cx="10172400" cy="1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Due to the similarities with NotPetya (similar propagation method as well as similar code structure) experts believe the attacks could have been carried out by the same group with some even accusing the Russian GRU as the possible culprits.</a:t>
            </a:r>
            <a:endParaRPr sz="2000"/>
          </a:p>
        </p:txBody>
      </p:sp>
      <p:sp>
        <p:nvSpPr>
          <p:cNvPr id="129" name="Google Shape;129;p19"/>
          <p:cNvSpPr txBox="1"/>
          <p:nvPr/>
        </p:nvSpPr>
        <p:spPr>
          <a:xfrm>
            <a:off x="1072100" y="5131100"/>
            <a:ext cx="80532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Whomever was behind the attack appears to be fans of the show Game of Thrones as there are references to the show in the tasks scheduled by the ransomwares attacks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References to Game of Thrones in the code</a:t>
            </a:r>
            <a:endParaRPr sz="4400" b="0" i="0" u="none" strike="noStrike" cap="none">
              <a:solidFill>
                <a:schemeClr val="dk1"/>
              </a:solidFill>
              <a:latin typeface="Calibri"/>
              <a:ea typeface="Calibri"/>
              <a:cs typeface="Calibri"/>
              <a:sym typeface="Calibri"/>
            </a:endParaRPr>
          </a:p>
        </p:txBody>
      </p:sp>
      <p:pic>
        <p:nvPicPr>
          <p:cNvPr id="135" name="Google Shape;135;p20"/>
          <p:cNvPicPr preferRelativeResize="0">
            <a:picLocks noGrp="1"/>
          </p:cNvPicPr>
          <p:nvPr>
            <p:ph type="body" idx="1"/>
          </p:nvPr>
        </p:nvPicPr>
        <p:blipFill rotWithShape="1">
          <a:blip r:embed="rId3">
            <a:alphaModFix/>
          </a:blip>
          <a:srcRect/>
          <a:stretch/>
        </p:blipFill>
        <p:spPr>
          <a:xfrm>
            <a:off x="525181" y="1801562"/>
            <a:ext cx="6136502" cy="4351338"/>
          </a:xfrm>
          <a:prstGeom prst="rect">
            <a:avLst/>
          </a:prstGeom>
          <a:noFill/>
          <a:ln>
            <a:noFill/>
          </a:ln>
        </p:spPr>
      </p:pic>
      <p:pic>
        <p:nvPicPr>
          <p:cNvPr id="136" name="Google Shape;136;p20" descr="C:\Users\Brian\Desktop\drogon-white.jpg"/>
          <p:cNvPicPr preferRelativeResize="0"/>
          <p:nvPr/>
        </p:nvPicPr>
        <p:blipFill rotWithShape="1">
          <a:blip r:embed="rId4">
            <a:alphaModFix/>
          </a:blip>
          <a:srcRect/>
          <a:stretch/>
        </p:blipFill>
        <p:spPr>
          <a:xfrm>
            <a:off x="6994968" y="1690702"/>
            <a:ext cx="2179051" cy="1634289"/>
          </a:xfrm>
          <a:prstGeom prst="rect">
            <a:avLst/>
          </a:prstGeom>
          <a:noFill/>
          <a:ln>
            <a:noFill/>
          </a:ln>
        </p:spPr>
      </p:pic>
      <p:pic>
        <p:nvPicPr>
          <p:cNvPr id="137" name="Google Shape;137;p20" descr="C:\Users\Brian\Desktop\latest.png"/>
          <p:cNvPicPr preferRelativeResize="0"/>
          <p:nvPr/>
        </p:nvPicPr>
        <p:blipFill rotWithShape="1">
          <a:blip r:embed="rId5">
            <a:alphaModFix/>
          </a:blip>
          <a:srcRect/>
          <a:stretch/>
        </p:blipFill>
        <p:spPr>
          <a:xfrm>
            <a:off x="7170353" y="3298059"/>
            <a:ext cx="1828285" cy="1358316"/>
          </a:xfrm>
          <a:prstGeom prst="rect">
            <a:avLst/>
          </a:prstGeom>
          <a:noFill/>
          <a:ln>
            <a:noFill/>
          </a:ln>
        </p:spPr>
      </p:pic>
      <p:sp>
        <p:nvSpPr>
          <p:cNvPr id="138" name="Google Shape;138;p20"/>
          <p:cNvSpPr txBox="1"/>
          <p:nvPr/>
        </p:nvSpPr>
        <p:spPr>
          <a:xfrm>
            <a:off x="9202550" y="1801550"/>
            <a:ext cx="1758000" cy="4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Drogon- Shuts down the machine</a:t>
            </a:r>
            <a:endParaRPr/>
          </a:p>
        </p:txBody>
      </p:sp>
      <p:sp>
        <p:nvSpPr>
          <p:cNvPr id="139" name="Google Shape;139;p20"/>
          <p:cNvSpPr txBox="1"/>
          <p:nvPr/>
        </p:nvSpPr>
        <p:spPr>
          <a:xfrm>
            <a:off x="9202550" y="3834625"/>
            <a:ext cx="13938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Rhaegal- Executes the Decryptor File</a:t>
            </a:r>
            <a:endParaRPr/>
          </a:p>
          <a:p>
            <a:pPr marL="0" lvl="0" indent="0" algn="l" rtl="0">
              <a:spcBef>
                <a:spcPts val="0"/>
              </a:spcBef>
              <a:spcAft>
                <a:spcPts val="0"/>
              </a:spcAft>
              <a:buNone/>
            </a:pPr>
            <a:endParaRPr/>
          </a:p>
        </p:txBody>
      </p:sp>
      <p:pic>
        <p:nvPicPr>
          <p:cNvPr id="140" name="Google Shape;140;p20" descr="Image result for viserion"/>
          <p:cNvPicPr preferRelativeResize="0"/>
          <p:nvPr/>
        </p:nvPicPr>
        <p:blipFill>
          <a:blip r:embed="rId6">
            <a:alphaModFix/>
          </a:blip>
          <a:stretch>
            <a:fillRect/>
          </a:stretch>
        </p:blipFill>
        <p:spPr>
          <a:xfrm>
            <a:off x="6994963" y="4879500"/>
            <a:ext cx="2562225" cy="1647825"/>
          </a:xfrm>
          <a:prstGeom prst="rect">
            <a:avLst/>
          </a:prstGeom>
          <a:noFill/>
          <a:ln>
            <a:noFill/>
          </a:ln>
        </p:spPr>
      </p:pic>
      <p:sp>
        <p:nvSpPr>
          <p:cNvPr id="141" name="Google Shape;141;p20"/>
          <p:cNvSpPr txBox="1"/>
          <p:nvPr/>
        </p:nvSpPr>
        <p:spPr>
          <a:xfrm>
            <a:off x="9948075" y="5355500"/>
            <a:ext cx="1012500" cy="6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Viserion- Reboots the target machine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Remedy against Infection</a:t>
            </a:r>
            <a:endParaRPr sz="4400" b="0" i="0" u="none" strike="noStrike" cap="none">
              <a:solidFill>
                <a:schemeClr val="dk1"/>
              </a:solidFill>
              <a:latin typeface="Calibri"/>
              <a:ea typeface="Calibri"/>
              <a:cs typeface="Calibri"/>
              <a:sym typeface="Calibri"/>
            </a:endParaRPr>
          </a:p>
        </p:txBody>
      </p:sp>
      <p:sp>
        <p:nvSpPr>
          <p:cNvPr id="147" name="Google Shape;147;p21"/>
          <p:cNvSpPr txBox="1">
            <a:spLocks noGrp="1"/>
          </p:cNvSpPr>
          <p:nvPr>
            <p:ph type="body" idx="1"/>
          </p:nvPr>
        </p:nvSpPr>
        <p:spPr>
          <a:xfrm>
            <a:off x="838200" y="1825625"/>
            <a:ext cx="5819274" cy="435133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380"/>
              <a:buFont typeface="Arial"/>
              <a:buNone/>
            </a:pPr>
            <a:r>
              <a:rPr lang="en-US" sz="2380" b="0" i="0" u="none" strike="noStrike" cap="none">
                <a:solidFill>
                  <a:schemeClr val="dk1"/>
                </a:solidFill>
                <a:latin typeface="Calibri"/>
                <a:ea typeface="Calibri"/>
                <a:cs typeface="Calibri"/>
                <a:sym typeface="Calibri"/>
              </a:rPr>
              <a:t>It’s  unknown if it’s possible to decrypt files encrypted by BadRabbit without giving in and paying the ransom.</a:t>
            </a:r>
            <a:endParaRPr/>
          </a:p>
          <a:p>
            <a:pPr marL="0" marR="0" lvl="0" indent="0" algn="l" rtl="0">
              <a:lnSpc>
                <a:spcPct val="80000"/>
              </a:lnSpc>
              <a:spcBef>
                <a:spcPts val="1000"/>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380"/>
              <a:buFont typeface="Arial"/>
              <a:buNone/>
            </a:pPr>
            <a:r>
              <a:rPr lang="en-US" sz="2380" b="0" i="0" u="none" strike="noStrike" cap="none">
                <a:solidFill>
                  <a:schemeClr val="dk1"/>
                </a:solidFill>
                <a:latin typeface="Calibri"/>
                <a:ea typeface="Calibri"/>
                <a:cs typeface="Calibri"/>
                <a:sym typeface="Calibri"/>
              </a:rPr>
              <a:t>There are currently no reports that personal files have been recovered by paying the ransom, however, organizations are using backups to reset their systems.  </a:t>
            </a:r>
            <a:endParaRPr/>
          </a:p>
          <a:p>
            <a:pPr marL="0" marR="0" lvl="0" indent="0" algn="l" rtl="0">
              <a:lnSpc>
                <a:spcPct val="80000"/>
              </a:lnSpc>
              <a:spcBef>
                <a:spcPts val="1000"/>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380"/>
              <a:buFont typeface="Arial"/>
              <a:buNone/>
            </a:pPr>
            <a:r>
              <a:rPr lang="en-US" sz="2380" b="0" i="0" u="none" strike="noStrike" cap="none">
                <a:solidFill>
                  <a:schemeClr val="dk1"/>
                </a:solidFill>
                <a:latin typeface="Calibri"/>
                <a:ea typeface="Calibri"/>
                <a:cs typeface="Calibri"/>
                <a:sym typeface="Calibri"/>
              </a:rPr>
              <a:t>BadRabbit may have rapidly lost steam but it will continue to pose a threat unless you take preventative steps to mitigate these risks.</a:t>
            </a:r>
            <a:endParaRPr/>
          </a:p>
          <a:p>
            <a:pPr marL="0" marR="0" lvl="0" indent="0" algn="l" rtl="0">
              <a:lnSpc>
                <a:spcPct val="80000"/>
              </a:lnSpc>
              <a:spcBef>
                <a:spcPts val="1000"/>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EF9B1EA-C536-416D-9358-3CE857CD689C}"/>
              </a:ext>
            </a:extLst>
          </p:cNvPr>
          <p:cNvPicPr>
            <a:picLocks noChangeAspect="1"/>
          </p:cNvPicPr>
          <p:nvPr/>
        </p:nvPicPr>
        <p:blipFill>
          <a:blip r:embed="rId3"/>
          <a:stretch>
            <a:fillRect/>
          </a:stretch>
        </p:blipFill>
        <p:spPr>
          <a:xfrm>
            <a:off x="7368570" y="2316329"/>
            <a:ext cx="4279502" cy="2225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502</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BadRabbit</vt:lpstr>
      <vt:lpstr>What is BadRabbit?</vt:lpstr>
      <vt:lpstr>How does it work?</vt:lpstr>
      <vt:lpstr>How does it work?</vt:lpstr>
      <vt:lpstr>PowerPoint Presentation</vt:lpstr>
      <vt:lpstr>Identification of Threat &amp; Repercussions</vt:lpstr>
      <vt:lpstr>Identification &amp; Repercussions Cont.</vt:lpstr>
      <vt:lpstr>References to Game of Thrones in the code</vt:lpstr>
      <vt:lpstr>Remedy against Infection</vt:lpstr>
      <vt:lpstr>Remedy against Infection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BadRabbit</dc:title>
  <cp:lastModifiedBy>Brian Ascani</cp:lastModifiedBy>
  <cp:revision>1</cp:revision>
  <dcterms:modified xsi:type="dcterms:W3CDTF">2018-12-10T06:28:02Z</dcterms:modified>
</cp:coreProperties>
</file>