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98" r:id="rId2"/>
    <p:sldId id="1595" r:id="rId3"/>
    <p:sldId id="670" r:id="rId4"/>
    <p:sldId id="1510" r:id="rId5"/>
    <p:sldId id="704" r:id="rId6"/>
    <p:sldId id="1608" r:id="rId7"/>
    <p:sldId id="1598" r:id="rId8"/>
    <p:sldId id="1603" r:id="rId9"/>
    <p:sldId id="1604" r:id="rId10"/>
    <p:sldId id="1519" r:id="rId11"/>
    <p:sldId id="1026" r:id="rId12"/>
    <p:sldId id="1516" r:id="rId1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 snapToGrid="0">
      <p:cViewPr varScale="1">
        <p:scale>
          <a:sx n="61" d="100"/>
          <a:sy n="61" d="100"/>
        </p:scale>
        <p:origin x="884" y="26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043BD-CB92-4ACE-A32B-2DE92A4036E5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D1B175-4AA8-4E22-A293-4FC0E25D585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190990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9402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28EE6-9A89-31DF-7379-A747CDB44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A6050-AA49-E775-D214-4E10C21EA3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92B6F6-BB53-1F41-41E3-5F27B0F3AB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B908F-9030-1EEA-9ED7-ECE664323F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722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6813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9F8B8-9B79-A557-4DC3-7821150D7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707F183-0EF8-9169-FDFE-884751B29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57E77-0DDB-E92C-CD83-C5ABD6CE77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072C5C-5B6B-4F14-F30C-C2C00FD331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498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71675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951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7533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7C38C-3D79-B516-8D96-22A4F979C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F3BAE9-7FE0-67B9-53D7-76C1F3CABD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93A596-E058-426B-0762-D40D4FC3D0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8C52-FC27-BDAD-8795-89E89AD789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283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1251D-E924-B53C-8400-4BD1035CFC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2E0D0-6651-1F5D-525D-1788FF2398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7665F-0D1A-B553-2877-184BEDADD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3C98D-D23D-4F80-D271-CD25EFC2C8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00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DE56C-1A14-D84F-DF80-5E3D9E510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C8BD9-C451-26CD-D482-D6B30EF71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4BE41B-5DC9-8477-9993-DB8DD5831D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AAF69-8DA4-C6FD-BB50-D9BD520D21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87743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9D7A5-2BCC-87CB-AF39-5B380ED28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CAA73E-8023-06D9-F7CF-3DBB361F3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95C654-BA84-77D8-48AA-AFB241E9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4FB69-B7AF-1685-27A0-7EF7D21FDC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D1B175-4AA8-4E22-A293-4FC0E25D585B}" type="slidenum">
              <a:rPr kumimoji="0" lang="nl-NL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nl-NL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6390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0831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98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6111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51550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01967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801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42902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2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0834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84415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4386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786E2-A2AD-407F-A096-CEC047B7C616}" type="datetimeFigureOut">
              <a:rPr lang="nl-NL" smtClean="0"/>
              <a:t>19-6-2025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0E25B-CC98-43BD-90C5-DE2DB36ECBF3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3775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" y="69864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7705618" y="4715838"/>
            <a:ext cx="4291173" cy="193667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Bas Dijkstra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bas@ontestautomation.com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20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www.ontestautomation</a:t>
            </a:r>
            <a:r>
              <a:rPr kumimoji="0" lang="nl-NL" sz="20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.com</a:t>
            </a:r>
            <a:endParaRPr kumimoji="0" lang="nl-NL" sz="20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" name="AutoShape 2" descr="Testwerk">
            <a:extLst>
              <a:ext uri="{FF2B5EF4-FFF2-40B4-BE49-F238E27FC236}">
                <a16:creationId xmlns:a16="http://schemas.microsoft.com/office/drawing/2014/main" id="{C51880AB-E9F5-06C4-82A8-0EC09F9FA1B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809992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E41A80-522D-6498-DCEF-B65581F8A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6F910FA-60FF-CB8A-B3AF-36C3FE693AEA}"/>
              </a:ext>
            </a:extLst>
          </p:cNvPr>
          <p:cNvSpPr txBox="1">
            <a:spLocks/>
          </p:cNvSpPr>
          <p:nvPr/>
        </p:nvSpPr>
        <p:spPr>
          <a:xfrm>
            <a:off x="2" y="2560320"/>
            <a:ext cx="12191998" cy="173736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https://github.com/basdijkstra</a:t>
            </a:r>
            <a:b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</a:br>
            <a:r>
              <a:rPr kumimoji="0" lang="nl-NL" sz="36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/introduction-to-contract-testing</a:t>
            </a:r>
            <a:endParaRPr kumimoji="0" lang="nl-NL" sz="36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3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822325"/>
            <a:ext cx="12192000" cy="6063107"/>
          </a:xfrm>
        </p:spPr>
        <p:txBody>
          <a:bodyPr>
            <a:noAutofit/>
          </a:bodyPr>
          <a:lstStyle/>
          <a:p>
            <a:pPr algn="ctr"/>
            <a:r>
              <a:rPr lang="nl-NL" sz="64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43489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4162F-AF99-C77F-35D8-E05F6772F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823F-24E6-FF72-C375-E17DEE2D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F4E4-E8FB-FB02-3C13-A9BF8305E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5"/>
          </a:xfrm>
        </p:spPr>
        <p:txBody>
          <a:bodyPr>
            <a:normAutofit/>
          </a:bodyPr>
          <a:lstStyle/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Email: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bas@ontestautomation.com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Website: 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https://www.ontestautomation.com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r>
              <a:rPr lang="nl-NL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LinkedIn: </a:t>
            </a:r>
            <a:r>
              <a:rPr lang="nl-NL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https://www.linkedin.com/in/basdijkstra</a:t>
            </a: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Courier New" panose="02070309020205020404" pitchFamily="49" charset="0"/>
              <a:buChar char="_"/>
            </a:pPr>
            <a:endParaRPr lang="nl-NL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116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94CEB9-66DA-54CC-A6FC-38E0CE6A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901C-4654-53B6-F285-B6A4A1748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493962"/>
            <a:ext cx="12192000" cy="1870075"/>
          </a:xfrm>
        </p:spPr>
        <p:txBody>
          <a:bodyPr>
            <a:normAutofit fontScale="90000"/>
          </a:bodyPr>
          <a:lstStyle/>
          <a:p>
            <a:pPr algn="ctr"/>
            <a:r>
              <a:rPr lang="nl-NL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 questions about</a:t>
            </a:r>
            <a:br>
              <a:rPr lang="nl-NL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72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preparation instructions?</a:t>
            </a:r>
          </a:p>
        </p:txBody>
      </p:sp>
    </p:spTree>
    <p:extLst>
      <p:ext uri="{BB962C8B-B14F-4D97-AF65-F5344CB8AC3E}">
        <p14:creationId xmlns:p14="http://schemas.microsoft.com/office/powerpoint/2010/main" val="3231236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hthoek: afgeronde hoeken 28">
            <a:extLst>
              <a:ext uri="{FF2B5EF4-FFF2-40B4-BE49-F238E27FC236}">
                <a16:creationId xmlns:a16="http://schemas.microsoft.com/office/drawing/2014/main" id="{6E1E0A2D-713B-451A-ABDB-797E0A766FB2}"/>
              </a:ext>
            </a:extLst>
          </p:cNvPr>
          <p:cNvSpPr/>
          <p:nvPr/>
        </p:nvSpPr>
        <p:spPr>
          <a:xfrm rot="5400000">
            <a:off x="8365329" y="4328955"/>
            <a:ext cx="1045528" cy="1517014"/>
          </a:xfrm>
          <a:prstGeom prst="roundRect">
            <a:avLst/>
          </a:pr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8" name="Rechthoek: afgeronde hoeken 27">
            <a:extLst>
              <a:ext uri="{FF2B5EF4-FFF2-40B4-BE49-F238E27FC236}">
                <a16:creationId xmlns:a16="http://schemas.microsoft.com/office/drawing/2014/main" id="{9C96D0E6-4AC8-489A-992C-32CA83E93075}"/>
              </a:ext>
            </a:extLst>
          </p:cNvPr>
          <p:cNvSpPr/>
          <p:nvPr/>
        </p:nvSpPr>
        <p:spPr>
          <a:xfrm>
            <a:off x="9267349" y="3663314"/>
            <a:ext cx="1134745" cy="1271587"/>
          </a:xfrm>
          <a:prstGeom prst="roundRect">
            <a:avLst/>
          </a:pr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7" name="Rechthoek: afgeronde hoeken 26">
            <a:extLst>
              <a:ext uri="{FF2B5EF4-FFF2-40B4-BE49-F238E27FC236}">
                <a16:creationId xmlns:a16="http://schemas.microsoft.com/office/drawing/2014/main" id="{9566B3B0-8409-48FD-9E5E-FD2BCE979E26}"/>
              </a:ext>
            </a:extLst>
          </p:cNvPr>
          <p:cNvSpPr/>
          <p:nvPr/>
        </p:nvSpPr>
        <p:spPr>
          <a:xfrm>
            <a:off x="7372350" y="3663314"/>
            <a:ext cx="1134745" cy="1271587"/>
          </a:xfrm>
          <a:prstGeom prst="roundRect">
            <a:avLst/>
          </a:pr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AE4B7826-A66C-4C74-A763-FB905FC616F5}"/>
              </a:ext>
            </a:extLst>
          </p:cNvPr>
          <p:cNvSpPr/>
          <p:nvPr/>
        </p:nvSpPr>
        <p:spPr>
          <a:xfrm>
            <a:off x="549910" y="568642"/>
            <a:ext cx="1136016" cy="907733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Pijl: rechts 5">
            <a:extLst>
              <a:ext uri="{FF2B5EF4-FFF2-40B4-BE49-F238E27FC236}">
                <a16:creationId xmlns:a16="http://schemas.microsoft.com/office/drawing/2014/main" id="{E0A62B66-2E46-4B4F-9B1D-DE28BC717CAF}"/>
              </a:ext>
            </a:extLst>
          </p:cNvPr>
          <p:cNvSpPr/>
          <p:nvPr/>
        </p:nvSpPr>
        <p:spPr>
          <a:xfrm>
            <a:off x="1876425" y="66675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1EBEC561-3AE3-4DCE-875D-A47DB42C4F0B}"/>
              </a:ext>
            </a:extLst>
          </p:cNvPr>
          <p:cNvSpPr/>
          <p:nvPr/>
        </p:nvSpPr>
        <p:spPr>
          <a:xfrm rot="10800000">
            <a:off x="1871662" y="1076325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hthoek: afgeronde hoeken 7">
            <a:extLst>
              <a:ext uri="{FF2B5EF4-FFF2-40B4-BE49-F238E27FC236}">
                <a16:creationId xmlns:a16="http://schemas.microsoft.com/office/drawing/2014/main" id="{C62653FE-6758-4BFF-AD30-B53599D9C94E}"/>
              </a:ext>
            </a:extLst>
          </p:cNvPr>
          <p:cNvSpPr/>
          <p:nvPr/>
        </p:nvSpPr>
        <p:spPr>
          <a:xfrm>
            <a:off x="2457449" y="568642"/>
            <a:ext cx="1136016" cy="907733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9" name="Pijl: rechts 8">
            <a:extLst>
              <a:ext uri="{FF2B5EF4-FFF2-40B4-BE49-F238E27FC236}">
                <a16:creationId xmlns:a16="http://schemas.microsoft.com/office/drawing/2014/main" id="{A314BB83-01D7-4388-A424-58D58FDB1359}"/>
              </a:ext>
            </a:extLst>
          </p:cNvPr>
          <p:cNvSpPr/>
          <p:nvPr/>
        </p:nvSpPr>
        <p:spPr>
          <a:xfrm>
            <a:off x="3783964" y="66675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Pijl: rechts 9">
            <a:extLst>
              <a:ext uri="{FF2B5EF4-FFF2-40B4-BE49-F238E27FC236}">
                <a16:creationId xmlns:a16="http://schemas.microsoft.com/office/drawing/2014/main" id="{8C14F51E-D173-4E81-A1C1-392425ED413C}"/>
              </a:ext>
            </a:extLst>
          </p:cNvPr>
          <p:cNvSpPr/>
          <p:nvPr/>
        </p:nvSpPr>
        <p:spPr>
          <a:xfrm rot="10800000">
            <a:off x="3779201" y="1076325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hthoek: afgeronde hoeken 10">
            <a:extLst>
              <a:ext uri="{FF2B5EF4-FFF2-40B4-BE49-F238E27FC236}">
                <a16:creationId xmlns:a16="http://schemas.microsoft.com/office/drawing/2014/main" id="{0CCBC2FA-EFEE-4FCA-9189-31A40BFF5603}"/>
              </a:ext>
            </a:extLst>
          </p:cNvPr>
          <p:cNvSpPr/>
          <p:nvPr/>
        </p:nvSpPr>
        <p:spPr>
          <a:xfrm>
            <a:off x="4364988" y="568642"/>
            <a:ext cx="1136016" cy="907733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2" name="Pijl: rechts 11">
            <a:extLst>
              <a:ext uri="{FF2B5EF4-FFF2-40B4-BE49-F238E27FC236}">
                <a16:creationId xmlns:a16="http://schemas.microsoft.com/office/drawing/2014/main" id="{50FB7760-CAA7-4C2A-82E5-6AEA36A9FCA3}"/>
              </a:ext>
            </a:extLst>
          </p:cNvPr>
          <p:cNvSpPr/>
          <p:nvPr/>
        </p:nvSpPr>
        <p:spPr>
          <a:xfrm rot="16200000">
            <a:off x="2577783" y="167640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Pijl: rechts 12">
            <a:extLst>
              <a:ext uri="{FF2B5EF4-FFF2-40B4-BE49-F238E27FC236}">
                <a16:creationId xmlns:a16="http://schemas.microsoft.com/office/drawing/2014/main" id="{EE629118-1855-4AA1-B93F-64F5AA427E47}"/>
              </a:ext>
            </a:extLst>
          </p:cNvPr>
          <p:cNvSpPr/>
          <p:nvPr/>
        </p:nvSpPr>
        <p:spPr>
          <a:xfrm rot="5400000">
            <a:off x="3082608" y="167640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hthoek: afgeronde hoeken 13">
            <a:extLst>
              <a:ext uri="{FF2B5EF4-FFF2-40B4-BE49-F238E27FC236}">
                <a16:creationId xmlns:a16="http://schemas.microsoft.com/office/drawing/2014/main" id="{39295AE4-EAC7-4A5F-B14E-A22586E07C61}"/>
              </a:ext>
            </a:extLst>
          </p:cNvPr>
          <p:cNvSpPr/>
          <p:nvPr/>
        </p:nvSpPr>
        <p:spPr>
          <a:xfrm>
            <a:off x="2457449" y="2143125"/>
            <a:ext cx="1136016" cy="907733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5" name="Rechthoek: afgeronde hoeken 14">
            <a:extLst>
              <a:ext uri="{FF2B5EF4-FFF2-40B4-BE49-F238E27FC236}">
                <a16:creationId xmlns:a16="http://schemas.microsoft.com/office/drawing/2014/main" id="{4F815200-DFC6-4A83-8556-129AEDD15578}"/>
              </a:ext>
            </a:extLst>
          </p:cNvPr>
          <p:cNvSpPr/>
          <p:nvPr/>
        </p:nvSpPr>
        <p:spPr>
          <a:xfrm>
            <a:off x="314325" y="342900"/>
            <a:ext cx="5448299" cy="2924175"/>
          </a:xfrm>
          <a:prstGeom prst="roundRect">
            <a:avLst/>
          </a:prstGeom>
          <a:noFill/>
          <a:ln w="19050">
            <a:solidFill>
              <a:srgbClr val="00FF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5E9F0A08-80B8-4537-B646-B2DCA2A9C49B}"/>
              </a:ext>
            </a:extLst>
          </p:cNvPr>
          <p:cNvSpPr txBox="1"/>
          <p:nvPr/>
        </p:nvSpPr>
        <p:spPr>
          <a:xfrm>
            <a:off x="6096000" y="471785"/>
            <a:ext cx="4924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Traditional integration / E2E testing focuses on the integration of ‘everything at once’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7" name="Rechthoek: afgeronde hoeken 16">
            <a:extLst>
              <a:ext uri="{FF2B5EF4-FFF2-40B4-BE49-F238E27FC236}">
                <a16:creationId xmlns:a16="http://schemas.microsoft.com/office/drawing/2014/main" id="{5542DCE6-E173-4836-B834-832661275A12}"/>
              </a:ext>
            </a:extLst>
          </p:cNvPr>
          <p:cNvSpPr/>
          <p:nvPr/>
        </p:nvSpPr>
        <p:spPr>
          <a:xfrm>
            <a:off x="6417310" y="3845242"/>
            <a:ext cx="1136016" cy="907733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A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8" name="Pijl: rechts 17">
            <a:extLst>
              <a:ext uri="{FF2B5EF4-FFF2-40B4-BE49-F238E27FC236}">
                <a16:creationId xmlns:a16="http://schemas.microsoft.com/office/drawing/2014/main" id="{D588904E-7C47-4593-9994-A5E57AC25B7D}"/>
              </a:ext>
            </a:extLst>
          </p:cNvPr>
          <p:cNvSpPr/>
          <p:nvPr/>
        </p:nvSpPr>
        <p:spPr>
          <a:xfrm>
            <a:off x="7743825" y="394335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Pijl: rechts 18">
            <a:extLst>
              <a:ext uri="{FF2B5EF4-FFF2-40B4-BE49-F238E27FC236}">
                <a16:creationId xmlns:a16="http://schemas.microsoft.com/office/drawing/2014/main" id="{94BF53CC-76A0-4FC8-A4AD-554D25BD16BD}"/>
              </a:ext>
            </a:extLst>
          </p:cNvPr>
          <p:cNvSpPr/>
          <p:nvPr/>
        </p:nvSpPr>
        <p:spPr>
          <a:xfrm rot="10800000">
            <a:off x="7739062" y="4352925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hthoek: afgeronde hoeken 19">
            <a:extLst>
              <a:ext uri="{FF2B5EF4-FFF2-40B4-BE49-F238E27FC236}">
                <a16:creationId xmlns:a16="http://schemas.microsoft.com/office/drawing/2014/main" id="{6375230D-CF14-4F92-8BF7-930C7162FB09}"/>
              </a:ext>
            </a:extLst>
          </p:cNvPr>
          <p:cNvSpPr/>
          <p:nvPr/>
        </p:nvSpPr>
        <p:spPr>
          <a:xfrm>
            <a:off x="8324849" y="3845242"/>
            <a:ext cx="1136016" cy="907733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B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1" name="Pijl: rechts 20">
            <a:extLst>
              <a:ext uri="{FF2B5EF4-FFF2-40B4-BE49-F238E27FC236}">
                <a16:creationId xmlns:a16="http://schemas.microsoft.com/office/drawing/2014/main" id="{A5EFCA6C-611E-4BFE-A199-BECDDA64220B}"/>
              </a:ext>
            </a:extLst>
          </p:cNvPr>
          <p:cNvSpPr/>
          <p:nvPr/>
        </p:nvSpPr>
        <p:spPr>
          <a:xfrm>
            <a:off x="9651364" y="394335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2" name="Pijl: rechts 21">
            <a:extLst>
              <a:ext uri="{FF2B5EF4-FFF2-40B4-BE49-F238E27FC236}">
                <a16:creationId xmlns:a16="http://schemas.microsoft.com/office/drawing/2014/main" id="{673A489A-1D1B-4636-9C7A-8C973E6791A6}"/>
              </a:ext>
            </a:extLst>
          </p:cNvPr>
          <p:cNvSpPr/>
          <p:nvPr/>
        </p:nvSpPr>
        <p:spPr>
          <a:xfrm rot="10800000">
            <a:off x="9646601" y="4352925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hthoek: afgeronde hoeken 22">
            <a:extLst>
              <a:ext uri="{FF2B5EF4-FFF2-40B4-BE49-F238E27FC236}">
                <a16:creationId xmlns:a16="http://schemas.microsoft.com/office/drawing/2014/main" id="{996D58C0-8F7A-4B34-98B6-F695266C2859}"/>
              </a:ext>
            </a:extLst>
          </p:cNvPr>
          <p:cNvSpPr/>
          <p:nvPr/>
        </p:nvSpPr>
        <p:spPr>
          <a:xfrm>
            <a:off x="10232388" y="3845242"/>
            <a:ext cx="1136016" cy="907733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4" name="Pijl: rechts 23">
            <a:extLst>
              <a:ext uri="{FF2B5EF4-FFF2-40B4-BE49-F238E27FC236}">
                <a16:creationId xmlns:a16="http://schemas.microsoft.com/office/drawing/2014/main" id="{4AD745F8-88BA-402A-8B94-19C500DA71CD}"/>
              </a:ext>
            </a:extLst>
          </p:cNvPr>
          <p:cNvSpPr/>
          <p:nvPr/>
        </p:nvSpPr>
        <p:spPr>
          <a:xfrm rot="16200000">
            <a:off x="8445183" y="495300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Pijl: rechts 24">
            <a:extLst>
              <a:ext uri="{FF2B5EF4-FFF2-40B4-BE49-F238E27FC236}">
                <a16:creationId xmlns:a16="http://schemas.microsoft.com/office/drawing/2014/main" id="{9C5B3ED9-73E3-4C4B-97A9-2375AB2ABEAD}"/>
              </a:ext>
            </a:extLst>
          </p:cNvPr>
          <p:cNvSpPr/>
          <p:nvPr/>
        </p:nvSpPr>
        <p:spPr>
          <a:xfrm rot="5400000">
            <a:off x="8950008" y="4953000"/>
            <a:ext cx="390525" cy="266700"/>
          </a:xfrm>
          <a:prstGeom prst="rightArrow">
            <a:avLst/>
          </a:prstGeom>
          <a:noFill/>
          <a:ln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Rechthoek: afgeronde hoeken 25">
            <a:extLst>
              <a:ext uri="{FF2B5EF4-FFF2-40B4-BE49-F238E27FC236}">
                <a16:creationId xmlns:a16="http://schemas.microsoft.com/office/drawing/2014/main" id="{24EB0BE4-8E95-4F2C-8128-49FB52E69CE5}"/>
              </a:ext>
            </a:extLst>
          </p:cNvPr>
          <p:cNvSpPr/>
          <p:nvPr/>
        </p:nvSpPr>
        <p:spPr>
          <a:xfrm>
            <a:off x="8324849" y="5419725"/>
            <a:ext cx="1136016" cy="907733"/>
          </a:xfrm>
          <a:prstGeom prst="roundRect">
            <a:avLst/>
          </a:prstGeom>
          <a:solidFill>
            <a:schemeClr val="tx1"/>
          </a:solidFill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D</a:t>
            </a:r>
            <a:endParaRPr kumimoji="0" lang="en-NL" sz="4000" b="1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0" name="Tekstvak 29">
            <a:extLst>
              <a:ext uri="{FF2B5EF4-FFF2-40B4-BE49-F238E27FC236}">
                <a16:creationId xmlns:a16="http://schemas.microsoft.com/office/drawing/2014/main" id="{8D92C0FA-464C-49B9-8133-1CED132F74E7}"/>
              </a:ext>
            </a:extLst>
          </p:cNvPr>
          <p:cNvSpPr txBox="1"/>
          <p:nvPr/>
        </p:nvSpPr>
        <p:spPr>
          <a:xfrm>
            <a:off x="6499700" y="2486918"/>
            <a:ext cx="52911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Contract-based integration / E2E testing focuses on the integration of individual consumer-provider pairs</a:t>
            </a: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5803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28" grpId="0" animBg="1"/>
      <p:bldP spid="27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4169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‘Traditional’ integration and E2E testing is </a:t>
            </a:r>
            <a:r>
              <a:rPr lang="nl-NL" sz="65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synchronous</a:t>
            </a:r>
            <a:endParaRPr lang="nl-NL" sz="6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6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44169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Integration and E2E testing using contracts is </a:t>
            </a:r>
            <a:r>
              <a:rPr lang="nl-NL" sz="6500" b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asynchronous</a:t>
            </a:r>
            <a:endParaRPr lang="nl-NL" sz="65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5773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3B2B8-6AA7-2EA6-B09F-12CF58F8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: afgeronde hoeken 4">
            <a:extLst>
              <a:ext uri="{FF2B5EF4-FFF2-40B4-BE49-F238E27FC236}">
                <a16:creationId xmlns:a16="http://schemas.microsoft.com/office/drawing/2014/main" id="{3C9F0C10-DF64-E968-7D9E-FB418B850E4D}"/>
              </a:ext>
            </a:extLst>
          </p:cNvPr>
          <p:cNvSpPr/>
          <p:nvPr/>
        </p:nvSpPr>
        <p:spPr>
          <a:xfrm>
            <a:off x="2199983" y="1484885"/>
            <a:ext cx="2571750" cy="1309414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Consumer</a:t>
            </a:r>
            <a:endParaRPr kumimoji="0" lang="en-NL" sz="3200" b="0" i="0" u="none" strike="noStrike" kern="1200" cap="none" spc="0" normalizeH="0" baseline="0" noProof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Pijl: rechts 6">
            <a:extLst>
              <a:ext uri="{FF2B5EF4-FFF2-40B4-BE49-F238E27FC236}">
                <a16:creationId xmlns:a16="http://schemas.microsoft.com/office/drawing/2014/main" id="{212609D9-BEB0-37C1-3694-01E8469AD667}"/>
              </a:ext>
            </a:extLst>
          </p:cNvPr>
          <p:cNvSpPr/>
          <p:nvPr/>
        </p:nvSpPr>
        <p:spPr>
          <a:xfrm>
            <a:off x="5227000" y="1954926"/>
            <a:ext cx="1737996" cy="369332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CF5EB3-D7AC-D661-2756-02A07639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131"/>
            <a:ext cx="12191998" cy="794655"/>
          </a:xfrm>
        </p:spPr>
        <p:txBody>
          <a:bodyPr>
            <a:noAutofit/>
          </a:bodyPr>
          <a:lstStyle/>
          <a:p>
            <a:pPr algn="ctr"/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Contract-based integration testing</a:t>
            </a:r>
          </a:p>
        </p:txBody>
      </p:sp>
      <p:sp>
        <p:nvSpPr>
          <p:cNvPr id="8" name="Rechthoek: afgeronde hoeken 4">
            <a:extLst>
              <a:ext uri="{FF2B5EF4-FFF2-40B4-BE49-F238E27FC236}">
                <a16:creationId xmlns:a16="http://schemas.microsoft.com/office/drawing/2014/main" id="{10C25AD2-A1E6-60AF-A7B4-F7D7AE3B8F03}"/>
              </a:ext>
            </a:extLst>
          </p:cNvPr>
          <p:cNvSpPr/>
          <p:nvPr/>
        </p:nvSpPr>
        <p:spPr>
          <a:xfrm>
            <a:off x="1744716" y="1166649"/>
            <a:ext cx="8523891" cy="2354317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Local development environment (consumer)</a:t>
            </a:r>
            <a:endParaRPr kumimoji="0" lang="en-NL" sz="2000" b="0" i="1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Scroll: Vertical 1">
            <a:extLst>
              <a:ext uri="{FF2B5EF4-FFF2-40B4-BE49-F238E27FC236}">
                <a16:creationId xmlns:a16="http://schemas.microsoft.com/office/drawing/2014/main" id="{3E887A2B-0C8D-5293-F2A6-FD173647B1F0}"/>
              </a:ext>
            </a:extLst>
          </p:cNvPr>
          <p:cNvSpPr/>
          <p:nvPr/>
        </p:nvSpPr>
        <p:spPr>
          <a:xfrm>
            <a:off x="7420263" y="1484885"/>
            <a:ext cx="2091559" cy="1309414"/>
          </a:xfrm>
          <a:prstGeom prst="verticalScroll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contract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3" name="Rechthoek: afgeronde hoeken 4">
            <a:extLst>
              <a:ext uri="{FF2B5EF4-FFF2-40B4-BE49-F238E27FC236}">
                <a16:creationId xmlns:a16="http://schemas.microsoft.com/office/drawing/2014/main" id="{C058F047-C7D4-6947-833F-F3F9CDF3BE88}"/>
              </a:ext>
            </a:extLst>
          </p:cNvPr>
          <p:cNvSpPr/>
          <p:nvPr/>
        </p:nvSpPr>
        <p:spPr>
          <a:xfrm>
            <a:off x="2199983" y="4317423"/>
            <a:ext cx="2571750" cy="1309414"/>
          </a:xfrm>
          <a:prstGeom prst="roundRect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Provider</a:t>
            </a:r>
            <a:endParaRPr kumimoji="0" lang="en-NL" sz="32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Pijl: rechts 6">
            <a:extLst>
              <a:ext uri="{FF2B5EF4-FFF2-40B4-BE49-F238E27FC236}">
                <a16:creationId xmlns:a16="http://schemas.microsoft.com/office/drawing/2014/main" id="{2625B507-23B8-B3FD-ABEA-FE1AACA1B72C}"/>
              </a:ext>
            </a:extLst>
          </p:cNvPr>
          <p:cNvSpPr/>
          <p:nvPr/>
        </p:nvSpPr>
        <p:spPr>
          <a:xfrm rot="10800000">
            <a:off x="5227000" y="4787464"/>
            <a:ext cx="1737996" cy="369332"/>
          </a:xfrm>
          <a:prstGeom prst="rightArrow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hthoek: afgeronde hoeken 4">
            <a:extLst>
              <a:ext uri="{FF2B5EF4-FFF2-40B4-BE49-F238E27FC236}">
                <a16:creationId xmlns:a16="http://schemas.microsoft.com/office/drawing/2014/main" id="{138B9D5F-3D69-421E-97F5-1E619570A050}"/>
              </a:ext>
            </a:extLst>
          </p:cNvPr>
          <p:cNvSpPr/>
          <p:nvPr/>
        </p:nvSpPr>
        <p:spPr>
          <a:xfrm>
            <a:off x="1744716" y="3999187"/>
            <a:ext cx="8523891" cy="2354317"/>
          </a:xfrm>
          <a:prstGeom prst="roundRect">
            <a:avLst/>
          </a:prstGeom>
          <a:noFill/>
          <a:ln w="38100">
            <a:solidFill>
              <a:srgbClr val="00FF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Local development environment (provider)</a:t>
            </a:r>
            <a:endParaRPr kumimoji="0" lang="en-NL" sz="2000" b="0" i="1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1" name="Scroll: Vertical 10">
            <a:extLst>
              <a:ext uri="{FF2B5EF4-FFF2-40B4-BE49-F238E27FC236}">
                <a16:creationId xmlns:a16="http://schemas.microsoft.com/office/drawing/2014/main" id="{043AC945-151A-0BAD-261E-9660E2E25600}"/>
              </a:ext>
            </a:extLst>
          </p:cNvPr>
          <p:cNvSpPr/>
          <p:nvPr/>
        </p:nvSpPr>
        <p:spPr>
          <a:xfrm>
            <a:off x="7420263" y="4317423"/>
            <a:ext cx="2091559" cy="1309414"/>
          </a:xfrm>
          <a:prstGeom prst="verticalScroll">
            <a:avLst/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contract</a:t>
            </a:r>
            <a:endParaRPr kumimoji="0" lang="en-NL" sz="2400" b="0" i="0" u="none" strike="noStrike" kern="1200" cap="none" spc="0" normalizeH="0" baseline="0" noProof="0" dirty="0">
              <a:ln>
                <a:noFill/>
              </a:ln>
              <a:solidFill>
                <a:srgbClr val="00FF00"/>
              </a:solidFill>
              <a:effectLst/>
              <a:uLnTx/>
              <a:uFillTx/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7A73B9C7-E1EE-9A10-77F8-2F5579016037}"/>
              </a:ext>
            </a:extLst>
          </p:cNvPr>
          <p:cNvSpPr/>
          <p:nvPr/>
        </p:nvSpPr>
        <p:spPr>
          <a:xfrm rot="5400000">
            <a:off x="8669316" y="2941178"/>
            <a:ext cx="3184633" cy="1401314"/>
          </a:xfrm>
          <a:prstGeom prst="uturnArrow">
            <a:avLst>
              <a:gd name="adj1" fmla="val 13574"/>
              <a:gd name="adj2" fmla="val 15504"/>
              <a:gd name="adj3" fmla="val 25861"/>
              <a:gd name="adj4" fmla="val 43750"/>
              <a:gd name="adj5" fmla="val 99130"/>
            </a:avLst>
          </a:prstGeom>
          <a:noFill/>
          <a:ln w="38100">
            <a:solidFill>
              <a:srgbClr val="00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NL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61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0" grpId="0" animBg="1"/>
      <p:bldP spid="11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87A8C6-DC54-9727-7E6C-60125418E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D41B-7408-7A3B-2262-6ADAD13F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65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So, what do we know now?</a:t>
            </a:r>
          </a:p>
        </p:txBody>
      </p:sp>
    </p:spTree>
    <p:extLst>
      <p:ext uri="{BB962C8B-B14F-4D97-AF65-F5344CB8AC3E}">
        <p14:creationId xmlns:p14="http://schemas.microsoft.com/office/powerpoint/2010/main" val="137945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15013-B8F4-F0CB-6C2B-3C898F2FE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884F4-683C-9B43-BB07-A1BF05396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“Based on our contract testing results,</a:t>
            </a:r>
            <a:b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1.0.0 of the customer_consumer is compatible with</a:t>
            </a:r>
            <a:b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 1.0.0 of the address_provider”</a:t>
            </a:r>
          </a:p>
        </p:txBody>
      </p:sp>
    </p:spTree>
    <p:extLst>
      <p:ext uri="{BB962C8B-B14F-4D97-AF65-F5344CB8AC3E}">
        <p14:creationId xmlns:p14="http://schemas.microsoft.com/office/powerpoint/2010/main" val="39011743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ECAB97-8467-3C39-DBC1-05F1BE61C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FE0BC-334B-47F7-F97A-09360A36C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" y="2267636"/>
            <a:ext cx="12191998" cy="2369662"/>
          </a:xfrm>
        </p:spPr>
        <p:txBody>
          <a:bodyPr>
            <a:noAutofit/>
          </a:bodyPr>
          <a:lstStyle/>
          <a:p>
            <a:pPr algn="ctr"/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“Based on our contract testing results,</a:t>
            </a:r>
            <a:b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customer_consumer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 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compatible</a:t>
            </a: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</a:t>
            </a:r>
            <a:b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1.0.0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of the</a:t>
            </a:r>
            <a:r>
              <a:rPr lang="nl-NL" sz="4000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NL" sz="4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address_provider</a:t>
            </a:r>
            <a:r>
              <a:rPr lang="nl-NL" sz="4000" dirty="0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0983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69120</TotalTime>
  <Words>209</Words>
  <Application>Microsoft Office PowerPoint</Application>
  <PresentationFormat>Widescreen</PresentationFormat>
  <Paragraphs>48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Courier New</vt:lpstr>
      <vt:lpstr>Office Theme</vt:lpstr>
      <vt:lpstr>Title</vt:lpstr>
      <vt:lpstr>Any questions about the preparation instructions?</vt:lpstr>
      <vt:lpstr>PowerPoint Presentation</vt:lpstr>
      <vt:lpstr>‘Traditional’ integration and E2E testing is synchronous</vt:lpstr>
      <vt:lpstr>Integration and E2E testing using contracts is asynchronous</vt:lpstr>
      <vt:lpstr>Contract-based integration testing</vt:lpstr>
      <vt:lpstr>So, what do we know now?</vt:lpstr>
      <vt:lpstr>“Based on our contract testing results, version 1.0.0 of the customer_consumer is compatible with version 1.0.0 of the address_provider”</vt:lpstr>
      <vt:lpstr>“Based on our contract testing results, version 1.0.0 of the customer_consumer is compatible with version 1.0.0 of the address_provider”</vt:lpstr>
      <vt:lpstr>PowerPoint Presentation</vt:lpstr>
      <vt:lpstr>?</vt:lpstr>
      <vt:lpstr>Contact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de REST</dc:title>
  <dc:creator>Bas Dijkstra</dc:creator>
  <cp:lastModifiedBy>Bas Dijkstra</cp:lastModifiedBy>
  <cp:revision>825</cp:revision>
  <dcterms:created xsi:type="dcterms:W3CDTF">2016-03-22T05:00:13Z</dcterms:created>
  <dcterms:modified xsi:type="dcterms:W3CDTF">2025-06-19T13:04:37Z</dcterms:modified>
</cp:coreProperties>
</file>