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71"/>
  </p:notesMasterIdLst>
  <p:sldIdLst>
    <p:sldId id="256" r:id="rId4"/>
    <p:sldId id="295" r:id="rId5"/>
    <p:sldId id="258" r:id="rId6"/>
    <p:sldId id="870" r:id="rId7"/>
    <p:sldId id="871" r:id="rId8"/>
    <p:sldId id="872" r:id="rId9"/>
    <p:sldId id="873" r:id="rId10"/>
    <p:sldId id="582" r:id="rId11"/>
    <p:sldId id="583" r:id="rId12"/>
    <p:sldId id="753" r:id="rId13"/>
    <p:sldId id="888" r:id="rId14"/>
    <p:sldId id="603" r:id="rId15"/>
    <p:sldId id="884" r:id="rId16"/>
    <p:sldId id="891" r:id="rId17"/>
    <p:sldId id="892" r:id="rId18"/>
    <p:sldId id="893" r:id="rId19"/>
    <p:sldId id="894" r:id="rId20"/>
    <p:sldId id="933" r:id="rId21"/>
    <p:sldId id="934" r:id="rId22"/>
    <p:sldId id="935" r:id="rId23"/>
    <p:sldId id="895" r:id="rId24"/>
    <p:sldId id="896" r:id="rId25"/>
    <p:sldId id="897" r:id="rId26"/>
    <p:sldId id="898" r:id="rId27"/>
    <p:sldId id="599" r:id="rId28"/>
    <p:sldId id="308" r:id="rId29"/>
    <p:sldId id="264" r:id="rId30"/>
    <p:sldId id="752" r:id="rId31"/>
    <p:sldId id="936" r:id="rId32"/>
    <p:sldId id="937" r:id="rId33"/>
    <p:sldId id="938" r:id="rId34"/>
    <p:sldId id="481" r:id="rId35"/>
    <p:sldId id="754" r:id="rId36"/>
    <p:sldId id="756" r:id="rId37"/>
    <p:sldId id="939" r:id="rId38"/>
    <p:sldId id="758" r:id="rId39"/>
    <p:sldId id="860" r:id="rId40"/>
    <p:sldId id="861" r:id="rId41"/>
    <p:sldId id="759" r:id="rId42"/>
    <p:sldId id="760" r:id="rId43"/>
    <p:sldId id="761" r:id="rId44"/>
    <p:sldId id="277" r:id="rId45"/>
    <p:sldId id="690" r:id="rId46"/>
    <p:sldId id="768" r:id="rId47"/>
    <p:sldId id="767" r:id="rId48"/>
    <p:sldId id="766" r:id="rId49"/>
    <p:sldId id="763" r:id="rId50"/>
    <p:sldId id="764" r:id="rId51"/>
    <p:sldId id="769" r:id="rId52"/>
    <p:sldId id="770" r:id="rId53"/>
    <p:sldId id="771" r:id="rId54"/>
    <p:sldId id="772" r:id="rId55"/>
    <p:sldId id="773" r:id="rId56"/>
    <p:sldId id="774" r:id="rId57"/>
    <p:sldId id="693" r:id="rId58"/>
    <p:sldId id="775" r:id="rId59"/>
    <p:sldId id="776" r:id="rId60"/>
    <p:sldId id="777" r:id="rId61"/>
    <p:sldId id="1013" r:id="rId62"/>
    <p:sldId id="420" r:id="rId63"/>
    <p:sldId id="1014" r:id="rId64"/>
    <p:sldId id="1025" r:id="rId65"/>
    <p:sldId id="1027" r:id="rId66"/>
    <p:sldId id="1031" r:id="rId67"/>
    <p:sldId id="1032" r:id="rId68"/>
    <p:sldId id="1033" r:id="rId69"/>
    <p:sldId id="747" r:id="rId7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12-8-2022</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94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00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3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776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381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63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86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05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710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37</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32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54178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54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809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15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821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993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6317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842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01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0272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318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8223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84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3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02433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81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8768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850062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5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602900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3954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12-8-2022</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12-8-2022</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12-8-2022</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12-8-2022</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12-8-2022</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12-8-2022</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12-8-2022</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12-8-2022</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12-8-2022</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12-8-2022</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12-8-2022</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12-8-2022</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12-8-2022</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12-8-2022</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12-8-2022</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12-8-2022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50000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12-8-2022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62792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12-8-2022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7801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12-8-2022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81060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12-8-2022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29526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12-8-2022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03377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12-8-2022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3383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12-8-2022</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12-8-2022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087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12-8-2022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474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12-8-2022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923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12-8-2022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72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12-8-2022</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12-8-2022</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12-8-2022</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12-8-2022</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12-8-2022</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12-8-2022</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12-8-2022</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12-8-2022</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12-8-2022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3812414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4.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4.xml"/><Relationship Id="rId5" Type="http://schemas.openxmlformats.org/officeDocument/2006/relationships/image" Target="../media/image30.png"/><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4.xml"/><Relationship Id="rId5" Type="http://schemas.openxmlformats.org/officeDocument/2006/relationships/image" Target="../media/image33.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0" y="251103"/>
            <a:ext cx="12192000" cy="2387598"/>
          </a:xfrm>
        </p:spPr>
        <p:txBody>
          <a:bodyPr/>
          <a:lstStyle/>
          <a:p>
            <a:pPr lvl="0"/>
            <a:r>
              <a:rPr lang="nl-NL">
                <a:solidFill>
                  <a:srgbClr val="00FF00"/>
                </a:solidFill>
                <a:latin typeface="Courier New" pitchFamily="49"/>
                <a:cs typeface="Courier New" pitchFamily="49"/>
              </a:rPr>
              <a:t>API testing in Python</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using the requests library</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SOAP and </a:t>
            </a:r>
            <a:r>
              <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REST</a:t>
            </a:r>
          </a:p>
        </p:txBody>
      </p:sp>
      <p:graphicFrame>
        <p:nvGraphicFramePr>
          <p:cNvPr id="3" name="Table 2">
            <a:extLst>
              <a:ext uri="{FF2B5EF4-FFF2-40B4-BE49-F238E27FC236}">
                <a16:creationId xmlns:a16="http://schemas.microsoft.com/office/drawing/2014/main" id="{F5568AAC-C7D0-4EC0-AAA5-508403978122}"/>
              </a:ext>
            </a:extLst>
          </p:cNvPr>
          <p:cNvGraphicFramePr>
            <a:graphicFrameLocks noGrp="1"/>
          </p:cNvGraphicFramePr>
          <p:nvPr/>
        </p:nvGraphicFramePr>
        <p:xfrm>
          <a:off x="401319" y="2385906"/>
          <a:ext cx="11389362" cy="3017520"/>
        </p:xfrm>
        <a:graphic>
          <a:graphicData uri="http://schemas.openxmlformats.org/drawingml/2006/table">
            <a:tbl>
              <a:tblPr firstRow="1" bandRow="1">
                <a:tableStyleId>{2D5ABB26-0587-4C30-8999-92F81FD0307C}</a:tableStyleId>
              </a:tblPr>
              <a:tblGrid>
                <a:gridCol w="4165600">
                  <a:extLst>
                    <a:ext uri="{9D8B030D-6E8A-4147-A177-3AD203B41FA5}">
                      <a16:colId xmlns:a16="http://schemas.microsoft.com/office/drawing/2014/main" val="1102414668"/>
                    </a:ext>
                  </a:extLst>
                </a:gridCol>
                <a:gridCol w="3073401">
                  <a:extLst>
                    <a:ext uri="{9D8B030D-6E8A-4147-A177-3AD203B41FA5}">
                      <a16:colId xmlns:a16="http://schemas.microsoft.com/office/drawing/2014/main" val="3768697651"/>
                    </a:ext>
                  </a:extLst>
                </a:gridCol>
                <a:gridCol w="4150361">
                  <a:extLst>
                    <a:ext uri="{9D8B030D-6E8A-4147-A177-3AD203B41FA5}">
                      <a16:colId xmlns:a16="http://schemas.microsoft.com/office/drawing/2014/main" val="3685148034"/>
                    </a:ext>
                  </a:extLst>
                </a:gridCol>
              </a:tblGrid>
              <a:tr h="370840">
                <a:tc>
                  <a:txBody>
                    <a:bodyPr/>
                    <a:lstStyle/>
                    <a:p>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SOAP</a:t>
                      </a: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REST</a:t>
                      </a:r>
                    </a:p>
                  </a:txBody>
                  <a:tcPr/>
                </a:tc>
                <a:extLst>
                  <a:ext uri="{0D108BD9-81ED-4DB2-BD59-A6C34878D82A}">
                    <a16:rowId xmlns:a16="http://schemas.microsoft.com/office/drawing/2014/main" val="2382886973"/>
                  </a:ext>
                </a:extLst>
              </a:tr>
              <a:tr h="370840">
                <a:tc>
                  <a:txBody>
                    <a:bodyPr/>
                    <a:lstStyle/>
                    <a:p>
                      <a:r>
                        <a:rPr lang="nl-NL" sz="2800" i="1" dirty="0">
                          <a:solidFill>
                            <a:srgbClr val="00FF00"/>
                          </a:solidFill>
                          <a:latin typeface="Courier New" panose="02070309020205020404" pitchFamily="49" charset="0"/>
                          <a:cs typeface="Courier New" panose="02070309020205020404" pitchFamily="49" charset="0"/>
                        </a:rPr>
                        <a:t>Protocol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 SMTP, …</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a:t>
                      </a:r>
                    </a:p>
                  </a:txBody>
                  <a:tcPr/>
                </a:tc>
                <a:extLst>
                  <a:ext uri="{0D108BD9-81ED-4DB2-BD59-A6C34878D82A}">
                    <a16:rowId xmlns:a16="http://schemas.microsoft.com/office/drawing/2014/main" val="3175452317"/>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Message format</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 JSON, </a:t>
                      </a:r>
                      <a:r>
                        <a:rPr lang="nl-NL" sz="2800" dirty="0" err="1">
                          <a:solidFill>
                            <a:srgbClr val="00FF00"/>
                          </a:solidFill>
                          <a:latin typeface="Courier New" panose="02070309020205020404" pitchFamily="49" charset="0"/>
                          <a:cs typeface="Courier New" panose="02070309020205020404" pitchFamily="49" charset="0"/>
                        </a:rPr>
                        <a:t>text</a:t>
                      </a:r>
                      <a:r>
                        <a:rPr lang="nl-NL" sz="2800" dirty="0">
                          <a:solidFill>
                            <a:srgbClr val="00FF00"/>
                          </a:solidFill>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87145548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Specification</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WSDL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WADL, RAML, Swagger, …</a:t>
                      </a:r>
                    </a:p>
                  </a:txBody>
                  <a:tcPr/>
                </a:tc>
                <a:extLst>
                  <a:ext uri="{0D108BD9-81ED-4DB2-BD59-A6C34878D82A}">
                    <a16:rowId xmlns:a16="http://schemas.microsoft.com/office/drawing/2014/main" val="74330846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Standardized?</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Yes</a:t>
                      </a:r>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No</a:t>
                      </a:r>
                      <a:endParaRPr lang="nl-NL" sz="2800" dirty="0">
                        <a:solidFill>
                          <a:srgbClr val="00FF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16855612"/>
                  </a:ext>
                </a:extLst>
              </a:tr>
            </a:tbl>
          </a:graphicData>
        </a:graphic>
      </p:graphicFrame>
    </p:spTree>
    <p:extLst>
      <p:ext uri="{BB962C8B-B14F-4D97-AF65-F5344CB8AC3E}">
        <p14:creationId xmlns:p14="http://schemas.microsoft.com/office/powerpoint/2010/main" val="207558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121092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easier to stabilize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 SoapUI, REST Assured, requests,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 SoapUI Pro,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requests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“Requests is an elegant and simple HTTP library for Python, built for human beings.”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requests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Python library for interacting with REST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https://requests.readthedocs.io/en/master/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788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E4F94F55-1702-4C0D-B82D-4A09FDB1DE41}"/>
              </a:ext>
            </a:extLst>
          </p:cNvPr>
          <p:cNvSpPr/>
          <p:nvPr/>
        </p:nvSpPr>
        <p:spPr>
          <a:xfrm>
            <a:off x="1076325" y="4457698"/>
            <a:ext cx="61341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Unit testing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(pytest, unittest,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kstvak 5">
            <a:extLst>
              <a:ext uri="{FF2B5EF4-FFF2-40B4-BE49-F238E27FC236}">
                <a16:creationId xmlns:a16="http://schemas.microsoft.com/office/drawing/2014/main" id="{33EF0E3E-90B6-421E-966A-36986A779A51}"/>
              </a:ext>
            </a:extLst>
          </p:cNvPr>
          <p:cNvSpPr txBox="1"/>
          <p:nvPr/>
        </p:nvSpPr>
        <p:spPr>
          <a:xfrm>
            <a:off x="1176337" y="5534023"/>
            <a:ext cx="5934075"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Test runner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Assertion library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Reporting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6">
            <a:extLst>
              <a:ext uri="{FF2B5EF4-FFF2-40B4-BE49-F238E27FC236}">
                <a16:creationId xmlns:a16="http://schemas.microsoft.com/office/drawing/2014/main" id="{7484AB17-ABA1-471D-94B9-6BE5CA2FFFE0}"/>
              </a:ext>
            </a:extLst>
          </p:cNvPr>
          <p:cNvSpPr/>
          <p:nvPr/>
        </p:nvSpPr>
        <p:spPr>
          <a:xfrm>
            <a:off x="1076326" y="2486618"/>
            <a:ext cx="20955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library</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7">
            <a:extLst>
              <a:ext uri="{FF2B5EF4-FFF2-40B4-BE49-F238E27FC236}">
                <a16:creationId xmlns:a16="http://schemas.microsoft.com/office/drawing/2014/main" id="{B670DBB0-5C8E-47A3-851F-1E24A333EA2C}"/>
              </a:ext>
            </a:extLst>
          </p:cNvPr>
          <p:cNvSpPr/>
          <p:nvPr/>
        </p:nvSpPr>
        <p:spPr>
          <a:xfrm>
            <a:off x="3371850" y="2486618"/>
            <a:ext cx="3838575"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UI library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 mobile /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omlaag 8">
            <a:extLst>
              <a:ext uri="{FF2B5EF4-FFF2-40B4-BE49-F238E27FC236}">
                <a16:creationId xmlns:a16="http://schemas.microsoft.com/office/drawing/2014/main" id="{EF733531-FD79-44E8-83BF-018D889DBF9F}"/>
              </a:ext>
            </a:extLst>
          </p:cNvPr>
          <p:cNvSpPr/>
          <p:nvPr/>
        </p:nvSpPr>
        <p:spPr>
          <a:xfrm>
            <a:off x="1833563"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ijl: omlaag 9">
            <a:extLst>
              <a:ext uri="{FF2B5EF4-FFF2-40B4-BE49-F238E27FC236}">
                <a16:creationId xmlns:a16="http://schemas.microsoft.com/office/drawing/2014/main" id="{761B05E9-19DA-43E1-91D4-161F1C5D2555}"/>
              </a:ext>
            </a:extLst>
          </p:cNvPr>
          <p:cNvSpPr/>
          <p:nvPr/>
        </p:nvSpPr>
        <p:spPr>
          <a:xfrm>
            <a:off x="5000624"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hthoek: afgeronde hoeken 10">
            <a:extLst>
              <a:ext uri="{FF2B5EF4-FFF2-40B4-BE49-F238E27FC236}">
                <a16:creationId xmlns:a16="http://schemas.microsoft.com/office/drawing/2014/main" id="{02C018D2-3D31-4D6C-BBF1-08FCD6E4DE6A}"/>
              </a:ext>
            </a:extLst>
          </p:cNvPr>
          <p:cNvSpPr/>
          <p:nvPr/>
        </p:nvSpPr>
        <p:spPr>
          <a:xfrm>
            <a:off x="8239718" y="2486618"/>
            <a:ext cx="325755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Grid / CBT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Pijl: omlaag 11">
            <a:extLst>
              <a:ext uri="{FF2B5EF4-FFF2-40B4-BE49-F238E27FC236}">
                <a16:creationId xmlns:a16="http://schemas.microsoft.com/office/drawing/2014/main" id="{BB321828-1562-4686-91CB-57232943FA05}"/>
              </a:ext>
            </a:extLst>
          </p:cNvPr>
          <p:cNvSpPr/>
          <p:nvPr/>
        </p:nvSpPr>
        <p:spPr>
          <a:xfrm rot="16200000">
            <a:off x="7434559" y="2801238"/>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hthoek: afgeronde hoeken 12">
            <a:extLst>
              <a:ext uri="{FF2B5EF4-FFF2-40B4-BE49-F238E27FC236}">
                <a16:creationId xmlns:a16="http://schemas.microsoft.com/office/drawing/2014/main" id="{1336EE69-5CEE-40EB-9DFD-6DFFD2B05351}"/>
              </a:ext>
            </a:extLst>
          </p:cNvPr>
          <p:cNvSpPr/>
          <p:nvPr/>
        </p:nvSpPr>
        <p:spPr>
          <a:xfrm>
            <a:off x="1076324" y="520897"/>
            <a:ext cx="6134099"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BDD / Test authoring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Pijl: omlaag 13">
            <a:extLst>
              <a:ext uri="{FF2B5EF4-FFF2-40B4-BE49-F238E27FC236}">
                <a16:creationId xmlns:a16="http://schemas.microsoft.com/office/drawing/2014/main" id="{1D3FCFEE-950B-47A8-AF39-2AA3A4EC1259}"/>
              </a:ext>
            </a:extLst>
          </p:cNvPr>
          <p:cNvSpPr/>
          <p:nvPr/>
        </p:nvSpPr>
        <p:spPr>
          <a:xfrm>
            <a:off x="1833563"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omlaag 14">
            <a:extLst>
              <a:ext uri="{FF2B5EF4-FFF2-40B4-BE49-F238E27FC236}">
                <a16:creationId xmlns:a16="http://schemas.microsoft.com/office/drawing/2014/main" id="{A3A53B40-FDB3-489C-9916-F29912061793}"/>
              </a:ext>
            </a:extLst>
          </p:cNvPr>
          <p:cNvSpPr/>
          <p:nvPr/>
        </p:nvSpPr>
        <p:spPr>
          <a:xfrm>
            <a:off x="5000624"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hthoek: afgeronde hoeken 15">
            <a:extLst>
              <a:ext uri="{FF2B5EF4-FFF2-40B4-BE49-F238E27FC236}">
                <a16:creationId xmlns:a16="http://schemas.microsoft.com/office/drawing/2014/main" id="{B0570BC4-18B0-429C-880E-C01DDB2EAD81}"/>
              </a:ext>
            </a:extLst>
          </p:cNvPr>
          <p:cNvSpPr/>
          <p:nvPr/>
        </p:nvSpPr>
        <p:spPr>
          <a:xfrm>
            <a:off x="638174" y="287536"/>
            <a:ext cx="6981826" cy="6332339"/>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9AC34FDB-E5B8-42CE-95C1-ADC89270F6C4}"/>
              </a:ext>
            </a:extLst>
          </p:cNvPr>
          <p:cNvSpPr txBox="1"/>
          <p:nvPr/>
        </p:nvSpPr>
        <p:spPr>
          <a:xfrm>
            <a:off x="7948612" y="6009673"/>
            <a:ext cx="325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Version control</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20" name="Rechte verbindingslijn 19">
            <a:extLst>
              <a:ext uri="{FF2B5EF4-FFF2-40B4-BE49-F238E27FC236}">
                <a16:creationId xmlns:a16="http://schemas.microsoft.com/office/drawing/2014/main" id="{1B43D206-EC00-49BE-9F29-E6D42ECE92E5}"/>
              </a:ext>
            </a:extLst>
          </p:cNvPr>
          <p:cNvCxnSpPr>
            <a:cxnSpLocks/>
            <a:endCxn id="18" idx="1"/>
          </p:cNvCxnSpPr>
          <p:nvPr/>
        </p:nvCxnSpPr>
        <p:spPr>
          <a:xfrm>
            <a:off x="7501529" y="6027738"/>
            <a:ext cx="447083" cy="21276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4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normAutofit/>
          </a:bodyPr>
          <a:lstStyle/>
          <a:p>
            <a:pPr lvl="0">
              <a:lnSpc>
                <a:spcPct val="80000"/>
              </a:lnSpc>
              <a:buFont typeface="Courier New" pitchFamily="49"/>
              <a:buChar char="_"/>
            </a:pPr>
            <a:r>
              <a:rPr lang="nl-NL">
                <a:solidFill>
                  <a:srgbClr val="00FF00"/>
                </a:solidFill>
                <a:latin typeface="Courier New" pitchFamily="49"/>
                <a:cs typeface="Courier New" pitchFamily="49"/>
              </a:rPr>
              <a:t>Install Python 3</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PyCharm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https://github.com/basdijkstra/requests-workshop</a:t>
            </a:r>
          </a:p>
          <a:p>
            <a:pPr>
              <a:lnSpc>
                <a:spcPct val="80000"/>
              </a:lnSpc>
              <a:buFont typeface="Courier New" pitchFamily="49"/>
              <a:buChar char="_"/>
            </a:pPr>
            <a:endParaRPr lang="nl-NL">
              <a:solidFill>
                <a:srgbClr val="00FF00"/>
              </a:solidFill>
              <a:latin typeface="Courier New" pitchFamily="49"/>
              <a:cs typeface="Courier New" pitchFamily="49"/>
            </a:endParaRPr>
          </a:p>
          <a:p>
            <a:pPr>
              <a:lnSpc>
                <a:spcPct val="80000"/>
              </a:lnSpc>
              <a:buFont typeface="Courier New" pitchFamily="49"/>
              <a:buChar char="_"/>
            </a:pPr>
            <a:r>
              <a:rPr lang="nl-NL">
                <a:solidFill>
                  <a:srgbClr val="00FF00"/>
                </a:solidFill>
                <a:latin typeface="Courier New" pitchFamily="49"/>
                <a:cs typeface="Courier New" pitchFamily="49"/>
              </a:rPr>
              <a:t>Install dependencies, from project root:</a:t>
            </a:r>
          </a:p>
          <a:p>
            <a:pPr marL="457200" lvl="1" indent="0">
              <a:lnSpc>
                <a:spcPct val="80000"/>
              </a:lnSpc>
              <a:buNone/>
            </a:pPr>
            <a:endParaRPr lang="nl-NL" i="1">
              <a:solidFill>
                <a:srgbClr val="00FF00"/>
              </a:solidFill>
              <a:latin typeface="Courier New" pitchFamily="49"/>
              <a:cs typeface="Courier New" pitchFamily="49"/>
            </a:endParaRPr>
          </a:p>
          <a:p>
            <a:pPr marL="457200" lvl="1" indent="0">
              <a:lnSpc>
                <a:spcPct val="80000"/>
              </a:lnSpc>
              <a:buNone/>
            </a:pPr>
            <a:r>
              <a:rPr lang="nl-NL" i="1">
                <a:solidFill>
                  <a:srgbClr val="00FF00"/>
                </a:solidFill>
                <a:latin typeface="Courier New" pitchFamily="49"/>
                <a:cs typeface="Courier New" pitchFamily="49"/>
              </a:rPr>
              <a:t>pip install –r requirements.txt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In this workshop, we’ll use requests with pytest</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63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 few example tests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91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D74BB42-ED72-423E-9428-E046F5CDF109}"/>
              </a:ext>
            </a:extLst>
          </p:cNvPr>
          <p:cNvPicPr>
            <a:picLocks noChangeAspect="1"/>
          </p:cNvPicPr>
          <p:nvPr/>
        </p:nvPicPr>
        <p:blipFill>
          <a:blip r:embed="rId3"/>
          <a:stretch>
            <a:fillRect/>
          </a:stretch>
        </p:blipFill>
        <p:spPr>
          <a:xfrm>
            <a:off x="204787" y="2087065"/>
            <a:ext cx="11867101" cy="22277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status code</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09191" y="1925370"/>
            <a:ext cx="2643534"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4B89BF1C-F5D7-4F37-9D77-FD7B68FB217C}"/>
              </a:ext>
            </a:extLst>
          </p:cNvPr>
          <p:cNvSpPr/>
          <p:nvPr/>
        </p:nvSpPr>
        <p:spPr>
          <a:xfrm>
            <a:off x="1689368" y="3845412"/>
            <a:ext cx="5016231" cy="48846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kstvak 3">
            <a:extLst>
              <a:ext uri="{FF2B5EF4-FFF2-40B4-BE49-F238E27FC236}">
                <a16:creationId xmlns:a16="http://schemas.microsoft.com/office/drawing/2014/main" id="{57F12CE7-8755-4FFA-935E-610624C937E8}"/>
              </a:ext>
            </a:extLst>
          </p:cNvPr>
          <p:cNvSpPr txBox="1"/>
          <p:nvPr/>
        </p:nvSpPr>
        <p:spPr>
          <a:xfrm>
            <a:off x="2657475" y="1232864"/>
            <a:ext cx="6353175"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import statement is required to allow using the requests library in a Python module</a:t>
            </a:r>
            <a:endParaRPr lang="en-NL">
              <a:solidFill>
                <a:srgbClr val="00FF00"/>
              </a:solidFill>
              <a:latin typeface="Courier New" panose="02070309020205020404" pitchFamily="49" charset="0"/>
              <a:cs typeface="Courier New" panose="02070309020205020404" pitchFamily="49" charset="0"/>
            </a:endParaRPr>
          </a:p>
        </p:txBody>
      </p:sp>
      <p:sp>
        <p:nvSpPr>
          <p:cNvPr id="7" name="Tekstvak 6">
            <a:extLst>
              <a:ext uri="{FF2B5EF4-FFF2-40B4-BE49-F238E27FC236}">
                <a16:creationId xmlns:a16="http://schemas.microsoft.com/office/drawing/2014/main" id="{C37AE89E-A9EA-4117-A0C7-C7B07541CEB0}"/>
              </a:ext>
            </a:extLst>
          </p:cNvPr>
          <p:cNvSpPr txBox="1"/>
          <p:nvPr/>
        </p:nvSpPr>
        <p:spPr>
          <a:xfrm>
            <a:off x="1533525" y="4544284"/>
            <a:ext cx="927735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response object return by the </a:t>
            </a:r>
            <a:r>
              <a:rPr lang="en-US" i="1">
                <a:solidFill>
                  <a:srgbClr val="00FF00"/>
                </a:solidFill>
                <a:latin typeface="Courier New" panose="02070309020205020404" pitchFamily="49" charset="0"/>
                <a:cs typeface="Courier New" panose="02070309020205020404" pitchFamily="49" charset="0"/>
              </a:rPr>
              <a:t>get()</a:t>
            </a:r>
            <a:r>
              <a:rPr lang="en-US">
                <a:solidFill>
                  <a:srgbClr val="00FF00"/>
                </a:solidFill>
                <a:latin typeface="Courier New" panose="02070309020205020404" pitchFamily="49" charset="0"/>
                <a:cs typeface="Courier New" panose="02070309020205020404" pitchFamily="49" charset="0"/>
              </a:rPr>
              <a:t> has a </a:t>
            </a:r>
            <a:r>
              <a:rPr lang="en-US" i="1">
                <a:solidFill>
                  <a:srgbClr val="00FF00"/>
                </a:solidFill>
                <a:latin typeface="Courier New" panose="02070309020205020404" pitchFamily="49" charset="0"/>
                <a:cs typeface="Courier New" panose="02070309020205020404" pitchFamily="49" charset="0"/>
              </a:rPr>
              <a:t>status_code</a:t>
            </a:r>
            <a:r>
              <a:rPr lang="en-US">
                <a:solidFill>
                  <a:srgbClr val="00FF00"/>
                </a:solidFill>
                <a:latin typeface="Courier New" panose="02070309020205020404" pitchFamily="49" charset="0"/>
                <a:cs typeface="Courier New" panose="02070309020205020404" pitchFamily="49" charset="0"/>
              </a:rPr>
              <a:t> property (an integer), which can be compared to a previously defined expected HTTP status code value using the pytest </a:t>
            </a:r>
            <a:r>
              <a:rPr lang="en-US" i="1">
                <a:solidFill>
                  <a:srgbClr val="00FF00"/>
                </a:solidFill>
                <a:latin typeface="Courier New" panose="02070309020205020404" pitchFamily="49" charset="0"/>
                <a:cs typeface="Courier New" panose="02070309020205020404" pitchFamily="49" charset="0"/>
              </a:rPr>
              <a:t>assert</a:t>
            </a:r>
            <a:r>
              <a:rPr lang="en-US">
                <a:solidFill>
                  <a:srgbClr val="00FF00"/>
                </a:solidFill>
                <a:latin typeface="Courier New" panose="02070309020205020404" pitchFamily="49" charset="0"/>
                <a:cs typeface="Courier New" panose="02070309020205020404" pitchFamily="49" charset="0"/>
              </a:rPr>
              <a:t> keyword</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05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784B95B-7781-4F16-AA85-5557441D8E19}"/>
              </a:ext>
            </a:extLst>
          </p:cNvPr>
          <p:cNvPicPr>
            <a:picLocks noChangeAspect="1"/>
          </p:cNvPicPr>
          <p:nvPr/>
        </p:nvPicPr>
        <p:blipFill>
          <a:blip r:embed="rId3"/>
          <a:stretch>
            <a:fillRect/>
          </a:stretch>
        </p:blipFill>
        <p:spPr>
          <a:xfrm>
            <a:off x="133799" y="2897980"/>
            <a:ext cx="11924401" cy="1062038"/>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headers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2565249" y="3428999"/>
            <a:ext cx="4483357"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9A052C6A-566C-4D19-918A-8867E4035CAC}"/>
              </a:ext>
            </a:extLst>
          </p:cNvPr>
          <p:cNvSpPr txBox="1"/>
          <p:nvPr/>
        </p:nvSpPr>
        <p:spPr>
          <a:xfrm>
            <a:off x="1533525" y="4544284"/>
            <a:ext cx="9277350" cy="1754326"/>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response object return by the </a:t>
            </a:r>
            <a:r>
              <a:rPr lang="en-US" i="1">
                <a:solidFill>
                  <a:srgbClr val="00FF00"/>
                </a:solidFill>
                <a:latin typeface="Courier New" panose="02070309020205020404" pitchFamily="49" charset="0"/>
                <a:cs typeface="Courier New" panose="02070309020205020404" pitchFamily="49" charset="0"/>
              </a:rPr>
              <a:t>get()</a:t>
            </a:r>
            <a:r>
              <a:rPr lang="en-US">
                <a:solidFill>
                  <a:srgbClr val="00FF00"/>
                </a:solidFill>
                <a:latin typeface="Courier New" panose="02070309020205020404" pitchFamily="49" charset="0"/>
                <a:cs typeface="Courier New" panose="02070309020205020404" pitchFamily="49" charset="0"/>
              </a:rPr>
              <a:t> has a </a:t>
            </a:r>
            <a:r>
              <a:rPr lang="en-US" i="1">
                <a:solidFill>
                  <a:srgbClr val="00FF00"/>
                </a:solidFill>
                <a:latin typeface="Courier New" panose="02070309020205020404" pitchFamily="49" charset="0"/>
                <a:cs typeface="Courier New" panose="02070309020205020404" pitchFamily="49" charset="0"/>
              </a:rPr>
              <a:t>headers</a:t>
            </a:r>
            <a:r>
              <a:rPr lang="en-US">
                <a:solidFill>
                  <a:srgbClr val="00FF00"/>
                </a:solidFill>
                <a:latin typeface="Courier New" panose="02070309020205020404" pitchFamily="49" charset="0"/>
                <a:cs typeface="Courier New" panose="02070309020205020404" pitchFamily="49" charset="0"/>
              </a:rPr>
              <a:t> property (a dictionary) containing all the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As with every dictionary, Python will raise a </a:t>
            </a:r>
            <a:r>
              <a:rPr lang="en-US" i="1">
                <a:solidFill>
                  <a:srgbClr val="00FF00"/>
                </a:solidFill>
                <a:latin typeface="Courier New" panose="02070309020205020404" pitchFamily="49" charset="0"/>
                <a:cs typeface="Courier New" panose="02070309020205020404" pitchFamily="49" charset="0"/>
              </a:rPr>
              <a:t>KeyError</a:t>
            </a:r>
            <a:r>
              <a:rPr lang="en-US">
                <a:solidFill>
                  <a:srgbClr val="00FF00"/>
                </a:solidFill>
                <a:latin typeface="Courier New" panose="02070309020205020404" pitchFamily="49" charset="0"/>
                <a:cs typeface="Courier New" panose="02070309020205020404" pitchFamily="49" charset="0"/>
              </a:rPr>
              <a:t> when you try to access a key (i.e., a header name) that does not exist in the dictionary.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CD14C5C-D82F-42C1-ACB9-C8C19EED30F0}"/>
              </a:ext>
            </a:extLst>
          </p:cNvPr>
          <p:cNvPicPr>
            <a:picLocks noChangeAspect="1"/>
          </p:cNvPicPr>
          <p:nvPr/>
        </p:nvPicPr>
        <p:blipFill>
          <a:blip r:embed="rId3"/>
          <a:stretch>
            <a:fillRect/>
          </a:stretch>
        </p:blipFill>
        <p:spPr>
          <a:xfrm>
            <a:off x="124641" y="1185862"/>
            <a:ext cx="11942717" cy="1514475"/>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a JSON body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55796"/>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1685642" y="2251030"/>
            <a:ext cx="3905534"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6852421" y="30480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5183DF63-115D-4410-AAB7-D04B5407EC9A}"/>
              </a:ext>
            </a:extLst>
          </p:cNvPr>
          <p:cNvSpPr txBox="1"/>
          <p:nvPr/>
        </p:nvSpPr>
        <p:spPr>
          <a:xfrm>
            <a:off x="220639" y="3104696"/>
            <a:ext cx="6523061"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response.json()</a:t>
            </a:r>
            <a:r>
              <a:rPr lang="en-US">
                <a:solidFill>
                  <a:srgbClr val="00FF00"/>
                </a:solidFill>
                <a:latin typeface="Courier New" panose="02070309020205020404" pitchFamily="49" charset="0"/>
                <a:cs typeface="Courier New" panose="02070309020205020404" pitchFamily="49" charset="0"/>
              </a:rPr>
              <a:t> converts the JSON response body into an ordinary Python dictionary, which you can then query for specific elements</a:t>
            </a:r>
            <a:endParaRPr lang="en-NL">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E50C1EF7-7011-4A8A-B33A-0857D1FAA73B}"/>
              </a:ext>
            </a:extLst>
          </p:cNvPr>
          <p:cNvSpPr txBox="1"/>
          <p:nvPr/>
        </p:nvSpPr>
        <p:spPr>
          <a:xfrm>
            <a:off x="172639" y="4437149"/>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For example, </a:t>
            </a:r>
            <a:r>
              <a:rPr lang="en-US" i="1">
                <a:solidFill>
                  <a:srgbClr val="00FF00"/>
                </a:solidFill>
                <a:latin typeface="Courier New" panose="02070309020205020404" pitchFamily="49" charset="0"/>
                <a:cs typeface="Courier New" panose="02070309020205020404" pitchFamily="49" charset="0"/>
              </a:rPr>
              <a:t>response_body[‘name’]</a:t>
            </a:r>
            <a:r>
              <a:rPr lang="en-US">
                <a:solidFill>
                  <a:srgbClr val="00FF00"/>
                </a:solidFill>
                <a:latin typeface="Courier New" panose="02070309020205020404" pitchFamily="49" charset="0"/>
                <a:cs typeface="Courier New" panose="02070309020205020404" pitchFamily="49" charset="0"/>
              </a:rPr>
              <a:t> refers to the top-level element name in the response body</a:t>
            </a:r>
            <a:endParaRPr lang="en-NL">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E34ABB00-D9E0-4A13-B2EC-34D2BBE39404}"/>
              </a:ext>
            </a:extLst>
          </p:cNvPr>
          <p:cNvSpPr txBox="1"/>
          <p:nvPr/>
        </p:nvSpPr>
        <p:spPr>
          <a:xfrm>
            <a:off x="172638" y="5492603"/>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value of that element is equal to ‘Leanne Graham’ in this example, so we would expect this test to pass (and it does)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5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F5C604A-8787-43F2-967A-4714329F34FD}"/>
              </a:ext>
            </a:extLst>
          </p:cNvPr>
          <p:cNvPicPr>
            <a:picLocks noChangeAspect="1"/>
          </p:cNvPicPr>
          <p:nvPr/>
        </p:nvPicPr>
        <p:blipFill>
          <a:blip r:embed="rId3"/>
          <a:stretch>
            <a:fillRect/>
          </a:stretch>
        </p:blipFill>
        <p:spPr>
          <a:xfrm>
            <a:off x="177162" y="1184779"/>
            <a:ext cx="11890196" cy="149165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nested body elements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27221"/>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3448050" y="2222455"/>
            <a:ext cx="3924300"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7138171" y="56769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4B3A2EE1-246C-4644-A598-6AC531B13AB0}"/>
              </a:ext>
            </a:extLst>
          </p:cNvPr>
          <p:cNvSpPr txBox="1"/>
          <p:nvPr/>
        </p:nvSpPr>
        <p:spPr>
          <a:xfrm>
            <a:off x="177162" y="3581404"/>
            <a:ext cx="6619059"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 this example, the value of </a:t>
            </a:r>
            <a:r>
              <a:rPr lang="en-US" i="1">
                <a:solidFill>
                  <a:srgbClr val="00FF00"/>
                </a:solidFill>
                <a:latin typeface="Courier New" panose="02070309020205020404" pitchFamily="49" charset="0"/>
                <a:cs typeface="Courier New" panose="02070309020205020404" pitchFamily="49" charset="0"/>
              </a:rPr>
              <a:t>response_body[‘company’]</a:t>
            </a:r>
            <a:r>
              <a:rPr lang="en-US">
                <a:solidFill>
                  <a:srgbClr val="00FF00"/>
                </a:solidFill>
                <a:latin typeface="Courier New" panose="02070309020205020404" pitchFamily="49" charset="0"/>
                <a:cs typeface="Courier New" panose="02070309020205020404" pitchFamily="49" charset="0"/>
              </a:rPr>
              <a:t> is another dictionary, meaning you can access its elements using the same notation once more.</a:t>
            </a:r>
            <a:endParaRPr lang="en-NL">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7DA987A8-BA29-42D4-B1B0-7982AC1BA495}"/>
              </a:ext>
            </a:extLst>
          </p:cNvPr>
          <p:cNvSpPr txBox="1"/>
          <p:nvPr/>
        </p:nvSpPr>
        <p:spPr>
          <a:xfrm>
            <a:off x="177162" y="5198810"/>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I.e., </a:t>
            </a:r>
            <a:r>
              <a:rPr lang="en-US" i="1">
                <a:solidFill>
                  <a:srgbClr val="00FF00"/>
                </a:solidFill>
                <a:latin typeface="Courier New" panose="02070309020205020404" pitchFamily="49" charset="0"/>
                <a:cs typeface="Courier New" panose="02070309020205020404" pitchFamily="49" charset="0"/>
              </a:rPr>
              <a:t>response_body[‘company’][‘name’]</a:t>
            </a:r>
            <a:r>
              <a:rPr lang="en-US">
                <a:solidFill>
                  <a:srgbClr val="00FF00"/>
                </a:solidFill>
                <a:latin typeface="Courier New" panose="02070309020205020404" pitchFamily="49" charset="0"/>
                <a:cs typeface="Courier New" panose="02070309020205020404" pitchFamily="49" charset="0"/>
              </a:rPr>
              <a:t> points to </a:t>
            </a:r>
            <a:r>
              <a:rPr lang="en-US" i="1">
                <a:solidFill>
                  <a:srgbClr val="00FF00"/>
                </a:solidFill>
                <a:latin typeface="Courier New" panose="02070309020205020404" pitchFamily="49" charset="0"/>
                <a:cs typeface="Courier New" panose="02070309020205020404" pitchFamily="49" charset="0"/>
              </a:rPr>
              <a:t>‘</a:t>
            </a:r>
            <a:r>
              <a:rPr lang="en-US">
                <a:solidFill>
                  <a:srgbClr val="00FF00"/>
                </a:solidFill>
                <a:latin typeface="Courier New" panose="02070309020205020404" pitchFamily="49" charset="0"/>
                <a:cs typeface="Courier New" panose="02070309020205020404" pitchFamily="49" charset="0"/>
              </a:rPr>
              <a:t>Romaguera-Crona</a:t>
            </a:r>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81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DB8961D-C8B1-45B7-9082-100D6558B057}"/>
              </a:ext>
            </a:extLst>
          </p:cNvPr>
          <p:cNvPicPr>
            <a:picLocks noChangeAspect="1"/>
          </p:cNvPicPr>
          <p:nvPr/>
        </p:nvPicPr>
        <p:blipFill>
          <a:blip r:embed="rId3"/>
          <a:stretch>
            <a:fillRect/>
          </a:stretch>
        </p:blipFill>
        <p:spPr>
          <a:xfrm>
            <a:off x="139494" y="2681662"/>
            <a:ext cx="11913012" cy="149467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the size of an array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595623" y="3675901"/>
            <a:ext cx="4767077" cy="57018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E0E32BE-E815-45A7-9B6C-C3DF5DD7A04B}"/>
              </a:ext>
            </a:extLst>
          </p:cNvPr>
          <p:cNvSpPr txBox="1"/>
          <p:nvPr/>
        </p:nvSpPr>
        <p:spPr>
          <a:xfrm>
            <a:off x="747433" y="4495805"/>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If the top-level element in the JSON response is an array, you can use the Python len() function to assert on the number of items in it</a:t>
            </a:r>
            <a:endParaRPr lang="en-NL">
              <a:solidFill>
                <a:srgbClr val="00FF00"/>
              </a:solidFill>
              <a:latin typeface="Courier New" panose="02070309020205020404" pitchFamily="49" charset="0"/>
              <a:cs typeface="Courier New" panose="02070309020205020404" pitchFamily="49" charset="0"/>
            </a:endParaRPr>
          </a:p>
        </p:txBody>
      </p:sp>
      <p:sp>
        <p:nvSpPr>
          <p:cNvPr id="7" name="Tekstvak 6">
            <a:extLst>
              <a:ext uri="{FF2B5EF4-FFF2-40B4-BE49-F238E27FC236}">
                <a16:creationId xmlns:a16="http://schemas.microsoft.com/office/drawing/2014/main" id="{B711DA42-5E27-44C5-8B12-04D655F5C330}"/>
              </a:ext>
            </a:extLst>
          </p:cNvPr>
          <p:cNvSpPr txBox="1"/>
          <p:nvPr/>
        </p:nvSpPr>
        <p:spPr>
          <a:xfrm>
            <a:off x="747434" y="5738602"/>
            <a:ext cx="1012704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Of course, this works for all elements in a response. If a top-level JSON response body element </a:t>
            </a:r>
            <a:r>
              <a:rPr lang="en-US" i="1">
                <a:solidFill>
                  <a:srgbClr val="00FF00"/>
                </a:solidFill>
                <a:latin typeface="Courier New" panose="02070309020205020404" pitchFamily="49" charset="0"/>
                <a:cs typeface="Courier New" panose="02070309020205020404" pitchFamily="49" charset="0"/>
              </a:rPr>
              <a:t>places</a:t>
            </a:r>
            <a:r>
              <a:rPr lang="en-US">
                <a:solidFill>
                  <a:srgbClr val="00FF00"/>
                </a:solidFill>
                <a:latin typeface="Courier New" panose="02070309020205020404" pitchFamily="49" charset="0"/>
                <a:cs typeface="Courier New" panose="02070309020205020404" pitchFamily="49" charset="0"/>
              </a:rPr>
              <a:t> would have an array as its value, you could assert on its length using </a:t>
            </a:r>
            <a:r>
              <a:rPr lang="en-US" i="1">
                <a:solidFill>
                  <a:srgbClr val="00FF00"/>
                </a:solidFill>
                <a:latin typeface="Courier New" panose="02070309020205020404" pitchFamily="49" charset="0"/>
                <a:cs typeface="Courier New" panose="02070309020205020404" pitchFamily="49" charset="0"/>
              </a:rPr>
              <a:t>len(response_body[‘places’])</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3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783501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exercises\exercises_01.py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examples_01.py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1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So, what is an API?</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015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01E6D22-1E0C-44A6-8641-ACF81655DB92}"/>
              </a:ext>
            </a:extLst>
          </p:cNvPr>
          <p:cNvPicPr>
            <a:picLocks noChangeAspect="1"/>
          </p:cNvPicPr>
          <p:nvPr/>
        </p:nvPicPr>
        <p:blipFill>
          <a:blip r:embed="rId3"/>
          <a:stretch>
            <a:fillRect/>
          </a:stretch>
        </p:blipFill>
        <p:spPr>
          <a:xfrm>
            <a:off x="90487" y="996419"/>
            <a:ext cx="12101513" cy="4033838"/>
          </a:xfrm>
          <a:prstGeom prst="rect">
            <a:avLst/>
          </a:prstGeom>
        </p:spPr>
      </p:pic>
      <p:sp>
        <p:nvSpPr>
          <p:cNvPr id="2" name="Title 1"/>
          <p:cNvSpPr>
            <a:spLocks noGrp="1"/>
          </p:cNvSpPr>
          <p:nvPr>
            <p:ph type="title"/>
          </p:nvPr>
        </p:nvSpPr>
        <p:spPr>
          <a:xfrm>
            <a:off x="0" y="0"/>
            <a:ext cx="12192000" cy="1189355"/>
          </a:xfrm>
        </p:spPr>
        <p:txBody>
          <a:bodyPr>
            <a:normAutofit fontScale="90000"/>
          </a:bodyPr>
          <a:lstStyle/>
          <a:p>
            <a:pPr algn="ctr"/>
            <a:r>
              <a:rPr lang="nl-NL" sz="7200">
                <a:solidFill>
                  <a:srgbClr val="00FF00"/>
                </a:solidFill>
                <a:latin typeface="Courier New" panose="02070309020205020404" pitchFamily="49" charset="0"/>
                <a:cs typeface="Courier New" panose="02070309020205020404" pitchFamily="49" charset="0"/>
              </a:rPr>
              <a:t>Data driven API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1" y="915727"/>
            <a:ext cx="252412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5755114-1B74-4AA6-828F-15DBB7DD0044}"/>
              </a:ext>
            </a:extLst>
          </p:cNvPr>
          <p:cNvSpPr/>
          <p:nvPr/>
        </p:nvSpPr>
        <p:spPr>
          <a:xfrm>
            <a:off x="7222944" y="3237858"/>
            <a:ext cx="254970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286898B-7046-470C-8675-13471EAF1B7F}"/>
              </a:ext>
            </a:extLst>
          </p:cNvPr>
          <p:cNvSpPr/>
          <p:nvPr/>
        </p:nvSpPr>
        <p:spPr>
          <a:xfrm>
            <a:off x="5119313" y="3615965"/>
            <a:ext cx="404373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EE26C3FA-5C9A-44E2-8578-1A424F2C0D83}"/>
              </a:ext>
            </a:extLst>
          </p:cNvPr>
          <p:cNvSpPr/>
          <p:nvPr/>
        </p:nvSpPr>
        <p:spPr>
          <a:xfrm>
            <a:off x="10525125" y="3869819"/>
            <a:ext cx="1570069" cy="5306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A6C2B93-F767-410A-8677-8538386284BB}"/>
              </a:ext>
            </a:extLst>
          </p:cNvPr>
          <p:cNvSpPr/>
          <p:nvPr/>
        </p:nvSpPr>
        <p:spPr>
          <a:xfrm>
            <a:off x="5085840" y="4617376"/>
            <a:ext cx="2383604"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a:extLst>
              <a:ext uri="{FF2B5EF4-FFF2-40B4-BE49-F238E27FC236}">
                <a16:creationId xmlns:a16="http://schemas.microsoft.com/office/drawing/2014/main" id="{7EB2A19D-729A-4E45-9FFD-942F535E3675}"/>
              </a:ext>
            </a:extLst>
          </p:cNvPr>
          <p:cNvPicPr>
            <a:picLocks noChangeAspect="1"/>
          </p:cNvPicPr>
          <p:nvPr/>
        </p:nvPicPr>
        <p:blipFill>
          <a:blip r:embed="rId4"/>
          <a:stretch>
            <a:fillRect/>
          </a:stretch>
        </p:blipFill>
        <p:spPr>
          <a:xfrm>
            <a:off x="857917" y="5161223"/>
            <a:ext cx="10839450" cy="1562100"/>
          </a:xfrm>
          <a:prstGeom prst="rect">
            <a:avLst/>
          </a:prstGeom>
        </p:spPr>
      </p:pic>
      <p:sp>
        <p:nvSpPr>
          <p:cNvPr id="14" name="Tekstvak 13">
            <a:extLst>
              <a:ext uri="{FF2B5EF4-FFF2-40B4-BE49-F238E27FC236}">
                <a16:creationId xmlns:a16="http://schemas.microsoft.com/office/drawing/2014/main" id="{F8AF43C7-C5D2-4DC4-AD9B-6F423F924378}"/>
              </a:ext>
            </a:extLst>
          </p:cNvPr>
          <p:cNvSpPr txBox="1"/>
          <p:nvPr/>
        </p:nvSpPr>
        <p:spPr>
          <a:xfrm>
            <a:off x="4084789" y="1174628"/>
            <a:ext cx="661905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create a list of test data tuples…</a:t>
            </a:r>
            <a:endParaRPr lang="en-NL">
              <a:solidFill>
                <a:srgbClr val="00FF00"/>
              </a:solidFill>
              <a:latin typeface="Courier New" panose="02070309020205020404" pitchFamily="49" charset="0"/>
              <a:cs typeface="Courier New" panose="02070309020205020404" pitchFamily="49" charset="0"/>
            </a:endParaRPr>
          </a:p>
        </p:txBody>
      </p:sp>
      <p:sp>
        <p:nvSpPr>
          <p:cNvPr id="15" name="Tekstvak 14">
            <a:extLst>
              <a:ext uri="{FF2B5EF4-FFF2-40B4-BE49-F238E27FC236}">
                <a16:creationId xmlns:a16="http://schemas.microsoft.com/office/drawing/2014/main" id="{D34AA98E-29B5-49A4-8D48-0800181877AA}"/>
              </a:ext>
            </a:extLst>
          </p:cNvPr>
          <p:cNvSpPr txBox="1"/>
          <p:nvPr/>
        </p:nvSpPr>
        <p:spPr>
          <a:xfrm>
            <a:off x="2677878" y="2409550"/>
            <a:ext cx="5178096"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then pass the tuple as an argument to the @pytest.mark.parametrize marker…</a:t>
            </a:r>
            <a:endParaRPr lang="en-NL">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0B34430D-B195-4D47-B7B6-6487CE7A0978}"/>
              </a:ext>
            </a:extLst>
          </p:cNvPr>
          <p:cNvSpPr txBox="1"/>
          <p:nvPr/>
        </p:nvSpPr>
        <p:spPr>
          <a:xfrm>
            <a:off x="8327923" y="2114604"/>
            <a:ext cx="3689093"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then feed the test data values as arguments to the test method…</a:t>
            </a:r>
            <a:endParaRPr lang="en-NL">
              <a:solidFill>
                <a:srgbClr val="00FF00"/>
              </a:solidFill>
              <a:latin typeface="Courier New" panose="02070309020205020404" pitchFamily="49" charset="0"/>
              <a:cs typeface="Courier New" panose="02070309020205020404" pitchFamily="49" charset="0"/>
            </a:endParaRPr>
          </a:p>
        </p:txBody>
      </p:sp>
      <p:sp>
        <p:nvSpPr>
          <p:cNvPr id="17" name="Tekstvak 16">
            <a:extLst>
              <a:ext uri="{FF2B5EF4-FFF2-40B4-BE49-F238E27FC236}">
                <a16:creationId xmlns:a16="http://schemas.microsoft.com/office/drawing/2014/main" id="{2C336DA6-D85F-48C8-A748-71F4ADA8BD35}"/>
              </a:ext>
            </a:extLst>
          </p:cNvPr>
          <p:cNvSpPr txBox="1"/>
          <p:nvPr/>
        </p:nvSpPr>
        <p:spPr>
          <a:xfrm>
            <a:off x="7816030" y="4437560"/>
            <a:ext cx="368909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them in the test as required.</a:t>
            </a:r>
            <a:endParaRPr lang="en-NL">
              <a:solidFill>
                <a:srgbClr val="00FF00"/>
              </a:solidFill>
              <a:latin typeface="Courier New" panose="02070309020205020404" pitchFamily="49" charset="0"/>
              <a:cs typeface="Courier New" panose="02070309020205020404" pitchFamily="49" charset="0"/>
            </a:endParaRPr>
          </a:p>
        </p:txBody>
      </p:sp>
      <p:sp>
        <p:nvSpPr>
          <p:cNvPr id="18" name="Tekstvak 17">
            <a:extLst>
              <a:ext uri="{FF2B5EF4-FFF2-40B4-BE49-F238E27FC236}">
                <a16:creationId xmlns:a16="http://schemas.microsoft.com/office/drawing/2014/main" id="{0EEE90A9-ADCA-4398-BCC0-73F7F50B012F}"/>
              </a:ext>
            </a:extLst>
          </p:cNvPr>
          <p:cNvSpPr txBox="1"/>
          <p:nvPr/>
        </p:nvSpPr>
        <p:spPr>
          <a:xfrm>
            <a:off x="3041517" y="5572681"/>
            <a:ext cx="44279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will run once for each test data tuple in the list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p:bldP spid="15" grpId="0"/>
      <p:bldP spid="16" grpId="0"/>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Working with external data sources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603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D82BFB4-175C-4DB0-886E-9A56343C72A8}"/>
              </a:ext>
            </a:extLst>
          </p:cNvPr>
          <p:cNvPicPr>
            <a:picLocks noChangeAspect="1"/>
          </p:cNvPicPr>
          <p:nvPr/>
        </p:nvPicPr>
        <p:blipFill>
          <a:blip r:embed="rId3"/>
          <a:stretch>
            <a:fillRect/>
          </a:stretch>
        </p:blipFill>
        <p:spPr>
          <a:xfrm>
            <a:off x="156261" y="3170784"/>
            <a:ext cx="11879477" cy="2771359"/>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Reading a .csv file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76275" y="3937400"/>
            <a:ext cx="1078786"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A0A83374-6106-4A75-9363-B00EC27BD747}"/>
              </a:ext>
            </a:extLst>
          </p:cNvPr>
          <p:cNvPicPr>
            <a:picLocks noChangeAspect="1"/>
          </p:cNvPicPr>
          <p:nvPr/>
        </p:nvPicPr>
        <p:blipFill>
          <a:blip r:embed="rId4"/>
          <a:stretch>
            <a:fillRect/>
          </a:stretch>
        </p:blipFill>
        <p:spPr>
          <a:xfrm>
            <a:off x="446017" y="1319722"/>
            <a:ext cx="2236663" cy="530734"/>
          </a:xfrm>
          <a:prstGeom prst="rect">
            <a:avLst/>
          </a:prstGeom>
        </p:spPr>
      </p:pic>
      <p:sp>
        <p:nvSpPr>
          <p:cNvPr id="7" name="Oval 9">
            <a:extLst>
              <a:ext uri="{FF2B5EF4-FFF2-40B4-BE49-F238E27FC236}">
                <a16:creationId xmlns:a16="http://schemas.microsoft.com/office/drawing/2014/main" id="{CC210294-83B8-4E17-935D-4FA2BA7F6280}"/>
              </a:ext>
            </a:extLst>
          </p:cNvPr>
          <p:cNvSpPr/>
          <p:nvPr/>
        </p:nvSpPr>
        <p:spPr>
          <a:xfrm>
            <a:off x="2386303" y="4276725"/>
            <a:ext cx="6729122" cy="500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9">
            <a:extLst>
              <a:ext uri="{FF2B5EF4-FFF2-40B4-BE49-F238E27FC236}">
                <a16:creationId xmlns:a16="http://schemas.microsoft.com/office/drawing/2014/main" id="{3B905E11-AE9E-4CB9-B90A-95083BD3657E}"/>
              </a:ext>
            </a:extLst>
          </p:cNvPr>
          <p:cNvSpPr/>
          <p:nvPr/>
        </p:nvSpPr>
        <p:spPr>
          <a:xfrm>
            <a:off x="2105667" y="4728769"/>
            <a:ext cx="236155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360D955-9C61-4AA8-ADC9-E800FF2E0714}"/>
              </a:ext>
            </a:extLst>
          </p:cNvPr>
          <p:cNvSpPr/>
          <p:nvPr/>
        </p:nvSpPr>
        <p:spPr>
          <a:xfrm>
            <a:off x="6274942" y="5129424"/>
            <a:ext cx="246900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FF371BFB-93E5-447B-A7CB-350471BB08F0}"/>
              </a:ext>
            </a:extLst>
          </p:cNvPr>
          <p:cNvPicPr>
            <a:picLocks noChangeAspect="1"/>
          </p:cNvPicPr>
          <p:nvPr/>
        </p:nvPicPr>
        <p:blipFill>
          <a:blip r:embed="rId5"/>
          <a:stretch>
            <a:fillRect/>
          </a:stretch>
        </p:blipFill>
        <p:spPr>
          <a:xfrm>
            <a:off x="3130187" y="1319722"/>
            <a:ext cx="4094526" cy="1552427"/>
          </a:xfrm>
          <a:prstGeom prst="rect">
            <a:avLst/>
          </a:prstGeom>
        </p:spPr>
      </p:pic>
      <p:sp>
        <p:nvSpPr>
          <p:cNvPr id="11" name="Tekstvak 10">
            <a:extLst>
              <a:ext uri="{FF2B5EF4-FFF2-40B4-BE49-F238E27FC236}">
                <a16:creationId xmlns:a16="http://schemas.microsoft.com/office/drawing/2014/main" id="{B875A036-A1AE-4038-AECD-B59C81DB7047}"/>
              </a:ext>
            </a:extLst>
          </p:cNvPr>
          <p:cNvSpPr txBox="1"/>
          <p:nvPr/>
        </p:nvSpPr>
        <p:spPr>
          <a:xfrm>
            <a:off x="5177450" y="2900729"/>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t>
            </a:r>
            <a:r>
              <a:rPr lang="en-US" i="1">
                <a:solidFill>
                  <a:srgbClr val="00FF00"/>
                </a:solidFill>
                <a:latin typeface="Courier New" panose="02070309020205020404" pitchFamily="49" charset="0"/>
                <a:cs typeface="Courier New" panose="02070309020205020404" pitchFamily="49" charset="0"/>
              </a:rPr>
              <a:t>with</a:t>
            </a:r>
            <a:r>
              <a:rPr lang="en-US">
                <a:solidFill>
                  <a:srgbClr val="00FF00"/>
                </a:solidFill>
                <a:latin typeface="Courier New" panose="02070309020205020404" pitchFamily="49" charset="0"/>
                <a:cs typeface="Courier New" panose="02070309020205020404" pitchFamily="49" charset="0"/>
              </a:rPr>
              <a:t> statement is a context manager (used to allocate and release resources effectively)</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E597AF17-E8EE-4750-8BCB-ACCE03E16BCC}"/>
              </a:ext>
            </a:extLst>
          </p:cNvPr>
          <p:cNvSpPr txBox="1"/>
          <p:nvPr/>
        </p:nvSpPr>
        <p:spPr>
          <a:xfrm>
            <a:off x="9311148" y="4267223"/>
            <a:ext cx="2880852"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Read all the data in the .csv, using the comma as a field delimiter</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C33FE27C-112F-41C0-8D9F-2D3D37B3B535}"/>
              </a:ext>
            </a:extLst>
          </p:cNvPr>
          <p:cNvSpPr txBox="1"/>
          <p:nvPr/>
        </p:nvSpPr>
        <p:spPr>
          <a:xfrm>
            <a:off x="156261" y="6025477"/>
            <a:ext cx="37070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Go through all rows in the .csv file, one by one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22185B11-B4C8-4191-9D88-F7D1C487D69E}"/>
              </a:ext>
            </a:extLst>
          </p:cNvPr>
          <p:cNvSpPr txBox="1"/>
          <p:nvPr/>
        </p:nvSpPr>
        <p:spPr>
          <a:xfrm>
            <a:off x="5572941" y="5906088"/>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each row as a tuple to the test data list, creating the same data structure as we’ve seen in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5" name="Tekstvak 14">
            <a:extLst>
              <a:ext uri="{FF2B5EF4-FFF2-40B4-BE49-F238E27FC236}">
                <a16:creationId xmlns:a16="http://schemas.microsoft.com/office/drawing/2014/main" id="{18CEE03F-CDD8-4D95-812B-6E56DEFE947B}"/>
              </a:ext>
            </a:extLst>
          </p:cNvPr>
          <p:cNvSpPr txBox="1"/>
          <p:nvPr/>
        </p:nvSpPr>
        <p:spPr>
          <a:xfrm>
            <a:off x="275484" y="1987589"/>
            <a:ext cx="2854703"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Enables using the builtin </a:t>
            </a:r>
            <a:r>
              <a:rPr lang="en-US" i="1">
                <a:solidFill>
                  <a:srgbClr val="00FF00"/>
                </a:solidFill>
                <a:latin typeface="Courier New" panose="02070309020205020404" pitchFamily="49" charset="0"/>
                <a:cs typeface="Courier New" panose="02070309020205020404" pitchFamily="49" charset="0"/>
              </a:rPr>
              <a:t>csv</a:t>
            </a:r>
            <a:r>
              <a:rPr lang="en-US">
                <a:solidFill>
                  <a:srgbClr val="00FF00"/>
                </a:solidFill>
                <a:latin typeface="Courier New" panose="02070309020205020404" pitchFamily="49" charset="0"/>
                <a:cs typeface="Courier New" panose="02070309020205020404" pitchFamily="49" charset="0"/>
              </a:rPr>
              <a:t> library in Python</a:t>
            </a:r>
            <a:endParaRPr lang="en-NL">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15053752-D0D8-4B18-A0CC-9B1FDD1F2243}"/>
              </a:ext>
            </a:extLst>
          </p:cNvPr>
          <p:cNvSpPr txBox="1"/>
          <p:nvPr/>
        </p:nvSpPr>
        <p:spPr>
          <a:xfrm>
            <a:off x="6634033" y="1586352"/>
            <a:ext cx="370589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is what our actual .csv file contains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p:bldP spid="12" grpId="0"/>
      <p:bldP spid="13" grpId="0"/>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EAD75026-B856-406B-BC45-28BF575C999D}"/>
              </a:ext>
            </a:extLst>
          </p:cNvPr>
          <p:cNvPicPr>
            <a:picLocks noChangeAspect="1"/>
          </p:cNvPicPr>
          <p:nvPr/>
        </p:nvPicPr>
        <p:blipFill>
          <a:blip r:embed="rId3"/>
          <a:stretch>
            <a:fillRect/>
          </a:stretch>
        </p:blipFill>
        <p:spPr>
          <a:xfrm>
            <a:off x="156260" y="4333003"/>
            <a:ext cx="11879477" cy="1602290"/>
          </a:xfrm>
          <a:prstGeom prst="rect">
            <a:avLst/>
          </a:prstGeom>
        </p:spPr>
      </p:pic>
      <p:pic>
        <p:nvPicPr>
          <p:cNvPr id="9" name="Afbeelding 8">
            <a:extLst>
              <a:ext uri="{FF2B5EF4-FFF2-40B4-BE49-F238E27FC236}">
                <a16:creationId xmlns:a16="http://schemas.microsoft.com/office/drawing/2014/main" id="{75CF401B-3271-4DEF-8F07-A49E4A72ED9A}"/>
              </a:ext>
            </a:extLst>
          </p:cNvPr>
          <p:cNvPicPr>
            <a:picLocks noChangeAspect="1"/>
          </p:cNvPicPr>
          <p:nvPr/>
        </p:nvPicPr>
        <p:blipFill>
          <a:blip r:embed="rId4"/>
          <a:stretch>
            <a:fillRect/>
          </a:stretch>
        </p:blipFill>
        <p:spPr>
          <a:xfrm>
            <a:off x="156260" y="1085622"/>
            <a:ext cx="11879477" cy="27713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4800">
                <a:solidFill>
                  <a:srgbClr val="00FF00"/>
                </a:solidFill>
                <a:latin typeface="Courier New" panose="02070309020205020404" pitchFamily="49" charset="0"/>
                <a:cs typeface="Courier New" panose="02070309020205020404" pitchFamily="49" charset="0"/>
              </a:rPr>
              <a:t>Using .csv data to drive tests</a:t>
            </a:r>
            <a:endParaRPr lang="nl-NL" sz="4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596743" y="4244675"/>
            <a:ext cx="3891459" cy="457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CAD69C82-698D-4135-A59C-88677B5F7113}"/>
              </a:ext>
            </a:extLst>
          </p:cNvPr>
          <p:cNvSpPr/>
          <p:nvPr/>
        </p:nvSpPr>
        <p:spPr>
          <a:xfrm>
            <a:off x="568993" y="1031191"/>
            <a:ext cx="4062939" cy="4492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E50036F8-3988-450C-B575-2BB1E6ED278C}"/>
              </a:ext>
            </a:extLst>
          </p:cNvPr>
          <p:cNvSpPr txBox="1"/>
          <p:nvPr/>
        </p:nvSpPr>
        <p:spPr>
          <a:xfrm>
            <a:off x="2057400" y="5934670"/>
            <a:ext cx="9858375"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Instead of feeding the pytest marker a list directly, we can also feed it the return value of a method, as long as that method returns test data in the required structure (i.e., a list of test data tuples)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1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exercises\exercises_02.py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examples_02.py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38527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9726A7E9-4EFD-1B1C-C316-92317C7381F2}"/>
              </a:ext>
            </a:extLst>
          </p:cNvPr>
          <p:cNvPicPr>
            <a:picLocks noChangeAspect="1"/>
          </p:cNvPicPr>
          <p:nvPr/>
        </p:nvPicPr>
        <p:blipFill>
          <a:blip r:embed="rId3"/>
          <a:stretch>
            <a:fillRect/>
          </a:stretch>
        </p:blipFill>
        <p:spPr>
          <a:xfrm>
            <a:off x="399518" y="978286"/>
            <a:ext cx="7125232" cy="571570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Creating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577278" y="2155181"/>
            <a:ext cx="4595973" cy="4000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9">
            <a:extLst>
              <a:ext uri="{FF2B5EF4-FFF2-40B4-BE49-F238E27FC236}">
                <a16:creationId xmlns:a16="http://schemas.microsoft.com/office/drawing/2014/main" id="{F0AC1A36-B4FF-4F01-962A-76CD98B6F2C7}"/>
              </a:ext>
            </a:extLst>
          </p:cNvPr>
          <p:cNvSpPr/>
          <p:nvPr/>
        </p:nvSpPr>
        <p:spPr>
          <a:xfrm>
            <a:off x="668571" y="2991629"/>
            <a:ext cx="1582219" cy="3765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D19D1F9-FDBA-4493-B768-6F20DA92EFEC}"/>
              </a:ext>
            </a:extLst>
          </p:cNvPr>
          <p:cNvSpPr/>
          <p:nvPr/>
        </p:nvSpPr>
        <p:spPr>
          <a:xfrm>
            <a:off x="1218669" y="951122"/>
            <a:ext cx="1314982" cy="4000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3314917" y="4548392"/>
            <a:ext cx="4209833" cy="51875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5C4AAC24-AE19-E085-5EED-C9500D6D02EC}"/>
              </a:ext>
            </a:extLst>
          </p:cNvPr>
          <p:cNvSpPr txBox="1"/>
          <p:nvPr/>
        </p:nvSpPr>
        <p:spPr>
          <a:xfrm>
            <a:off x="5325320" y="2167641"/>
            <a:ext cx="660286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Write a function that returns a dictionary</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A1A7CD9-95FE-7A5D-8E15-2CED8593C6A8}"/>
              </a:ext>
            </a:extLst>
          </p:cNvPr>
          <p:cNvSpPr txBox="1"/>
          <p:nvPr/>
        </p:nvSpPr>
        <p:spPr>
          <a:xfrm>
            <a:off x="2372570" y="2856718"/>
            <a:ext cx="6602864"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and return a dictionary containing the data to be converted to and POSTed as JSON</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29733594-1FF4-9B3B-4B01-00F5E2214EEB}"/>
              </a:ext>
            </a:extLst>
          </p:cNvPr>
          <p:cNvSpPr txBox="1"/>
          <p:nvPr/>
        </p:nvSpPr>
        <p:spPr>
          <a:xfrm>
            <a:off x="7714718" y="4346104"/>
            <a:ext cx="368670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even generate and use random or other types of dynamic values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30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Afbeelding 13">
            <a:extLst>
              <a:ext uri="{FF2B5EF4-FFF2-40B4-BE49-F238E27FC236}">
                <a16:creationId xmlns:a16="http://schemas.microsoft.com/office/drawing/2014/main" id="{2BC5C699-F992-6E61-8CDC-E085D6CD2065}"/>
              </a:ext>
            </a:extLst>
          </p:cNvPr>
          <p:cNvPicPr>
            <a:picLocks noChangeAspect="1"/>
          </p:cNvPicPr>
          <p:nvPr/>
        </p:nvPicPr>
        <p:blipFill>
          <a:blip r:embed="rId3"/>
          <a:stretch>
            <a:fillRect/>
          </a:stretch>
        </p:blipFill>
        <p:spPr>
          <a:xfrm>
            <a:off x="605455" y="1032317"/>
            <a:ext cx="4329798" cy="3473268"/>
          </a:xfrm>
          <a:prstGeom prst="rect">
            <a:avLst/>
          </a:prstGeom>
        </p:spPr>
      </p:pic>
      <p:pic>
        <p:nvPicPr>
          <p:cNvPr id="15" name="Afbeelding 14">
            <a:extLst>
              <a:ext uri="{FF2B5EF4-FFF2-40B4-BE49-F238E27FC236}">
                <a16:creationId xmlns:a16="http://schemas.microsoft.com/office/drawing/2014/main" id="{E89A53C4-A0F4-78FC-F115-D59A8F1959BB}"/>
              </a:ext>
            </a:extLst>
          </p:cNvPr>
          <p:cNvPicPr>
            <a:picLocks noChangeAspect="1"/>
          </p:cNvPicPr>
          <p:nvPr/>
        </p:nvPicPr>
        <p:blipFill>
          <a:blip r:embed="rId4"/>
          <a:stretch>
            <a:fillRect/>
          </a:stretch>
        </p:blipFill>
        <p:spPr>
          <a:xfrm>
            <a:off x="11468" y="2633718"/>
            <a:ext cx="12192001" cy="1521006"/>
          </a:xfrm>
          <a:prstGeom prst="rect">
            <a:avLst/>
          </a:prstGeom>
          <a:ln>
            <a:solidFill>
              <a:srgbClr val="00FF00"/>
            </a:solidFill>
          </a:ln>
        </p:spPr>
      </p:pic>
      <p:pic>
        <p:nvPicPr>
          <p:cNvPr id="6" name="Afbeelding 5">
            <a:extLst>
              <a:ext uri="{FF2B5EF4-FFF2-40B4-BE49-F238E27FC236}">
                <a16:creationId xmlns:a16="http://schemas.microsoft.com/office/drawing/2014/main" id="{F14ADE6C-18C1-4EC9-BD3B-7AEA2D5E1187}"/>
              </a:ext>
            </a:extLst>
          </p:cNvPr>
          <p:cNvPicPr>
            <a:picLocks noChangeAspect="1"/>
          </p:cNvPicPr>
          <p:nvPr/>
        </p:nvPicPr>
        <p:blipFill>
          <a:blip r:embed="rId5"/>
          <a:stretch>
            <a:fillRect/>
          </a:stretch>
        </p:blipFill>
        <p:spPr>
          <a:xfrm>
            <a:off x="1116805" y="4706006"/>
            <a:ext cx="9958388" cy="463553"/>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5400">
                <a:solidFill>
                  <a:srgbClr val="00FF00"/>
                </a:solidFill>
                <a:latin typeface="Courier New" panose="02070309020205020404" pitchFamily="49" charset="0"/>
                <a:cs typeface="Courier New" panose="02070309020205020404" pitchFamily="49" charset="0"/>
              </a:rPr>
              <a:t>POSTing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816630" y="1687294"/>
            <a:ext cx="2467343" cy="35659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4C41E3E8-5EDF-43A9-AD4B-D74ACD6B0635}"/>
              </a:ext>
            </a:extLst>
          </p:cNvPr>
          <p:cNvSpPr/>
          <p:nvPr/>
        </p:nvSpPr>
        <p:spPr>
          <a:xfrm>
            <a:off x="8078844" y="2937118"/>
            <a:ext cx="4101688" cy="4571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3D09AC2-0683-4906-B277-83C87FBC7FF1}"/>
              </a:ext>
            </a:extLst>
          </p:cNvPr>
          <p:cNvSpPr/>
          <p:nvPr/>
        </p:nvSpPr>
        <p:spPr>
          <a:xfrm>
            <a:off x="6399439" y="4706006"/>
            <a:ext cx="604830"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E972C4C1-E400-4E8A-9EF5-3866C1B2BEFF}"/>
              </a:ext>
            </a:extLst>
          </p:cNvPr>
          <p:cNvSpPr txBox="1">
            <a:spLocks/>
          </p:cNvSpPr>
          <p:nvPr/>
        </p:nvSpPr>
        <p:spPr>
          <a:xfrm>
            <a:off x="5614218" y="1464173"/>
            <a:ext cx="5564783" cy="104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Use the data dictionary as the value of the </a:t>
            </a:r>
            <a:r>
              <a:rPr lang="nl-NL" sz="1800" i="1">
                <a:solidFill>
                  <a:srgbClr val="00FF00"/>
                </a:solidFill>
                <a:latin typeface="Courier New" panose="02070309020205020404" pitchFamily="49" charset="0"/>
                <a:cs typeface="Courier New" panose="02070309020205020404" pitchFamily="49" charset="0"/>
              </a:rPr>
              <a:t>json</a:t>
            </a:r>
            <a:r>
              <a:rPr lang="nl-NL" sz="1800">
                <a:solidFill>
                  <a:srgbClr val="00FF00"/>
                </a:solidFill>
                <a:latin typeface="Courier New" panose="02070309020205020404" pitchFamily="49" charset="0"/>
                <a:cs typeface="Courier New" panose="02070309020205020404" pitchFamily="49" charset="0"/>
              </a:rPr>
              <a:t> argument to have requests convert it to JSON before POSTing it</a:t>
            </a:r>
            <a:endParaRPr lang="nl-NL" sz="1800" dirty="0">
              <a:solidFill>
                <a:srgbClr val="00FF00"/>
              </a:solidFill>
              <a:latin typeface="Courier New" panose="02070309020205020404" pitchFamily="49" charset="0"/>
              <a:cs typeface="Courier New" panose="02070309020205020404" pitchFamily="49" charset="0"/>
            </a:endParaRPr>
          </a:p>
        </p:txBody>
      </p:sp>
      <p:pic>
        <p:nvPicPr>
          <p:cNvPr id="18" name="Afbeelding 17">
            <a:extLst>
              <a:ext uri="{FF2B5EF4-FFF2-40B4-BE49-F238E27FC236}">
                <a16:creationId xmlns:a16="http://schemas.microsoft.com/office/drawing/2014/main" id="{4EF75E53-653E-B511-0A35-8B05410D5E4B}"/>
              </a:ext>
            </a:extLst>
          </p:cNvPr>
          <p:cNvPicPr>
            <a:picLocks noChangeAspect="1"/>
          </p:cNvPicPr>
          <p:nvPr/>
        </p:nvPicPr>
        <p:blipFill>
          <a:blip r:embed="rId6"/>
          <a:stretch>
            <a:fillRect/>
          </a:stretch>
        </p:blipFill>
        <p:spPr>
          <a:xfrm>
            <a:off x="121005" y="6052069"/>
            <a:ext cx="11972925" cy="266700"/>
          </a:xfrm>
          <a:prstGeom prst="rect">
            <a:avLst/>
          </a:prstGeom>
        </p:spPr>
      </p:pic>
      <p:sp>
        <p:nvSpPr>
          <p:cNvPr id="23" name="Title 1">
            <a:extLst>
              <a:ext uri="{FF2B5EF4-FFF2-40B4-BE49-F238E27FC236}">
                <a16:creationId xmlns:a16="http://schemas.microsoft.com/office/drawing/2014/main" id="{9D654556-1360-1534-0F4D-345EC45F901B}"/>
              </a:ext>
            </a:extLst>
          </p:cNvPr>
          <p:cNvSpPr txBox="1">
            <a:spLocks/>
          </p:cNvSpPr>
          <p:nvPr/>
        </p:nvSpPr>
        <p:spPr>
          <a:xfrm>
            <a:off x="2779601" y="5169559"/>
            <a:ext cx="7844506" cy="66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This disables output capturing by pytest, so all print() statements will be sent to the stdout / console </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3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animBg="1"/>
      <p:bldP spid="13"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en-US" sz="4800" i="1">
                <a:solidFill>
                  <a:srgbClr val="00FF00"/>
                </a:solidFill>
                <a:latin typeface="Courier New" panose="02070309020205020404" pitchFamily="49" charset="0"/>
                <a:cs typeface="Courier New" panose="02070309020205020404" pitchFamily="49" charset="0"/>
              </a:rPr>
              <a:t>“An </a:t>
            </a:r>
            <a:r>
              <a:rPr lang="en-US" sz="4800" b="1" i="1">
                <a:solidFill>
                  <a:srgbClr val="00FF00"/>
                </a:solidFill>
                <a:latin typeface="Courier New" panose="02070309020205020404" pitchFamily="49" charset="0"/>
                <a:cs typeface="Courier New" panose="02070309020205020404" pitchFamily="49" charset="0"/>
              </a:rPr>
              <a:t>application programming interface (API) </a:t>
            </a:r>
            <a:r>
              <a:rPr lang="en-US" sz="4800" i="1">
                <a:solidFill>
                  <a:srgbClr val="00FF00"/>
                </a:solidFill>
                <a:latin typeface="Courier New" panose="02070309020205020404" pitchFamily="49" charset="0"/>
                <a:cs typeface="Courier New" panose="02070309020205020404" pitchFamily="49" charset="0"/>
              </a:rPr>
              <a:t>is an interface or communication protocol between different parts of a computer program intended to simplify the implementation and maintenance of software”</a:t>
            </a:r>
            <a:br>
              <a:rPr lang="en-US" sz="4800" i="1">
                <a:solidFill>
                  <a:srgbClr val="00FF00"/>
                </a:solidFill>
                <a:latin typeface="Courier New" panose="02070309020205020404" pitchFamily="49" charset="0"/>
                <a:cs typeface="Courier New" panose="02070309020205020404" pitchFamily="49" charset="0"/>
              </a:rPr>
            </a:br>
            <a:br>
              <a:rPr lang="en-US" sz="4800" i="1">
                <a:solidFill>
                  <a:srgbClr val="00FF00"/>
                </a:solidFill>
                <a:latin typeface="Courier New" panose="02070309020205020404" pitchFamily="49" charset="0"/>
                <a:cs typeface="Courier New" panose="02070309020205020404" pitchFamily="49" charset="0"/>
              </a:rPr>
            </a:br>
            <a:r>
              <a:rPr lang="en-US" sz="1800">
                <a:solidFill>
                  <a:srgbClr val="00FF00"/>
                </a:solidFill>
                <a:latin typeface="Courier New" panose="02070309020205020404" pitchFamily="49" charset="0"/>
                <a:cs typeface="Courier New" panose="02070309020205020404" pitchFamily="49" charset="0"/>
              </a:rPr>
              <a:t>https://en.wikipedia.org/wiki/Application_programming_interface</a:t>
            </a:r>
            <a:endParaRPr lang="nl-NL" sz="4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123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exercises_03.py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exercises\exercises_03.py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examples_03.py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answers_03.py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54771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908526C-6146-0352-D271-D284D318E7E7}"/>
              </a:ext>
            </a:extLst>
          </p:cNvPr>
          <p:cNvPicPr>
            <a:picLocks noChangeAspect="1"/>
          </p:cNvPicPr>
          <p:nvPr/>
        </p:nvPicPr>
        <p:blipFill>
          <a:blip r:embed="rId3"/>
          <a:stretch>
            <a:fillRect/>
          </a:stretch>
        </p:blipFill>
        <p:spPr>
          <a:xfrm>
            <a:off x="557880" y="951131"/>
            <a:ext cx="6990590" cy="4049494"/>
          </a:xfrm>
          <a:prstGeom prst="rect">
            <a:avLst/>
          </a:prstGeom>
        </p:spPr>
      </p:pic>
      <p:pic>
        <p:nvPicPr>
          <p:cNvPr id="7" name="Afbeelding 6">
            <a:extLst>
              <a:ext uri="{FF2B5EF4-FFF2-40B4-BE49-F238E27FC236}">
                <a16:creationId xmlns:a16="http://schemas.microsoft.com/office/drawing/2014/main" id="{F2B99542-E770-6279-0D91-B581DB57E474}"/>
              </a:ext>
            </a:extLst>
          </p:cNvPr>
          <p:cNvPicPr>
            <a:picLocks noChangeAspect="1"/>
          </p:cNvPicPr>
          <p:nvPr/>
        </p:nvPicPr>
        <p:blipFill>
          <a:blip r:embed="rId4"/>
          <a:stretch>
            <a:fillRect/>
          </a:stretch>
        </p:blipFill>
        <p:spPr>
          <a:xfrm>
            <a:off x="610514" y="5143829"/>
            <a:ext cx="10970972" cy="139958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a docstring</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1666499" y="14848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838738" y="461825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7781925" y="5423071"/>
            <a:ext cx="3955437"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D9C16041-FE30-4C2C-A95F-54E14F1F928E}"/>
              </a:ext>
            </a:extLst>
          </p:cNvPr>
          <p:cNvPicPr>
            <a:picLocks noChangeAspect="1"/>
          </p:cNvPicPr>
          <p:nvPr/>
        </p:nvPicPr>
        <p:blipFill>
          <a:blip r:embed="rId5"/>
          <a:stretch>
            <a:fillRect/>
          </a:stretch>
        </p:blipFill>
        <p:spPr>
          <a:xfrm>
            <a:off x="6421131" y="963329"/>
            <a:ext cx="5381625" cy="2324100"/>
          </a:xfrm>
          <a:prstGeom prst="rect">
            <a:avLst/>
          </a:prstGeom>
          <a:ln>
            <a:solidFill>
              <a:srgbClr val="00FF00"/>
            </a:solidFill>
          </a:ln>
        </p:spPr>
      </p:pic>
      <p:sp>
        <p:nvSpPr>
          <p:cNvPr id="15" name="Title 1">
            <a:extLst>
              <a:ext uri="{FF2B5EF4-FFF2-40B4-BE49-F238E27FC236}">
                <a16:creationId xmlns:a16="http://schemas.microsoft.com/office/drawing/2014/main" id="{38B31E9A-67BB-E98B-BE37-76E364B890E0}"/>
              </a:ext>
            </a:extLst>
          </p:cNvPr>
          <p:cNvSpPr txBox="1">
            <a:spLocks/>
          </p:cNvSpPr>
          <p:nvPr/>
        </p:nvSpPr>
        <p:spPr>
          <a:xfrm>
            <a:off x="2515870" y="1189846"/>
            <a:ext cx="3484815" cy="104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Triple quotes can be used in Python to create multiline strings</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17" name="Title 1">
            <a:extLst>
              <a:ext uri="{FF2B5EF4-FFF2-40B4-BE49-F238E27FC236}">
                <a16:creationId xmlns:a16="http://schemas.microsoft.com/office/drawing/2014/main" id="{BE12E49B-50E2-6FCD-8FBE-FDD52C9A8CE3}"/>
              </a:ext>
            </a:extLst>
          </p:cNvPr>
          <p:cNvSpPr txBox="1">
            <a:spLocks/>
          </p:cNvSpPr>
          <p:nvPr/>
        </p:nvSpPr>
        <p:spPr>
          <a:xfrm>
            <a:off x="8149305" y="4103092"/>
            <a:ext cx="3484815" cy="104854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Pass the string as a value to the </a:t>
            </a:r>
            <a:r>
              <a:rPr lang="nl-NL" sz="1800" i="1">
                <a:solidFill>
                  <a:srgbClr val="00FF00"/>
                </a:solidFill>
                <a:latin typeface="Courier New" panose="02070309020205020404" pitchFamily="49" charset="0"/>
                <a:cs typeface="Courier New" panose="02070309020205020404" pitchFamily="49" charset="0"/>
              </a:rPr>
              <a:t>data</a:t>
            </a:r>
            <a:r>
              <a:rPr lang="nl-NL" sz="1800">
                <a:solidFill>
                  <a:srgbClr val="00FF00"/>
                </a:solidFill>
                <a:latin typeface="Courier New" panose="02070309020205020404" pitchFamily="49" charset="0"/>
                <a:cs typeface="Courier New" panose="02070309020205020404" pitchFamily="49" charset="0"/>
              </a:rPr>
              <a:t> argument to POST it raw (without processing)</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25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661A2A8-AFC0-8A1A-2DBE-BDC58FBC4F33}"/>
              </a:ext>
            </a:extLst>
          </p:cNvPr>
          <p:cNvPicPr>
            <a:picLocks noChangeAspect="1"/>
          </p:cNvPicPr>
          <p:nvPr/>
        </p:nvPicPr>
        <p:blipFill>
          <a:blip r:embed="rId3"/>
          <a:stretch>
            <a:fillRect/>
          </a:stretch>
        </p:blipFill>
        <p:spPr>
          <a:xfrm>
            <a:off x="742858" y="1056699"/>
            <a:ext cx="4772025" cy="5410200"/>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lxml</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309889" y="962025"/>
            <a:ext cx="3367829" cy="4955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1785780" y="2181919"/>
            <a:ext cx="3002941"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598919" y="368550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129923" y="2788209"/>
            <a:ext cx="3232651"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5071584-76B8-4299-976C-D162F3716C08}"/>
              </a:ext>
            </a:extLst>
          </p:cNvPr>
          <p:cNvSpPr/>
          <p:nvPr/>
        </p:nvSpPr>
        <p:spPr>
          <a:xfrm>
            <a:off x="895350" y="5205886"/>
            <a:ext cx="3893372"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55F4F9B6-2045-467C-99C3-1DE179929EF0}"/>
              </a:ext>
            </a:extLst>
          </p:cNvPr>
          <p:cNvPicPr>
            <a:picLocks noChangeAspect="1"/>
          </p:cNvPicPr>
          <p:nvPr/>
        </p:nvPicPr>
        <p:blipFill>
          <a:blip r:embed="rId4"/>
          <a:stretch>
            <a:fillRect/>
          </a:stretch>
        </p:blipFill>
        <p:spPr>
          <a:xfrm>
            <a:off x="6096000" y="2875876"/>
            <a:ext cx="6096000" cy="1747140"/>
          </a:xfrm>
          <a:prstGeom prst="rect">
            <a:avLst/>
          </a:prstGeom>
        </p:spPr>
      </p:pic>
      <p:sp>
        <p:nvSpPr>
          <p:cNvPr id="15" name="Oval 9">
            <a:extLst>
              <a:ext uri="{FF2B5EF4-FFF2-40B4-BE49-F238E27FC236}">
                <a16:creationId xmlns:a16="http://schemas.microsoft.com/office/drawing/2014/main" id="{83424456-7DEB-44EF-88FF-43B869874B93}"/>
              </a:ext>
            </a:extLst>
          </p:cNvPr>
          <p:cNvSpPr/>
          <p:nvPr/>
        </p:nvSpPr>
        <p:spPr>
          <a:xfrm>
            <a:off x="5887092" y="2806930"/>
            <a:ext cx="1160980"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9">
            <a:extLst>
              <a:ext uri="{FF2B5EF4-FFF2-40B4-BE49-F238E27FC236}">
                <a16:creationId xmlns:a16="http://schemas.microsoft.com/office/drawing/2014/main" id="{B87A882A-0E00-4391-8198-3AFFAFD1E7B9}"/>
              </a:ext>
            </a:extLst>
          </p:cNvPr>
          <p:cNvSpPr/>
          <p:nvPr/>
        </p:nvSpPr>
        <p:spPr>
          <a:xfrm>
            <a:off x="6921356" y="3243582"/>
            <a:ext cx="630148"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9">
            <a:extLst>
              <a:ext uri="{FF2B5EF4-FFF2-40B4-BE49-F238E27FC236}">
                <a16:creationId xmlns:a16="http://schemas.microsoft.com/office/drawing/2014/main" id="{4EF50199-0A3E-4DB5-AD96-003F99149397}"/>
              </a:ext>
            </a:extLst>
          </p:cNvPr>
          <p:cNvSpPr/>
          <p:nvPr/>
        </p:nvSpPr>
        <p:spPr>
          <a:xfrm>
            <a:off x="7568577" y="3500790"/>
            <a:ext cx="1431585"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9">
            <a:extLst>
              <a:ext uri="{FF2B5EF4-FFF2-40B4-BE49-F238E27FC236}">
                <a16:creationId xmlns:a16="http://schemas.microsoft.com/office/drawing/2014/main" id="{698D3323-3FF2-49F0-9AD4-2F989A1D34BA}"/>
              </a:ext>
            </a:extLst>
          </p:cNvPr>
          <p:cNvSpPr/>
          <p:nvPr/>
        </p:nvSpPr>
        <p:spPr>
          <a:xfrm>
            <a:off x="7551504" y="3937976"/>
            <a:ext cx="2116478"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DA16F482-DF29-3ED5-A470-DDD6DF08B1BE}"/>
              </a:ext>
            </a:extLst>
          </p:cNvPr>
          <p:cNvSpPr txBox="1">
            <a:spLocks/>
          </p:cNvSpPr>
          <p:nvPr/>
        </p:nvSpPr>
        <p:spPr>
          <a:xfrm>
            <a:off x="5825368" y="808969"/>
            <a:ext cx="5377831" cy="104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Import the etree library from lxml to create XML payloads programmatically</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20" name="Title 1">
            <a:extLst>
              <a:ext uri="{FF2B5EF4-FFF2-40B4-BE49-F238E27FC236}">
                <a16:creationId xmlns:a16="http://schemas.microsoft.com/office/drawing/2014/main" id="{8CA58B88-82B6-E647-4778-D4B01E90B367}"/>
              </a:ext>
            </a:extLst>
          </p:cNvPr>
          <p:cNvSpPr txBox="1">
            <a:spLocks/>
          </p:cNvSpPr>
          <p:nvPr/>
        </p:nvSpPr>
        <p:spPr>
          <a:xfrm>
            <a:off x="5074300" y="2158448"/>
            <a:ext cx="4069699" cy="429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Create an XML root element…</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21" name="Title 1">
            <a:extLst>
              <a:ext uri="{FF2B5EF4-FFF2-40B4-BE49-F238E27FC236}">
                <a16:creationId xmlns:a16="http://schemas.microsoft.com/office/drawing/2014/main" id="{26B91A44-9AA2-7CD6-90E9-79D234C50610}"/>
              </a:ext>
            </a:extLst>
          </p:cNvPr>
          <p:cNvSpPr txBox="1">
            <a:spLocks/>
          </p:cNvSpPr>
          <p:nvPr/>
        </p:nvSpPr>
        <p:spPr>
          <a:xfrm>
            <a:off x="3677718" y="3272651"/>
            <a:ext cx="2793164" cy="429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Add child elements…</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22" name="Title 1">
            <a:extLst>
              <a:ext uri="{FF2B5EF4-FFF2-40B4-BE49-F238E27FC236}">
                <a16:creationId xmlns:a16="http://schemas.microsoft.com/office/drawing/2014/main" id="{A9B28BD4-5601-4D6B-D06D-2BC8DA385FEC}"/>
              </a:ext>
            </a:extLst>
          </p:cNvPr>
          <p:cNvSpPr txBox="1">
            <a:spLocks/>
          </p:cNvSpPr>
          <p:nvPr/>
        </p:nvSpPr>
        <p:spPr>
          <a:xfrm>
            <a:off x="4277246" y="3742749"/>
            <a:ext cx="2793164" cy="429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Set element values…</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23" name="Title 1">
            <a:extLst>
              <a:ext uri="{FF2B5EF4-FFF2-40B4-BE49-F238E27FC236}">
                <a16:creationId xmlns:a16="http://schemas.microsoft.com/office/drawing/2014/main" id="{E2A9F41C-1E13-E37A-5D1C-D93AD06E0543}"/>
              </a:ext>
            </a:extLst>
          </p:cNvPr>
          <p:cNvSpPr txBox="1">
            <a:spLocks/>
          </p:cNvSpPr>
          <p:nvPr/>
        </p:nvSpPr>
        <p:spPr>
          <a:xfrm>
            <a:off x="5476126" y="5282507"/>
            <a:ext cx="4764395" cy="429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Add attributes and their values</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1" grpId="0" animBg="1"/>
      <p:bldP spid="15" grpId="0" animBg="1"/>
      <p:bldP spid="16" grpId="0" animBg="1"/>
      <p:bldP spid="17" grpId="0" animBg="1"/>
      <p:bldP spid="18" grpId="0" animBg="1"/>
      <p:bldP spid="19" grpId="0"/>
      <p:bldP spid="20" grpId="0"/>
      <p:bldP spid="21" grpId="0"/>
      <p:bldP spid="22" grpId="0"/>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9EE350B-70CA-E4A1-9F45-FF7127D6E0F5}"/>
              </a:ext>
            </a:extLst>
          </p:cNvPr>
          <p:cNvPicPr>
            <a:picLocks noChangeAspect="1"/>
          </p:cNvPicPr>
          <p:nvPr/>
        </p:nvPicPr>
        <p:blipFill>
          <a:blip r:embed="rId3"/>
          <a:stretch>
            <a:fillRect/>
          </a:stretch>
        </p:blipFill>
        <p:spPr>
          <a:xfrm>
            <a:off x="742858" y="1056699"/>
            <a:ext cx="4772025" cy="5410200"/>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Send XML created using lxml</a:t>
            </a:r>
            <a:endParaRPr lang="nl-NL" dirty="0">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761C98B8-27B6-4C2B-80CF-8AB88EAF5990}"/>
              </a:ext>
            </a:extLst>
          </p:cNvPr>
          <p:cNvPicPr>
            <a:picLocks noChangeAspect="1"/>
          </p:cNvPicPr>
          <p:nvPr/>
        </p:nvPicPr>
        <p:blipFill>
          <a:blip r:embed="rId4"/>
          <a:stretch>
            <a:fillRect/>
          </a:stretch>
        </p:blipFill>
        <p:spPr>
          <a:xfrm>
            <a:off x="6260386" y="1464738"/>
            <a:ext cx="5381625" cy="2324100"/>
          </a:xfrm>
          <a:prstGeom prst="rect">
            <a:avLst/>
          </a:prstGeom>
        </p:spPr>
      </p:pic>
      <p:sp>
        <p:nvSpPr>
          <p:cNvPr id="8" name="Title 1">
            <a:extLst>
              <a:ext uri="{FF2B5EF4-FFF2-40B4-BE49-F238E27FC236}">
                <a16:creationId xmlns:a16="http://schemas.microsoft.com/office/drawing/2014/main" id="{E313F756-A8B9-E0A1-434C-D7E158D1683F}"/>
              </a:ext>
            </a:extLst>
          </p:cNvPr>
          <p:cNvSpPr txBox="1">
            <a:spLocks/>
          </p:cNvSpPr>
          <p:nvPr/>
        </p:nvSpPr>
        <p:spPr>
          <a:xfrm>
            <a:off x="5987565" y="3736586"/>
            <a:ext cx="5741371" cy="13305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The </a:t>
            </a:r>
            <a:r>
              <a:rPr lang="nl-NL" sz="1800" i="1">
                <a:solidFill>
                  <a:srgbClr val="00FF00"/>
                </a:solidFill>
                <a:latin typeface="Courier New" panose="02070309020205020404" pitchFamily="49" charset="0"/>
                <a:cs typeface="Courier New" panose="02070309020205020404" pitchFamily="49" charset="0"/>
              </a:rPr>
              <a:t>tostring()</a:t>
            </a:r>
            <a:r>
              <a:rPr lang="nl-NL" sz="1800">
                <a:solidFill>
                  <a:srgbClr val="00FF00"/>
                </a:solidFill>
                <a:latin typeface="Courier New" panose="02070309020205020404" pitchFamily="49" charset="0"/>
                <a:cs typeface="Courier New" panose="02070309020205020404" pitchFamily="49" charset="0"/>
              </a:rPr>
              <a:t> method returns a string representation of the ElementTree, which we then pass to the </a:t>
            </a:r>
            <a:r>
              <a:rPr lang="nl-NL" sz="1800" i="1">
                <a:solidFill>
                  <a:srgbClr val="00FF00"/>
                </a:solidFill>
                <a:latin typeface="Courier New" panose="02070309020205020404" pitchFamily="49" charset="0"/>
                <a:cs typeface="Courier New" panose="02070309020205020404" pitchFamily="49" charset="0"/>
              </a:rPr>
              <a:t>data</a:t>
            </a:r>
            <a:r>
              <a:rPr lang="nl-NL" sz="1800">
                <a:solidFill>
                  <a:srgbClr val="00FF00"/>
                </a:solidFill>
                <a:latin typeface="Courier New" panose="02070309020205020404" pitchFamily="49" charset="0"/>
                <a:cs typeface="Courier New" panose="02070309020205020404" pitchFamily="49" charset="0"/>
              </a:rPr>
              <a:t> argument to send it as a raw string request body </a:t>
            </a:r>
            <a:endParaRPr lang="nl-NL" sz="1800" dirty="0">
              <a:solidFill>
                <a:srgbClr val="00FF00"/>
              </a:solidFill>
              <a:latin typeface="Courier New" panose="02070309020205020404" pitchFamily="49" charset="0"/>
              <a:cs typeface="Courier New" panose="02070309020205020404" pitchFamily="49" charset="0"/>
            </a:endParaRPr>
          </a:p>
        </p:txBody>
      </p:sp>
      <p:pic>
        <p:nvPicPr>
          <p:cNvPr id="9" name="Afbeelding 8">
            <a:extLst>
              <a:ext uri="{FF2B5EF4-FFF2-40B4-BE49-F238E27FC236}">
                <a16:creationId xmlns:a16="http://schemas.microsoft.com/office/drawing/2014/main" id="{7A349C35-9C68-D2FF-0552-1AF827217805}"/>
              </a:ext>
            </a:extLst>
          </p:cNvPr>
          <p:cNvPicPr>
            <a:picLocks noChangeAspect="1"/>
          </p:cNvPicPr>
          <p:nvPr/>
        </p:nvPicPr>
        <p:blipFill>
          <a:blip r:embed="rId5"/>
          <a:stretch>
            <a:fillRect/>
          </a:stretch>
        </p:blipFill>
        <p:spPr>
          <a:xfrm>
            <a:off x="2199513" y="5067164"/>
            <a:ext cx="9616249" cy="1590811"/>
          </a:xfrm>
          <a:prstGeom prst="rect">
            <a:avLst/>
          </a:prstGeom>
          <a:ln>
            <a:solidFill>
              <a:srgbClr val="00FF00"/>
            </a:solidFill>
          </a:ln>
        </p:spPr>
      </p:pic>
      <p:sp>
        <p:nvSpPr>
          <p:cNvPr id="19" name="Oval 9">
            <a:extLst>
              <a:ext uri="{FF2B5EF4-FFF2-40B4-BE49-F238E27FC236}">
                <a16:creationId xmlns:a16="http://schemas.microsoft.com/office/drawing/2014/main" id="{112016D9-4185-4229-ACDE-2B8C9CBA1A1A}"/>
              </a:ext>
            </a:extLst>
          </p:cNvPr>
          <p:cNvSpPr/>
          <p:nvPr/>
        </p:nvSpPr>
        <p:spPr>
          <a:xfrm>
            <a:off x="8715375" y="5621568"/>
            <a:ext cx="3219715" cy="40101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9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exercises_04.py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exercises\exercises_04.py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examples_04.py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answers_04.py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62251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A95B0737-8226-F439-CC02-7EDFB02EF219}"/>
              </a:ext>
            </a:extLst>
          </p:cNvPr>
          <p:cNvPicPr>
            <a:picLocks noChangeAspect="1"/>
          </p:cNvPicPr>
          <p:nvPr/>
        </p:nvPicPr>
        <p:blipFill>
          <a:blip r:embed="rId3"/>
          <a:stretch>
            <a:fillRect/>
          </a:stretch>
        </p:blipFill>
        <p:spPr>
          <a:xfrm>
            <a:off x="7058" y="1162215"/>
            <a:ext cx="8210550" cy="2628900"/>
          </a:xfrm>
          <a:prstGeom prst="rect">
            <a:avLst/>
          </a:prstGeom>
        </p:spPr>
      </p:pic>
      <p:sp>
        <p:nvSpPr>
          <p:cNvPr id="2" name="Title 1"/>
          <p:cNvSpPr>
            <a:spLocks noGrp="1"/>
          </p:cNvSpPr>
          <p:nvPr>
            <p:ph type="title"/>
          </p:nvPr>
        </p:nvSpPr>
        <p:spPr>
          <a:xfrm>
            <a:off x="-7058" y="0"/>
            <a:ext cx="12192000" cy="1155953"/>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Checking response XML root element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669463" y="2329368"/>
            <a:ext cx="4008737" cy="25829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2330605" y="2638731"/>
            <a:ext cx="2272300" cy="2632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028700" y="2951457"/>
            <a:ext cx="3133725" cy="2350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028699" y="3228634"/>
            <a:ext cx="1143001" cy="2990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085850" y="3524124"/>
            <a:ext cx="1143000" cy="2990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ACABF49B-1AB7-3A92-1CCF-3C934A5A485E}"/>
              </a:ext>
            </a:extLst>
          </p:cNvPr>
          <p:cNvSpPr txBox="1">
            <a:spLocks/>
          </p:cNvSpPr>
          <p:nvPr/>
        </p:nvSpPr>
        <p:spPr>
          <a:xfrm>
            <a:off x="-1" y="3744365"/>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Parse the raw response body as an XML Element…</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385D512-DE04-84D0-86BD-8389AC7C4577}"/>
              </a:ext>
            </a:extLst>
          </p:cNvPr>
          <p:cNvSpPr txBox="1">
            <a:spLocks/>
          </p:cNvSpPr>
          <p:nvPr/>
        </p:nvSpPr>
        <p:spPr>
          <a:xfrm>
            <a:off x="-1" y="4202406"/>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convert it to an ElementTree…</a:t>
            </a:r>
            <a:endParaRPr lang="nl-NL" sz="1800" dirty="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F189D63E-F40C-E7B6-A8CB-FCE23FD54CE4}"/>
              </a:ext>
            </a:extLst>
          </p:cNvPr>
          <p:cNvPicPr>
            <a:picLocks noChangeAspect="1"/>
          </p:cNvPicPr>
          <p:nvPr/>
        </p:nvPicPr>
        <p:blipFill>
          <a:blip r:embed="rId4"/>
          <a:stretch>
            <a:fillRect/>
          </a:stretch>
        </p:blipFill>
        <p:spPr>
          <a:xfrm>
            <a:off x="6678202" y="3283588"/>
            <a:ext cx="5270803" cy="3378483"/>
          </a:xfrm>
          <a:prstGeom prst="rect">
            <a:avLst/>
          </a:prstGeom>
        </p:spPr>
      </p:pic>
      <p:sp>
        <p:nvSpPr>
          <p:cNvPr id="8" name="Title 1">
            <a:extLst>
              <a:ext uri="{FF2B5EF4-FFF2-40B4-BE49-F238E27FC236}">
                <a16:creationId xmlns:a16="http://schemas.microsoft.com/office/drawing/2014/main" id="{F9BE298D-4B8D-68E2-7628-B872692574FB}"/>
              </a:ext>
            </a:extLst>
          </p:cNvPr>
          <p:cNvSpPr txBox="1">
            <a:spLocks/>
          </p:cNvSpPr>
          <p:nvPr/>
        </p:nvSpPr>
        <p:spPr>
          <a:xfrm>
            <a:off x="-2" y="4713214"/>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get the root element from the tree…</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9FDCAF75-30E6-F97C-D146-70FC46040467}"/>
              </a:ext>
            </a:extLst>
          </p:cNvPr>
          <p:cNvSpPr txBox="1">
            <a:spLocks/>
          </p:cNvSpPr>
          <p:nvPr/>
        </p:nvSpPr>
        <p:spPr>
          <a:xfrm>
            <a:off x="0" y="5169862"/>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check the root element name, and…</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15" name="Title 1">
            <a:extLst>
              <a:ext uri="{FF2B5EF4-FFF2-40B4-BE49-F238E27FC236}">
                <a16:creationId xmlns:a16="http://schemas.microsoft.com/office/drawing/2014/main" id="{0E54FDD0-E3D0-7320-4581-715DD19D9D01}"/>
              </a:ext>
            </a:extLst>
          </p:cNvPr>
          <p:cNvSpPr txBox="1">
            <a:spLocks/>
          </p:cNvSpPr>
          <p:nvPr/>
        </p:nvSpPr>
        <p:spPr>
          <a:xfrm>
            <a:off x="-3" y="5685539"/>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check that it does not have a text value</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16" name="Oval 9">
            <a:extLst>
              <a:ext uri="{FF2B5EF4-FFF2-40B4-BE49-F238E27FC236}">
                <a16:creationId xmlns:a16="http://schemas.microsoft.com/office/drawing/2014/main" id="{33E2C8FE-F2C1-1E44-6954-3CC6EA5D7168}"/>
              </a:ext>
            </a:extLst>
          </p:cNvPr>
          <p:cNvSpPr/>
          <p:nvPr/>
        </p:nvSpPr>
        <p:spPr>
          <a:xfrm>
            <a:off x="6798920" y="3214510"/>
            <a:ext cx="1418688"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77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4" grpId="0"/>
      <p:bldP spid="6" grpId="0"/>
      <p:bldP spid="8" grpId="0"/>
      <p:bldP spid="12" grpId="0"/>
      <p:bldP spid="15"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Afbeelding 12">
            <a:extLst>
              <a:ext uri="{FF2B5EF4-FFF2-40B4-BE49-F238E27FC236}">
                <a16:creationId xmlns:a16="http://schemas.microsoft.com/office/drawing/2014/main" id="{EE837569-4A70-DCEF-134E-4DFF42D2978E}"/>
              </a:ext>
            </a:extLst>
          </p:cNvPr>
          <p:cNvPicPr>
            <a:picLocks noChangeAspect="1"/>
          </p:cNvPicPr>
          <p:nvPr/>
        </p:nvPicPr>
        <p:blipFill>
          <a:blip r:embed="rId3"/>
          <a:stretch>
            <a:fillRect/>
          </a:stretch>
        </p:blipFill>
        <p:spPr>
          <a:xfrm>
            <a:off x="0" y="1535260"/>
            <a:ext cx="8239125" cy="2686050"/>
          </a:xfrm>
          <a:prstGeom prst="rect">
            <a:avLst/>
          </a:prstGeom>
        </p:spPr>
      </p:pic>
      <p:sp>
        <p:nvSpPr>
          <p:cNvPr id="2" name="Title 1"/>
          <p:cNvSpPr>
            <a:spLocks noGrp="1"/>
          </p:cNvSpPr>
          <p:nvPr>
            <p:ph type="title"/>
          </p:nvPr>
        </p:nvSpPr>
        <p:spPr>
          <a:xfrm>
            <a:off x="0" y="195929"/>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an element using </a:t>
            </a:r>
            <a:r>
              <a:rPr lang="nl-NL" sz="5400" i="1">
                <a:solidFill>
                  <a:srgbClr val="00FF00"/>
                </a:solidFill>
                <a:latin typeface="Courier New" panose="02070309020205020404" pitchFamily="49" charset="0"/>
                <a:cs typeface="Courier New" panose="02070309020205020404" pitchFamily="49" charset="0"/>
              </a:rPr>
              <a:t>find()</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200275" y="3027171"/>
            <a:ext cx="4747462" cy="2790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615344" y="3306188"/>
            <a:ext cx="4009922" cy="3079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803940" y="3908031"/>
            <a:ext cx="3698697" cy="27156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Afbeelding 7">
            <a:extLst>
              <a:ext uri="{FF2B5EF4-FFF2-40B4-BE49-F238E27FC236}">
                <a16:creationId xmlns:a16="http://schemas.microsoft.com/office/drawing/2014/main" id="{F377FD7B-C5CC-4D26-B8BF-5720692B34D6}"/>
              </a:ext>
            </a:extLst>
          </p:cNvPr>
          <p:cNvPicPr>
            <a:picLocks noChangeAspect="1"/>
          </p:cNvPicPr>
          <p:nvPr/>
        </p:nvPicPr>
        <p:blipFill>
          <a:blip r:embed="rId4"/>
          <a:stretch>
            <a:fillRect/>
          </a:stretch>
        </p:blipFill>
        <p:spPr>
          <a:xfrm>
            <a:off x="6678202" y="3283588"/>
            <a:ext cx="5270803" cy="3378483"/>
          </a:xfrm>
          <a:prstGeom prst="rect">
            <a:avLst/>
          </a:prstGeom>
        </p:spPr>
      </p:pic>
      <p:sp>
        <p:nvSpPr>
          <p:cNvPr id="4" name="Title 1">
            <a:extLst>
              <a:ext uri="{FF2B5EF4-FFF2-40B4-BE49-F238E27FC236}">
                <a16:creationId xmlns:a16="http://schemas.microsoft.com/office/drawing/2014/main" id="{FC5D1FF3-F30D-CC1B-BD21-01CBCB8E83DA}"/>
              </a:ext>
            </a:extLst>
          </p:cNvPr>
          <p:cNvSpPr txBox="1">
            <a:spLocks/>
          </p:cNvSpPr>
          <p:nvPr/>
        </p:nvSpPr>
        <p:spPr>
          <a:xfrm>
            <a:off x="-1" y="4220615"/>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Extract and create the ElementTree as before…</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63DCD1E6-A4D7-6E2F-786D-6873B5A2DF8A}"/>
              </a:ext>
            </a:extLst>
          </p:cNvPr>
          <p:cNvSpPr/>
          <p:nvPr/>
        </p:nvSpPr>
        <p:spPr>
          <a:xfrm>
            <a:off x="6905624" y="3725315"/>
            <a:ext cx="3733801" cy="3616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E4E49DDE-7D3C-3708-B549-F56304B9D7F7}"/>
              </a:ext>
            </a:extLst>
          </p:cNvPr>
          <p:cNvSpPr txBox="1">
            <a:spLocks/>
          </p:cNvSpPr>
          <p:nvPr/>
        </p:nvSpPr>
        <p:spPr>
          <a:xfrm>
            <a:off x="-2" y="4706265"/>
            <a:ext cx="6678203" cy="725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find the first occurrence of the </a:t>
            </a:r>
            <a:r>
              <a:rPr lang="nl-NL" sz="1800" i="1">
                <a:solidFill>
                  <a:srgbClr val="00FF00"/>
                </a:solidFill>
                <a:latin typeface="Courier New" panose="02070309020205020404" pitchFamily="49" charset="0"/>
                <a:cs typeface="Courier New" panose="02070309020205020404" pitchFamily="49" charset="0"/>
              </a:rPr>
              <a:t>firstName</a:t>
            </a:r>
            <a:r>
              <a:rPr lang="nl-NL" sz="1800">
                <a:solidFill>
                  <a:srgbClr val="00FF00"/>
                </a:solidFill>
                <a:latin typeface="Courier New" panose="02070309020205020404" pitchFamily="49" charset="0"/>
                <a:cs typeface="Courier New" panose="02070309020205020404" pitchFamily="49" charset="0"/>
              </a:rPr>
              <a:t> element in the tree…</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7" name="Oval 9">
            <a:extLst>
              <a:ext uri="{FF2B5EF4-FFF2-40B4-BE49-F238E27FC236}">
                <a16:creationId xmlns:a16="http://schemas.microsoft.com/office/drawing/2014/main" id="{10465E08-3848-6F01-CBF3-DEACDDA84CE3}"/>
              </a:ext>
            </a:extLst>
          </p:cNvPr>
          <p:cNvSpPr/>
          <p:nvPr/>
        </p:nvSpPr>
        <p:spPr>
          <a:xfrm>
            <a:off x="1067745" y="3636462"/>
            <a:ext cx="2875606" cy="27156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278EBF9D-13CA-64A6-4A6A-235E5536501D}"/>
              </a:ext>
            </a:extLst>
          </p:cNvPr>
          <p:cNvSpPr txBox="1">
            <a:spLocks/>
          </p:cNvSpPr>
          <p:nvPr/>
        </p:nvSpPr>
        <p:spPr>
          <a:xfrm>
            <a:off x="-3" y="5453995"/>
            <a:ext cx="6678203" cy="725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and assert on the element text and the number of attributes the element has</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9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4" grpId="0"/>
      <p:bldP spid="5" grpId="0" animBg="1"/>
      <p:bldP spid="6" grpId="0"/>
      <p:bldP spid="7"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Afbeelding 12">
            <a:extLst>
              <a:ext uri="{FF2B5EF4-FFF2-40B4-BE49-F238E27FC236}">
                <a16:creationId xmlns:a16="http://schemas.microsoft.com/office/drawing/2014/main" id="{6DB57BB7-3636-44C5-986F-28E14C5C9031}"/>
              </a:ext>
            </a:extLst>
          </p:cNvPr>
          <p:cNvPicPr>
            <a:picLocks noChangeAspect="1"/>
          </p:cNvPicPr>
          <p:nvPr/>
        </p:nvPicPr>
        <p:blipFill>
          <a:blip r:embed="rId3"/>
          <a:stretch>
            <a:fillRect/>
          </a:stretch>
        </p:blipFill>
        <p:spPr>
          <a:xfrm>
            <a:off x="0" y="1484061"/>
            <a:ext cx="8553450" cy="2733675"/>
          </a:xfrm>
          <a:prstGeom prst="rect">
            <a:avLst/>
          </a:prstGeom>
        </p:spPr>
      </p:pic>
      <p:sp>
        <p:nvSpPr>
          <p:cNvPr id="2" name="Title 1"/>
          <p:cNvSpPr>
            <a:spLocks noGrp="1"/>
          </p:cNvSpPr>
          <p:nvPr>
            <p:ph type="title"/>
          </p:nvPr>
        </p:nvSpPr>
        <p:spPr>
          <a:xfrm>
            <a:off x="-1" y="156233"/>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all elements using </a:t>
            </a:r>
            <a:r>
              <a:rPr lang="nl-NL" sz="5400" i="1">
                <a:solidFill>
                  <a:srgbClr val="00FF00"/>
                </a:solidFill>
                <a:latin typeface="Courier New" panose="02070309020205020404" pitchFamily="49" charset="0"/>
                <a:cs typeface="Courier New" panose="02070309020205020404" pitchFamily="49" charset="0"/>
              </a:rPr>
              <a:t>findall()</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2216251" y="3562718"/>
            <a:ext cx="4831325" cy="3635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1CAA2954-5B41-4CFE-BC6C-D88670826D6E}"/>
              </a:ext>
            </a:extLst>
          </p:cNvPr>
          <p:cNvPicPr>
            <a:picLocks noChangeAspect="1"/>
          </p:cNvPicPr>
          <p:nvPr/>
        </p:nvPicPr>
        <p:blipFill>
          <a:blip r:embed="rId4"/>
          <a:stretch>
            <a:fillRect/>
          </a:stretch>
        </p:blipFill>
        <p:spPr>
          <a:xfrm>
            <a:off x="6925852" y="3283588"/>
            <a:ext cx="5270803" cy="3378483"/>
          </a:xfrm>
          <a:prstGeom prst="rect">
            <a:avLst/>
          </a:prstGeom>
        </p:spPr>
      </p:pic>
      <p:sp>
        <p:nvSpPr>
          <p:cNvPr id="3" name="Oval 9">
            <a:extLst>
              <a:ext uri="{FF2B5EF4-FFF2-40B4-BE49-F238E27FC236}">
                <a16:creationId xmlns:a16="http://schemas.microsoft.com/office/drawing/2014/main" id="{FEC5CA9D-91E8-4C8F-A851-CFBF385C5089}"/>
              </a:ext>
            </a:extLst>
          </p:cNvPr>
          <p:cNvSpPr/>
          <p:nvPr/>
        </p:nvSpPr>
        <p:spPr>
          <a:xfrm>
            <a:off x="7047577" y="4373622"/>
            <a:ext cx="4480131" cy="134137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9">
            <a:extLst>
              <a:ext uri="{FF2B5EF4-FFF2-40B4-BE49-F238E27FC236}">
                <a16:creationId xmlns:a16="http://schemas.microsoft.com/office/drawing/2014/main" id="{7C891163-2074-7A5D-ECF3-EE8FAFE722AF}"/>
              </a:ext>
            </a:extLst>
          </p:cNvPr>
          <p:cNvSpPr/>
          <p:nvPr/>
        </p:nvSpPr>
        <p:spPr>
          <a:xfrm>
            <a:off x="2160978" y="3311420"/>
            <a:ext cx="4941869" cy="2656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5E2DAED-35ED-70CC-1F4E-B6BDA628927B}"/>
              </a:ext>
            </a:extLst>
          </p:cNvPr>
          <p:cNvSpPr txBox="1">
            <a:spLocks/>
          </p:cNvSpPr>
          <p:nvPr/>
        </p:nvSpPr>
        <p:spPr>
          <a:xfrm>
            <a:off x="-1" y="4230140"/>
            <a:ext cx="6678203" cy="5094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Extract and create the ElementTree as before…</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8" name="Title 1">
            <a:extLst>
              <a:ext uri="{FF2B5EF4-FFF2-40B4-BE49-F238E27FC236}">
                <a16:creationId xmlns:a16="http://schemas.microsoft.com/office/drawing/2014/main" id="{7C4FBF47-DEF6-3CBC-8EC2-1CAFC11361E1}"/>
              </a:ext>
            </a:extLst>
          </p:cNvPr>
          <p:cNvSpPr txBox="1">
            <a:spLocks/>
          </p:cNvSpPr>
          <p:nvPr/>
        </p:nvSpPr>
        <p:spPr>
          <a:xfrm>
            <a:off x="-2" y="4715790"/>
            <a:ext cx="6678203" cy="725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find all occurrences that match the XPath expression (i.e., child elements of </a:t>
            </a:r>
            <a:r>
              <a:rPr lang="nl-NL" sz="1800" i="1">
                <a:solidFill>
                  <a:srgbClr val="00FF00"/>
                </a:solidFill>
                <a:latin typeface="Courier New" panose="02070309020205020404" pitchFamily="49" charset="0"/>
                <a:cs typeface="Courier New" panose="02070309020205020404" pitchFamily="49" charset="0"/>
              </a:rPr>
              <a:t>address</a:t>
            </a:r>
            <a:r>
              <a:rPr lang="nl-NL" sz="1800">
                <a:solidFill>
                  <a:srgbClr val="00FF00"/>
                </a:solidFill>
                <a:latin typeface="Courier New" panose="02070309020205020404" pitchFamily="49" charset="0"/>
                <a:cs typeface="Courier New" panose="02070309020205020404" pitchFamily="49" charset="0"/>
              </a:rPr>
              <a:t>)…</a:t>
            </a:r>
            <a:endParaRPr lang="nl-NL" sz="18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E117D620-7394-6B93-208F-65B48D6B4809}"/>
              </a:ext>
            </a:extLst>
          </p:cNvPr>
          <p:cNvSpPr/>
          <p:nvPr/>
        </p:nvSpPr>
        <p:spPr>
          <a:xfrm>
            <a:off x="1072945" y="3866624"/>
            <a:ext cx="3232355" cy="36351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ED225ADF-0864-EE6D-EDD7-FF652A30F23E}"/>
              </a:ext>
            </a:extLst>
          </p:cNvPr>
          <p:cNvSpPr txBox="1">
            <a:spLocks/>
          </p:cNvSpPr>
          <p:nvPr/>
        </p:nvSpPr>
        <p:spPr>
          <a:xfrm>
            <a:off x="-3" y="5441233"/>
            <a:ext cx="6678203" cy="725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 and assert that there are four of them</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77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5" grpId="0" animBg="1"/>
      <p:bldP spid="7" grpId="0"/>
      <p:bldP spid="8" grpId="0"/>
      <p:bldP spid="9"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exercises_05.py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exercises\exercises_05.py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examples_05.py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answers_05.py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45480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hoek: afgeronde hoeken 4">
            <a:extLst>
              <a:ext uri="{FF2B5EF4-FFF2-40B4-BE49-F238E27FC236}">
                <a16:creationId xmlns:a16="http://schemas.microsoft.com/office/drawing/2014/main" id="{19B76B41-CC8F-4AB2-AA6B-522F63101910}"/>
              </a:ext>
            </a:extLst>
          </p:cNvPr>
          <p:cNvSpPr/>
          <p:nvPr/>
        </p:nvSpPr>
        <p:spPr>
          <a:xfrm>
            <a:off x="340053" y="283723"/>
            <a:ext cx="11486761" cy="6324111"/>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Application Programming Interface (API)</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4">
            <a:extLst>
              <a:ext uri="{FF2B5EF4-FFF2-40B4-BE49-F238E27FC236}">
                <a16:creationId xmlns:a16="http://schemas.microsoft.com/office/drawing/2014/main" id="{19B76B41-CC8F-4AB2-AA6B-522F63101910}"/>
              </a:ext>
            </a:extLst>
          </p:cNvPr>
          <p:cNvSpPr/>
          <p:nvPr/>
        </p:nvSpPr>
        <p:spPr>
          <a:xfrm>
            <a:off x="1392476"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Libraries and frameworks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4">
            <a:extLst>
              <a:ext uri="{FF2B5EF4-FFF2-40B4-BE49-F238E27FC236}">
                <a16:creationId xmlns:a16="http://schemas.microsoft.com/office/drawing/2014/main" id="{19B76B41-CC8F-4AB2-AA6B-522F63101910}"/>
              </a:ext>
            </a:extLst>
          </p:cNvPr>
          <p:cNvSpPr/>
          <p:nvPr/>
        </p:nvSpPr>
        <p:spPr>
          <a:xfrm>
            <a:off x="7255562"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Operating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(Windows API, …)</a:t>
            </a:r>
            <a:endParaRPr kumimoji="0" lang="aa-ET"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4">
            <a:extLst>
              <a:ext uri="{FF2B5EF4-FFF2-40B4-BE49-F238E27FC236}">
                <a16:creationId xmlns:a16="http://schemas.microsoft.com/office/drawing/2014/main" id="{19B76B41-CC8F-4AB2-AA6B-522F63101910}"/>
              </a:ext>
            </a:extLst>
          </p:cNvPr>
          <p:cNvSpPr/>
          <p:nvPr/>
        </p:nvSpPr>
        <p:spPr>
          <a:xfrm>
            <a:off x="1392476" y="3445778"/>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Remote APIs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(databases, RMI, …)</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4">
            <a:extLst>
              <a:ext uri="{FF2B5EF4-FFF2-40B4-BE49-F238E27FC236}">
                <a16:creationId xmlns:a16="http://schemas.microsoft.com/office/drawing/2014/main" id="{19B76B41-CC8F-4AB2-AA6B-522F63101910}"/>
              </a:ext>
            </a:extLst>
          </p:cNvPr>
          <p:cNvSpPr/>
          <p:nvPr/>
        </p:nvSpPr>
        <p:spPr>
          <a:xfrm>
            <a:off x="7255562" y="3445777"/>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APIs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rechts 6">
            <a:extLst>
              <a:ext uri="{FF2B5EF4-FFF2-40B4-BE49-F238E27FC236}">
                <a16:creationId xmlns:a16="http://schemas.microsoft.com/office/drawing/2014/main" id="{61E5B8DE-27F1-444C-B282-6DBE3C392313}"/>
              </a:ext>
            </a:extLst>
          </p:cNvPr>
          <p:cNvSpPr/>
          <p:nvPr/>
        </p:nvSpPr>
        <p:spPr>
          <a:xfrm>
            <a:off x="6450767" y="3951661"/>
            <a:ext cx="1488819" cy="576440"/>
          </a:xfrm>
          <a:prstGeom prst="rightArrow">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9C64B38B-C9A8-F47B-6C75-CF359BBE33AA}"/>
              </a:ext>
            </a:extLst>
          </p:cNvPr>
          <p:cNvPicPr>
            <a:picLocks noChangeAspect="1"/>
          </p:cNvPicPr>
          <p:nvPr/>
        </p:nvPicPr>
        <p:blipFill>
          <a:blip r:embed="rId3"/>
          <a:stretch>
            <a:fillRect/>
          </a:stretch>
        </p:blipFill>
        <p:spPr>
          <a:xfrm>
            <a:off x="315894" y="4155425"/>
            <a:ext cx="9610725" cy="2371725"/>
          </a:xfrm>
          <a:prstGeom prst="rect">
            <a:avLst/>
          </a:prstGeom>
        </p:spPr>
      </p:pic>
      <p:pic>
        <p:nvPicPr>
          <p:cNvPr id="5" name="Afbeelding 4">
            <a:extLst>
              <a:ext uri="{FF2B5EF4-FFF2-40B4-BE49-F238E27FC236}">
                <a16:creationId xmlns:a16="http://schemas.microsoft.com/office/drawing/2014/main" id="{5426AC7A-8AF1-D4D2-2746-405DBA98DC42}"/>
              </a:ext>
            </a:extLst>
          </p:cNvPr>
          <p:cNvPicPr>
            <a:picLocks noChangeAspect="1"/>
          </p:cNvPicPr>
          <p:nvPr/>
        </p:nvPicPr>
        <p:blipFill>
          <a:blip r:embed="rId4"/>
          <a:stretch>
            <a:fillRect/>
          </a:stretch>
        </p:blipFill>
        <p:spPr>
          <a:xfrm>
            <a:off x="315894" y="871747"/>
            <a:ext cx="3848100" cy="31527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215248" y="1"/>
            <a:ext cx="10300352"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93113"/>
            <a:ext cx="3118165" cy="3877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1296495" y="6135540"/>
            <a:ext cx="9091770" cy="5225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6720021" y="5444751"/>
            <a:ext cx="53263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 JSON, 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6B3B8C1E-2855-1320-3CA4-308A0F595B45}"/>
              </a:ext>
            </a:extLst>
          </p:cNvPr>
          <p:cNvSpPr/>
          <p:nvPr/>
        </p:nvSpPr>
        <p:spPr>
          <a:xfrm flipV="1">
            <a:off x="1084737" y="4995122"/>
            <a:ext cx="4826672" cy="4051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kstvak 13">
            <a:extLst>
              <a:ext uri="{FF2B5EF4-FFF2-40B4-BE49-F238E27FC236}">
                <a16:creationId xmlns:a16="http://schemas.microsoft.com/office/drawing/2014/main" id="{7C487C93-98A8-12E6-BFC5-70241F1BDFFA}"/>
              </a:ext>
            </a:extLst>
          </p:cNvPr>
          <p:cNvSpPr txBox="1"/>
          <p:nvPr/>
        </p:nvSpPr>
        <p:spPr>
          <a:xfrm>
            <a:off x="5984847" y="3879304"/>
            <a:ext cx="4826672" cy="1200329"/>
          </a:xfrm>
          <a:prstGeom prst="rect">
            <a:avLst/>
          </a:prstGeom>
          <a:noFill/>
        </p:spPr>
        <p:txBody>
          <a:bodyPr wrap="square" rtlCol="0">
            <a:spAutoFit/>
          </a:bodyPr>
          <a:lstStyle/>
          <a:p>
            <a:pPr lvl="0">
              <a:defRPr/>
            </a:pPr>
            <a:r>
              <a:rPr lang="en-US">
                <a:solidFill>
                  <a:srgbClr val="00FF00"/>
                </a:solidFill>
                <a:latin typeface="Courier New" panose="02070309020205020404" pitchFamily="49" charset="0"/>
                <a:cs typeface="Courier New" panose="02070309020205020404" pitchFamily="49" charset="0"/>
              </a:rPr>
              <a:t>Create the GraphQL query payload and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POST it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as JSON to the GraphQL endpoint, as you would do with a regular REST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animBg="1"/>
      <p:bldP spid="21" grpId="0"/>
      <p:bldP spid="10" grpId="0" animBg="1"/>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07F2FF51-B4AC-DF0C-3311-A04CAC9FD123}"/>
              </a:ext>
            </a:extLst>
          </p:cNvPr>
          <p:cNvPicPr>
            <a:picLocks noChangeAspect="1"/>
          </p:cNvPicPr>
          <p:nvPr/>
        </p:nvPicPr>
        <p:blipFill>
          <a:blip r:embed="rId3"/>
          <a:stretch>
            <a:fillRect/>
          </a:stretch>
        </p:blipFill>
        <p:spPr>
          <a:xfrm>
            <a:off x="315894" y="707375"/>
            <a:ext cx="3552825" cy="3448050"/>
          </a:xfrm>
          <a:prstGeom prst="rect">
            <a:avLst/>
          </a:prstGeom>
        </p:spPr>
      </p:pic>
      <p:pic>
        <p:nvPicPr>
          <p:cNvPr id="9" name="Afbeelding 8">
            <a:extLst>
              <a:ext uri="{FF2B5EF4-FFF2-40B4-BE49-F238E27FC236}">
                <a16:creationId xmlns:a16="http://schemas.microsoft.com/office/drawing/2014/main" id="{1435D7ED-D364-DD87-41A0-A56A350615BC}"/>
              </a:ext>
            </a:extLst>
          </p:cNvPr>
          <p:cNvPicPr>
            <a:picLocks noChangeAspect="1"/>
          </p:cNvPicPr>
          <p:nvPr/>
        </p:nvPicPr>
        <p:blipFill>
          <a:blip r:embed="rId4"/>
          <a:stretch>
            <a:fillRect/>
          </a:stretch>
        </p:blipFill>
        <p:spPr>
          <a:xfrm>
            <a:off x="1242482" y="3029028"/>
            <a:ext cx="10591800" cy="3629025"/>
          </a:xfrm>
          <a:prstGeom prst="rect">
            <a:avLst/>
          </a:prstGeom>
          <a:ln>
            <a:solidFill>
              <a:srgbClr val="00FF00"/>
            </a:solidFill>
          </a:ln>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215248" y="1"/>
            <a:ext cx="11976752" cy="843280"/>
          </a:xfrm>
        </p:spPr>
        <p:txBody>
          <a:bodyPr>
            <a:normAutofit fontScale="90000"/>
          </a:bodyPr>
          <a:lstStyle/>
          <a:p>
            <a:pPr lvl="0"/>
            <a:r>
              <a:rPr lang="nl-NL">
                <a:solidFill>
                  <a:srgbClr val="00FF00"/>
                </a:solidFill>
                <a:latin typeface="Courier New" pitchFamily="49"/>
                <a:cs typeface="Courier New" pitchFamily="49"/>
              </a:rPr>
              <a:t>Sending a parameterized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168595" y="621663"/>
            <a:ext cx="3118165" cy="3877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868718" y="724067"/>
            <a:ext cx="391589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This query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allows us to specify the city name as a parameter, so we can request the weather in different cities</a:t>
            </a:r>
            <a:endPar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2315670" y="6194942"/>
            <a:ext cx="9560436" cy="5225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7784608" y="5487602"/>
            <a:ext cx="409149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Check the actual weather against the expected weather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6B3B8C1E-2855-1320-3CA4-308A0F595B45}"/>
              </a:ext>
            </a:extLst>
          </p:cNvPr>
          <p:cNvSpPr/>
          <p:nvPr/>
        </p:nvSpPr>
        <p:spPr>
          <a:xfrm flipV="1">
            <a:off x="1817489" y="4192398"/>
            <a:ext cx="4826672" cy="1008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kstvak 13">
            <a:extLst>
              <a:ext uri="{FF2B5EF4-FFF2-40B4-BE49-F238E27FC236}">
                <a16:creationId xmlns:a16="http://schemas.microsoft.com/office/drawing/2014/main" id="{7C487C93-98A8-12E6-BFC5-70241F1BDFFA}"/>
              </a:ext>
            </a:extLst>
          </p:cNvPr>
          <p:cNvSpPr txBox="1"/>
          <p:nvPr/>
        </p:nvSpPr>
        <p:spPr>
          <a:xfrm>
            <a:off x="6723034" y="3848213"/>
            <a:ext cx="5378478" cy="923330"/>
          </a:xfrm>
          <a:prstGeom prst="rect">
            <a:avLst/>
          </a:prstGeom>
          <a:noFill/>
        </p:spPr>
        <p:txBody>
          <a:bodyPr wrap="square" rtlCol="0">
            <a:spAutoFit/>
          </a:bodyPr>
          <a:lstStyle/>
          <a:p>
            <a:pPr lvl="0">
              <a:defRPr/>
            </a:pPr>
            <a:r>
              <a:rPr lang="en-US">
                <a:solidFill>
                  <a:srgbClr val="00FF00"/>
                </a:solidFill>
                <a:latin typeface="Courier New" panose="02070309020205020404" pitchFamily="49" charset="0"/>
                <a:cs typeface="Courier New" panose="02070309020205020404" pitchFamily="49" charset="0"/>
              </a:rPr>
              <a:t>Create the GraphQL query payload, including the variables, and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POST it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as JSON to the GraphQL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3" name="Afbeelding 12">
            <a:extLst>
              <a:ext uri="{FF2B5EF4-FFF2-40B4-BE49-F238E27FC236}">
                <a16:creationId xmlns:a16="http://schemas.microsoft.com/office/drawing/2014/main" id="{F3F2FB30-029C-65FE-FCDB-107A7359563A}"/>
              </a:ext>
            </a:extLst>
          </p:cNvPr>
          <p:cNvPicPr>
            <a:picLocks noChangeAspect="1"/>
          </p:cNvPicPr>
          <p:nvPr/>
        </p:nvPicPr>
        <p:blipFill>
          <a:blip r:embed="rId5"/>
          <a:stretch>
            <a:fillRect/>
          </a:stretch>
        </p:blipFill>
        <p:spPr>
          <a:xfrm>
            <a:off x="9234487" y="1411406"/>
            <a:ext cx="2867025" cy="1428750"/>
          </a:xfrm>
          <a:prstGeom prst="rect">
            <a:avLst/>
          </a:prstGeom>
        </p:spPr>
      </p:pic>
      <p:sp>
        <p:nvSpPr>
          <p:cNvPr id="16" name="Tekstvak 15">
            <a:extLst>
              <a:ext uri="{FF2B5EF4-FFF2-40B4-BE49-F238E27FC236}">
                <a16:creationId xmlns:a16="http://schemas.microsoft.com/office/drawing/2014/main" id="{A4BFF522-6372-C172-2950-C306FD842A7E}"/>
              </a:ext>
            </a:extLst>
          </p:cNvPr>
          <p:cNvSpPr txBox="1"/>
          <p:nvPr/>
        </p:nvSpPr>
        <p:spPr>
          <a:xfrm>
            <a:off x="7918392" y="822315"/>
            <a:ext cx="39158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Define our test data rows (‘test cases’)</a:t>
            </a:r>
          </a:p>
        </p:txBody>
      </p:sp>
      <p:sp>
        <p:nvSpPr>
          <p:cNvPr id="17" name="Oval 4">
            <a:extLst>
              <a:ext uri="{FF2B5EF4-FFF2-40B4-BE49-F238E27FC236}">
                <a16:creationId xmlns:a16="http://schemas.microsoft.com/office/drawing/2014/main" id="{BC93B0F0-CA34-48E4-2A0F-7026183B02A5}"/>
              </a:ext>
            </a:extLst>
          </p:cNvPr>
          <p:cNvSpPr/>
          <p:nvPr/>
        </p:nvSpPr>
        <p:spPr>
          <a:xfrm flipV="1">
            <a:off x="1084736" y="2962856"/>
            <a:ext cx="8325963" cy="4051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CDDEDADA-0F3A-59C6-4B6C-174DA9B86214}"/>
              </a:ext>
            </a:extLst>
          </p:cNvPr>
          <p:cNvSpPr txBox="1"/>
          <p:nvPr/>
        </p:nvSpPr>
        <p:spPr>
          <a:xfrm>
            <a:off x="6901864" y="2253414"/>
            <a:ext cx="20330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Feed the data to our test</a:t>
            </a:r>
          </a:p>
        </p:txBody>
      </p:sp>
    </p:spTree>
    <p:extLst>
      <p:ext uri="{BB962C8B-B14F-4D97-AF65-F5344CB8AC3E}">
        <p14:creationId xmlns:p14="http://schemas.microsoft.com/office/powerpoint/2010/main" val="347167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animBg="1"/>
      <p:bldP spid="21" grpId="0"/>
      <p:bldP spid="10" grpId="0" animBg="1"/>
      <p:bldP spid="14" grpId="0"/>
      <p:bldP spid="16" grpId="0"/>
      <p:bldP spid="17" grpId="0" animBg="1"/>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exercises_06.py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exercises\exercises_06.py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examples_06.py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answers_06.py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200468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From now on, I’ll refer to these Web APIs simply as ‘APIs’</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39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27059</TotalTime>
  <Words>3436</Words>
  <Application>Microsoft Office PowerPoint</Application>
  <PresentationFormat>Breedbeeld</PresentationFormat>
  <Paragraphs>573</Paragraphs>
  <Slides>67</Slides>
  <Notes>63</Notes>
  <HiddenSlides>0</HiddenSlides>
  <MMClips>0</MMClips>
  <ScaleCrop>false</ScaleCrop>
  <HeadingPairs>
    <vt:vector size="6" baseType="variant">
      <vt:variant>
        <vt:lpstr>Gebruikte lettertypen</vt:lpstr>
      </vt:variant>
      <vt:variant>
        <vt:i4>4</vt:i4>
      </vt:variant>
      <vt:variant>
        <vt:lpstr>Thema</vt:lpstr>
      </vt:variant>
      <vt:variant>
        <vt:i4>3</vt:i4>
      </vt:variant>
      <vt:variant>
        <vt:lpstr>Diatitels</vt:lpstr>
      </vt:variant>
      <vt:variant>
        <vt:i4>67</vt:i4>
      </vt:variant>
    </vt:vector>
  </HeadingPairs>
  <TitlesOfParts>
    <vt:vector size="74" baseType="lpstr">
      <vt:lpstr>Arial</vt:lpstr>
      <vt:lpstr>Calibri</vt:lpstr>
      <vt:lpstr>Calibri Light</vt:lpstr>
      <vt:lpstr>Courier New</vt:lpstr>
      <vt:lpstr>Office Theme</vt:lpstr>
      <vt:lpstr>3_Office Theme</vt:lpstr>
      <vt:lpstr>4_Office Theme</vt:lpstr>
      <vt:lpstr>API testing in Python</vt:lpstr>
      <vt:lpstr>What are we going to do?</vt:lpstr>
      <vt:lpstr>Preparation</vt:lpstr>
      <vt:lpstr>So, what is an API?</vt:lpstr>
      <vt:lpstr>“An application programming interface (API) is an interface or communication protocol between different parts of a computer program intended to simplify the implementation and maintenance of software”  https://en.wikipedia.org/wiki/Application_programming_interface</vt:lpstr>
      <vt:lpstr>PowerPoint-presentatie</vt:lpstr>
      <vt:lpstr>From now on, I’ll refer to these Web APIs simply as ‘APIs’</vt:lpstr>
      <vt:lpstr>Where are APIs used?</vt:lpstr>
      <vt:lpstr>Where are APIs used?</vt:lpstr>
      <vt:lpstr>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Why I ♥ testing at the API level</vt:lpstr>
      <vt:lpstr>Tools for testing RESTful web services</vt:lpstr>
      <vt:lpstr>requests</vt:lpstr>
      <vt:lpstr>PowerPoint-presentatie</vt:lpstr>
      <vt:lpstr>In this workshop, we’ll use requests with pytest</vt:lpstr>
      <vt:lpstr>A few example tests</vt:lpstr>
      <vt:lpstr>Checking response status code</vt:lpstr>
      <vt:lpstr>Checking response headers</vt:lpstr>
      <vt:lpstr>Checking a JSON body element</vt:lpstr>
      <vt:lpstr>Checking nested body elements</vt:lpstr>
      <vt:lpstr>Checking the size of an array</vt:lpstr>
      <vt:lpstr>Our API under test</vt:lpstr>
      <vt:lpstr>An example</vt:lpstr>
      <vt:lpstr>Now it’s your turn!</vt:lpstr>
      <vt:lpstr>APIs are all about data</vt:lpstr>
      <vt:lpstr>Data driven testing</vt:lpstr>
      <vt:lpstr>Parameters in RESTful APIs</vt:lpstr>
      <vt:lpstr>Data driven API testing</vt:lpstr>
      <vt:lpstr>Working with external data sources</vt:lpstr>
      <vt:lpstr>Reading a .csv file</vt:lpstr>
      <vt:lpstr>Using .csv data to drive tests</vt:lpstr>
      <vt:lpstr>Now it’s your turn!</vt:lpstr>
      <vt:lpstr>Creating a JSON request body</vt:lpstr>
      <vt:lpstr>POSTing a JSON request body</vt:lpstr>
      <vt:lpstr>Now it’s your turn!</vt:lpstr>
      <vt:lpstr>Create XML request body using a docstring</vt:lpstr>
      <vt:lpstr>Create XML request body using lxml</vt:lpstr>
      <vt:lpstr>Send XML created using lxml</vt:lpstr>
      <vt:lpstr>Now it’s your turn!</vt:lpstr>
      <vt:lpstr>Checking response XML root element</vt:lpstr>
      <vt:lpstr>Checking response XML – find an element using find()</vt:lpstr>
      <vt:lpstr>Checking response XML – find all elements using findall()</vt:lpstr>
      <vt:lpstr>Now it’s your turn!</vt:lpstr>
      <vt:lpstr>The problem with ‘traditional’ REST APIs</vt:lpstr>
      <vt:lpstr>GraphQL</vt:lpstr>
      <vt:lpstr>PowerPoint-presentatie</vt:lpstr>
      <vt:lpstr>Sending a GraphQL query</vt:lpstr>
      <vt:lpstr>GraphQL API responses</vt:lpstr>
      <vt:lpstr>Sending a basic GraphQL query</vt:lpstr>
      <vt:lpstr>Sending a parameterized GraphQL query</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requests-workshop</dc:title>
  <dc:creator>Bas Dijkstra</dc:creator>
  <cp:lastModifiedBy>Bas Dijkstra</cp:lastModifiedBy>
  <cp:revision>205</cp:revision>
  <dcterms:created xsi:type="dcterms:W3CDTF">2016-03-22T05:00:13Z</dcterms:created>
  <dcterms:modified xsi:type="dcterms:W3CDTF">2022-08-12T11:34:46Z</dcterms:modified>
</cp:coreProperties>
</file>