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</p:sldMasterIdLst>
  <p:notesMasterIdLst>
    <p:notesMasterId r:id="rId78"/>
  </p:notesMasterIdLst>
  <p:sldIdLst>
    <p:sldId id="256" r:id="rId5"/>
    <p:sldId id="295" r:id="rId6"/>
    <p:sldId id="258" r:id="rId7"/>
    <p:sldId id="884" r:id="rId8"/>
    <p:sldId id="891" r:id="rId9"/>
    <p:sldId id="892" r:id="rId10"/>
    <p:sldId id="1046" r:id="rId11"/>
    <p:sldId id="893" r:id="rId12"/>
    <p:sldId id="933" r:id="rId13"/>
    <p:sldId id="934" r:id="rId14"/>
    <p:sldId id="894" r:id="rId15"/>
    <p:sldId id="895" r:id="rId16"/>
    <p:sldId id="896" r:id="rId17"/>
    <p:sldId id="897" r:id="rId18"/>
    <p:sldId id="898" r:id="rId19"/>
    <p:sldId id="758" r:id="rId20"/>
    <p:sldId id="264" r:id="rId21"/>
    <p:sldId id="265" r:id="rId22"/>
    <p:sldId id="266" r:id="rId23"/>
    <p:sldId id="296" r:id="rId24"/>
    <p:sldId id="267" r:id="rId25"/>
    <p:sldId id="268" r:id="rId26"/>
    <p:sldId id="269" r:id="rId27"/>
    <p:sldId id="275" r:id="rId28"/>
    <p:sldId id="273" r:id="rId29"/>
    <p:sldId id="950" r:id="rId30"/>
    <p:sldId id="952" r:id="rId31"/>
    <p:sldId id="953" r:id="rId32"/>
    <p:sldId id="605" r:id="rId33"/>
    <p:sldId id="274" r:id="rId34"/>
    <p:sldId id="272" r:id="rId35"/>
    <p:sldId id="277" r:id="rId36"/>
    <p:sldId id="279" r:id="rId37"/>
    <p:sldId id="280" r:id="rId38"/>
    <p:sldId id="690" r:id="rId39"/>
    <p:sldId id="691" r:id="rId40"/>
    <p:sldId id="281" r:id="rId41"/>
    <p:sldId id="939" r:id="rId42"/>
    <p:sldId id="1037" r:id="rId43"/>
    <p:sldId id="283" r:id="rId44"/>
    <p:sldId id="284" r:id="rId45"/>
    <p:sldId id="285" r:id="rId46"/>
    <p:sldId id="292" r:id="rId47"/>
    <p:sldId id="293" r:id="rId48"/>
    <p:sldId id="941" r:id="rId49"/>
    <p:sldId id="299" r:id="rId50"/>
    <p:sldId id="1038" r:id="rId51"/>
    <p:sldId id="1048" r:id="rId52"/>
    <p:sldId id="1049" r:id="rId53"/>
    <p:sldId id="1051" r:id="rId54"/>
    <p:sldId id="1050" r:id="rId55"/>
    <p:sldId id="309" r:id="rId56"/>
    <p:sldId id="310" r:id="rId57"/>
    <p:sldId id="311" r:id="rId58"/>
    <p:sldId id="1039" r:id="rId59"/>
    <p:sldId id="312" r:id="rId60"/>
    <p:sldId id="1034" r:id="rId61"/>
    <p:sldId id="1040" r:id="rId62"/>
    <p:sldId id="1744" r:id="rId63"/>
    <p:sldId id="1745" r:id="rId64"/>
    <p:sldId id="1746" r:id="rId65"/>
    <p:sldId id="1747" r:id="rId66"/>
    <p:sldId id="1749" r:id="rId67"/>
    <p:sldId id="1750" r:id="rId68"/>
    <p:sldId id="1751" r:id="rId69"/>
    <p:sldId id="1752" r:id="rId70"/>
    <p:sldId id="1041" r:id="rId71"/>
    <p:sldId id="1042" r:id="rId72"/>
    <p:sldId id="1043" r:id="rId73"/>
    <p:sldId id="1044" r:id="rId74"/>
    <p:sldId id="1045" r:id="rId75"/>
    <p:sldId id="289" r:id="rId76"/>
    <p:sldId id="290" r:id="rId7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D300"/>
    <a:srgbClr val="00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16772E-9742-40CA-8FC7-1D94CE439A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AE132-DA72-4D49-8FBE-E50B275CD09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8C7E067-87B0-48A7-AF7C-EA8B321B878F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DEBCAA-4913-4E1E-8CEB-744E65AE2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8AC2F3D-EAB6-4F40-8154-447257BEECD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C3AD-8E8C-4C38-965C-D968653B0EB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FF97-3E3C-4A52-A8FD-7A6C2E19DB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973DD44-48FC-416D-BD7D-CDF9A2A62DF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67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EF0C8-7AE0-4E03-BD64-4C4AA900C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74811-1E4F-4F43-9DF8-FBF3360FD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9117-E0A3-4FCA-9478-5360EE3C6D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D60034-B153-4244-AFB2-E4435E5BDE9D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76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704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9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85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44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D7414-8D01-4A84-821C-C473114F3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3C6F5-C1A5-441B-838D-84B229010E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8FFA-A141-4AAC-A143-78EFBA16D5A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E4AB6F-ED89-4D81-86CF-8782A2BF9BA0}" type="slidenum">
              <a:t>17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B433A-66A2-4F2E-BCBC-B8DEDC051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EA927-EA74-4CBE-8164-76F7D873B5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95ED-396F-4273-B559-FA7C9587146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EBC009-4D8C-47AE-9480-ABAE7C68217C}" type="slidenum">
              <a:t>18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BCB49-23D1-475C-8351-E3915397C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95E75-CB7F-4E36-8035-FCED861A61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1508-D4B4-474D-8CA0-BEE514440CE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FDFDAA-7F51-4794-9706-C1B380B1C961}" type="slidenum">
              <a:t>19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79565-4C3E-46F6-B5A1-AFCE3EA96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79D9E-2CEA-4E3D-92ED-EAC2F5F955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66D26-6899-4899-B25B-B111EF5BB0C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98A150-4204-4F47-A0B8-0C95210AA61D}" type="slidenum">
              <a:t>20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A3D2C-A7E5-404E-9935-1DDFE9D42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ECE8-9ED8-4C96-A9F4-7E42F4C6D0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769AF-EDFC-4532-AE1E-A53E036C05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53A041-F2DB-4F30-A524-DE3086978843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CEFCB-DEB9-41C7-867A-704FE4687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D6F79-56B3-4063-86DD-1AA1EB8599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AEC46-A6AD-4533-8506-7E7A7965094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D050DA-0191-4C07-B211-3EF42803C1BE}" type="slidenum">
              <a:t>21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46676-F74B-4B67-ADF4-E8C2D467D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072BF-7DCA-4A52-A4FB-964503B1DA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66955-9002-4D02-B8F8-8FB2D134B6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100B20-5661-451E-BFF2-0F7A5880D9CF}" type="slidenum">
              <a:t>22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5A934-0096-4FEF-B81B-56068B61B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687F7-65E6-4360-A6C4-05710FDEB7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04DB0-99AF-4C18-85E1-DA479E46CD5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C0FAD8-5D09-40EE-85F8-051991D3C175}" type="slidenum">
              <a:t>23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FA178-032A-40E8-8DAE-3194CD8EA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937F67-380D-4238-BBCC-D90F066067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046F0-78C5-4978-867C-8612978D392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D9105-00B8-4692-89D4-7B021155AD1E}" type="slidenum">
              <a:t>24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11C8B-4ED5-4B6E-91E7-A628A5087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5D9BD-E814-40C6-AED1-388BD6009D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10FE3-0308-4D8F-BC21-B8E9650ADE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4D5628-42C0-4D4B-B9B6-67F917992EF4}" type="slidenum">
              <a:t>25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26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205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27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564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28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547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0A7A-5445-4473-BE0C-88A92B325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9C60B-3DBD-4EEB-ACE5-BBABCCAB63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F008-9CA4-4676-AD30-3884078B22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946A66-8415-4C9D-9AD1-5C5DE7E9D67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29</a:t>
            </a:fld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57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7BE89-DBF4-422C-BB4C-5655070FB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CDBFD-FA56-47D5-9DB7-099662F2E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585B-C2C8-4095-B6E1-CC4B48FB26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5F74E5-456E-4992-A1C9-F0E80F9984E0}" type="slidenum">
              <a:t>30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FED66-C945-4F02-A5D6-0E54A068D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82AE2-31F1-4C82-B447-22A4EBD2A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3F59-862F-4315-B5A3-368226B647C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01C6E9-6533-4DFC-A6D7-C598BBDCBDA6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t>31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t>32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DD5F6-44B9-4012-80EF-B6D8AEF81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366499-F2AD-4FC7-9839-07F76B3157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B408-0771-4C16-BE62-51A67D6FC65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864EBE-ECAF-4186-91C0-CC4A39FC1194}" type="slidenum">
              <a:t>33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7B305-2EF7-4D56-AD0A-3F125115D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8A669-4B1C-4274-8F0B-85E30B722C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2A42F-EF4B-4843-8F24-18E396D41B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6F6240-279D-486B-B1B5-EA655A61EF3B}" type="slidenum">
              <a:t>34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981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919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37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38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149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750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F410B-622E-4E55-814F-A1D4CC624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299A4-656A-41E8-B744-481B622B1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410CD-52A8-4301-AE77-36A5A34E7F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40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2743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DA642-F37F-457B-9A96-0E0789AB7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648F5-7C79-4D50-8565-302A27410B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5CC1F-D092-424C-A5F8-04A62F32124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0D3179-A241-44DE-83F0-8FA9F2D6A3A8}" type="slidenum">
              <a:t>41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3D3B4-DAA7-4B59-B3C9-532C0D76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EB68-7C95-4BFA-AB4B-A79F9177B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7D13-F520-4CD2-B1DA-237BCA19A9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2737FC-DA53-47D4-9C85-770A2D4150D5}" type="slidenum">
              <a:t>42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1E1C-5EA0-4E1D-B1A0-4583C5FE2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DDF71-84A0-4698-9FCD-AE3B98FEBA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9884-1797-4000-8721-47C11919276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A7B2E1-8AF2-496D-A8E4-B5644DB30E46}" type="slidenum">
              <a:t>43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C0D5F-8652-4B7B-A7E6-08B43E304E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204B8-05C2-4AAB-85C6-DD744B92B5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9EFEF-9007-45E1-9F6A-6AA80E464BA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B8895A-035D-412C-B8FC-24AC1B3EF434}" type="slidenum">
              <a:t>44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45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7798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46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83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A49C8-D0A9-779B-41CF-4DADB782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8A516-211D-591E-B3D5-B4326C937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7ECF7-7B35-AE33-4AA1-9265B9F4E0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17CB2-C6C9-39B7-E480-BBEC703A0C7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48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5735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A8464-7D0B-EAA8-4A41-5D017A95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5A23E8-72E4-875C-3074-FD1D5E610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2B457-00D1-0681-1DFB-825F760CDA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554A0-3897-7000-4DD4-0190CAF7941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49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124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6562F-C18E-269C-4613-F5A9DBC1E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32B52-7AD8-ED26-836E-3365B7A90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4F611-5360-E7E5-4301-D7C8E51C0A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5CB4B-0EC1-B37A-6FB5-97AAA80CB82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50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28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33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A4E4B-5F5B-6940-FFEF-C99F19645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F12B0-D8BD-E36A-9776-7006A9EAB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C0A0F-9B51-1AE6-47C6-50FF1A7936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DF42A-C854-7DA2-04D1-294B9DD8E08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0388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973DD44-48FC-416D-BD7D-CDF9A2A62D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7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43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525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165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878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179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926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799C4-DA02-9B4B-D6D1-400BD0031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15398-E74E-5CB8-2158-F3EAB0F40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CD7DB-5613-5E36-A83C-A8FFF3B1E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4554F-D039-7398-FD57-AD0B40FDB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3873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6F485-24F2-6B81-6E3B-C3EB59BBA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1A4EC-4114-A6CC-5DDA-7A062AF32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75C78-7A48-2E92-51F2-72CECABBD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7D3C6-558C-BF11-961D-3FA99CDC7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5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3103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6DFE-4108-B460-F7FE-3008BB2B4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A6CEE-2466-12A9-A780-859AFF3AE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F0EE4-6F18-E1BD-2821-9B62BD4306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7984E-69D6-0CFF-9716-266C004ED02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9833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3DD44-48FC-416D-BD7D-CDF9A2A62D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0971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842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F07AD-101D-46D2-8A14-13DB25B69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D86D9-D271-4E70-BD26-B4E0BD90C1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64D2-459F-40A2-B5AF-0AFFBCF062D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97C95C-FBDB-4AA5-977F-19F9A2193BE5}" type="slidenum">
              <a:t>72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585B4-8CD5-471A-BFAE-C9EA5041C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42949-2813-4570-A42A-5D07D65188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3C57-1ABD-4830-91E1-DA27212C0A7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1901F8-18AB-4A4F-A64B-34056565670D}" type="slidenum">
              <a:t>73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0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28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2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F92-DFC7-4753-BEC1-C55B44F8D3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1A750-0CDA-4BE5-9688-86845D500A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200A-788E-4824-A312-A2EE84FE59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353120-334F-4ED0-885F-86728C006A2A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493F-8203-4973-9B72-C0D9EFC024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B1EC-87FC-48BD-ACCC-EBD22FF4A4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94D102-DE23-4507-929E-7C43BF54003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3706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BB2-ACA2-4D5D-95E6-7546856BF0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698A-B579-4422-A0F8-82CCB25755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80A0-2734-43BB-80A9-4DE50E0286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D559C5-BBD5-4E05-8119-BA84ECDCBBC9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C27A-5EA4-458E-A64B-ABF1C8527F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6B1F-93E1-4A67-9A30-BB17A561D4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6BD520-9CB0-4BF1-A32E-6B2AEB52404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1C34-6F05-42E5-9313-03C4B8CD018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48C3-C814-4813-9B81-67DCAE092D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B63C-C5E8-43E6-AD4E-76E9E51F12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C06C7-C130-4EDF-A1BC-8A1ADA3A8C49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5C6A-1B25-4D27-A1BB-46A3F52979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B7DA-47C4-4201-884A-3DC9E5180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C54DBD-1E8A-4A47-8206-A820E432B3A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70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AE1A-929D-44BC-8740-DB56181088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2267-F56D-49D1-A3C0-4A532685CD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620F-4AAC-4681-9B01-E76E3F4658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0F42-FF54-4878-A646-C57FB974670E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D1F5-FAB1-4536-9328-6708FDAD49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8428-86AE-4B13-94CF-EBEE54781D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10CEA-31C7-4EA9-9E1E-F01346817C4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36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B647-1EEA-45A1-9FF5-2891424E28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CB01-2CDD-4F15-AB4E-C8FE1FCF753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1786-936B-46E2-8D9F-B75824A236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BB63C-E254-42D2-9CA7-2DD237DD4C22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D1B0-19F7-40BC-B3BD-5030D814C4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669D-FEC2-4695-A446-EA1A37F0E3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A1E5A9-86D2-4F37-A6E6-5A0C508FA50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57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9F3-EFCA-43E2-BDBA-3802FD70BD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4CCE-E868-479F-8A25-F3536C603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5721-569D-49C1-800D-BEAFD0D34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161285-D59A-496F-B4DB-1E80D5E8B075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25DA-AC65-45FC-A94D-43C22DFF3E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6FA0-80DC-4C18-9CD8-3A0B92198B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143564-4B13-4F70-8FE7-6D84B0F53DB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12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1B87-F089-46C3-B496-A587A5272F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6308-2C2F-469A-84B7-376CB20D09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F6FD6-5A59-4464-86C7-048F21026E4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74AD-577E-4F04-A401-A774951E4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F400A2-F3F0-4BAB-85D9-B0A4695384F6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682B-62BB-4F5C-A375-AB9FEC8F1C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8395D-1AF8-4DF7-9AD5-3227A6E678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B78E39-C357-404B-92E7-B459C4405E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29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8B8B-A0F1-4629-8890-ACF357E66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6943-F0D2-4EFF-BD28-B10CCFCA1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8A21-8CC3-4514-9724-F6AE92408B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2AE44-436F-4171-95AA-78BFDBD3412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4898B-87CC-4329-90F7-EBB3FE1A6C6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A5C9B-12C8-4B92-ABD2-4463352C5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74681-7954-455A-BC39-979E308542A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74E59-8EBB-4481-80B2-5E3A834303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D64F7-1273-49E7-A8DD-41E791F0C5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E2C85-D01E-4FA9-8166-31D47C2AE8D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32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4DD4-A44E-4D1E-BBB9-6D0AF15191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89D60-6BFA-4E14-8E0A-D54CF56FF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3EDBCF-B50F-4F9D-82FF-FE37B8E3242F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D434C-4D98-4394-A1C4-C0E5382F9A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28D20-F346-452E-91BD-D104D3C84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B0E609-29E9-47B3-BF6E-8CC865B9D2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069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3A8A6-EEFD-46BD-9598-D8BFEA3291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6AEB38-A95A-4131-9C16-2EDD2FD8A7E3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D0570-A4FC-4D4B-8B4D-BDDF4AA7F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E181-B58F-41FD-AC45-C2DF78F7E7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CEFF80-C2AD-407B-8695-E7EDBB97F650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361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8382-D268-472B-A1CA-753584106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CA44-DBE6-4AE8-87CF-D5577375F7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3289-3C2E-45A5-8126-42625B32CD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4473-28AC-4835-ABFE-B1174B235E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00E736-EA6F-44D7-B99F-5E4D15F940C3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7DA6-9B3E-4F66-89B7-2FE8C910F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75E6F-26DA-4209-9E44-EACDF910A0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6D08F-EF9F-4089-86C9-A05B7C3AD1D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7F40-9E64-498A-B7B6-E894BEE1FC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97EB-3E42-47E9-A74B-0EA44F1976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B225-E965-4492-ACA6-1C8F10B423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43B82-DD4F-4088-A624-3503A61074F0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91BC-7625-4573-8D8A-05C3658F11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14FA-85A5-44F2-9E7C-39ACFCAD29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21FDCA-7000-4F25-9F93-2F30BAEAC51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3718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660-2F49-4E6B-9AFE-53F3F597D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25ECB-6055-4AF2-A02D-F6BD9B2D638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6D658-5196-461A-A034-62C4DB7116E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A320-898C-4615-B0CC-AE18A26ED9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1CD38-120C-4370-82EF-6EFC98206A62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817A-A3F1-41F0-9025-B17915491F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84D6-44FF-47BC-8931-593575A7DF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E64B74-C993-4593-95AD-511F9FFFA76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91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2517-4732-4406-9A67-68F64FB4CD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14695-7019-46E9-87F5-AF80E757226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6DB1-F471-48EE-B4A1-BE40A7BE61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817389-298C-4898-AC8C-24B846E7FDE0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DC43-526C-4355-BFEE-BA0E9D96C9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FF82-4F74-4272-AE4E-F4B9FB1978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C7B5F7-23F7-4933-A7DB-A5BDE51BA05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255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C5B9-817D-4AE5-A1C4-569887848CF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31117-B1E0-40F5-ABB6-46AC6A4C1F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58E0-9A16-46A0-9B7F-18F2207625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D276C-3068-4FCD-8BB9-E63E5743A8E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36DD-3C66-43E3-B6AF-2D8FE69A2C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68DD-AAC8-4539-8E68-F4FA31EE2A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6FA2F0-D51B-474D-AAC9-5ED7E2E996C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89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11D4-C7F9-446B-B8FB-54F0DA96BE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E182F-5799-47EF-B42B-603F1B422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8B9D-C146-4A58-B96A-608AE4DFED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B22AC6-E809-412A-B7FD-325ABF3A6E9F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A18A-5D7A-4866-B621-36F964E23E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A97D-9DE6-49BB-8852-26B8C99BE1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3687A6-5231-46EA-861E-2992EEABD66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270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84E8-E8B7-4018-98B4-AB8DFFCDD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7A7A-3A78-47F5-BDEB-7017A56FD8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73EA-B9A5-4677-BFA4-3AC28B1764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8114B-2606-441D-9B0C-C8E4F832DA4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63A3-C6D1-4926-99CD-72BAD68866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1B07-5B35-48FA-B878-ED5A041D1E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CC6889-D5D0-480A-AE32-C25CD778FE6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57100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F5FE-A08C-4558-B09E-5821BFA45E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C109-CD27-4969-A1CE-0591749E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5DC9-26B6-4357-B5FB-28F7C35878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946972-30D7-4BCD-B945-1BFED9D30B5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88F6-D891-46D5-8C87-831D66A7C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3CEA-CD24-41B5-B413-F6383FFC26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88AEB0-9C3D-4C0A-9B49-9F994528BCC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189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9D9-B8B2-47C8-ACC0-798AA28F9E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9A5D-6D30-41E6-8539-BCE2EDECC4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2CE5-7B6A-4013-86B7-7E505F3C24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745C9-75E3-4C79-9A65-36A6C12348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1A2A4-8D16-4856-9D98-1E00C03C68A5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45890-8ABB-45B0-A06E-6601CB82DD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3682-ACA9-41D1-AA5D-79DC20D98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1086B-1C49-4C6D-955B-65FBD8ECCF7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520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5487-DB76-4D56-953D-8BF7D98A1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713D-CED1-4477-B46B-474157D222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4F8FD-EBC0-4E4C-A748-B83360216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5BDBC-3EAE-4815-8465-EFD1F865A17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82AE-7503-486C-87BC-D02B6BC1AF1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B1BC8-B3F6-4BA2-8FD5-CC8E1BEBF6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F7FD0A-3441-4AD1-97F8-A4D453E965C6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593B4-9E67-4AB1-929B-4459AC4FB4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903A6-EA42-4B2C-A177-2AF0D45E45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B98BA3-4D34-4F8E-B04E-C81561813E3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611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39B0-0B92-4E36-B514-EE4BF7EA83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73254-87AB-4B40-AECE-271E908587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00FEA-CE93-4330-AE25-C1CB1FE0057E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3774E-CED6-4934-83FC-D323ECA8B3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A333-A4D4-422B-A6D5-7739657A72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94AA9A-51CF-4EB9-A234-1F4237B25A7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871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39186-EED5-430A-B37D-CB1BE0A43A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EAF5EB-F2A7-43A7-9549-45FD408C7D0F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11984-7DD5-4A87-8EB5-DB28E889D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3537-2992-493D-B6BB-5331A4FD33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FD8F48-404C-41BF-A36E-4C1DEC2A04C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4B3B-7A6C-4144-9EA1-50BB4783E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4CD6-925D-4280-BA31-2DCBA8B6C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3D72-CD4B-4FB8-A4C3-26BC52E357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07691-7B59-419E-9A18-3770DDAE559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C838-5379-4E83-A915-96F078348C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6CED-F089-4829-8639-64F1A9C442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08542F-2FB6-41E2-8A70-3B59E20BB44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427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D4E3-E0AE-422A-8122-015CF12DC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0632-29CE-423D-BFD3-CD10F56228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E397-ABED-4539-8984-1B1F3F06C8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01DF-768A-43AC-BB79-5C9CC1270C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F20F8-4CB9-4625-ABC2-8F643746419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AC9B-F332-4D84-977C-A46832C0C3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16B4-D49F-4237-9F7C-B5DE6346AD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1271D-403B-47BA-90DF-9E3BB0F5471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191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F17C-6200-4B4A-98F3-B5B1130D3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9FED-57CC-4C60-865D-E0CB2E76E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280C-D94C-4D0D-80C9-C1B8FF0FFB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625F-B748-4402-8A2F-0407A0093C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CEE4A-2408-410F-BF05-68AE90595830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80C7-3860-4968-AC2C-818B03194E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08AF-D86D-4D9B-957F-15C0E8B8DF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F2A4A3-F893-413A-AF79-81D5C80C8AF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393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93BD-0FC7-426B-A239-7582944BC7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8323F-E75C-4EFB-BB3B-DCA95C82FFA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ACB4-D428-47FA-BD44-6E43C06FF7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66E7-BE4A-419E-8E37-D3D581A948E8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F928-B2E7-4AB6-B931-7F8223325B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A2D6-3DBA-4003-AC80-35EE171DC5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038B16-1C68-4459-9137-100AAD29182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611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3C048-CD99-4837-8C0F-18E1963B975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DC26-C41E-4855-AD34-3F18ABEB9C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F35C-3C13-4A63-AFA0-831F2A067D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A7867A-847C-4448-ACCC-33AFE1856F0B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BDC9-9607-4D85-A499-92AB1B45D2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7AB1-7D4E-4D2B-ABA2-30CB4E8A85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5B58A-4177-4E4F-BDF6-E9BC465C0D2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91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439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548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771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778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585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0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8987-C6E8-4281-A236-F405A0EF09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4DD9-CEFA-4ACC-9815-CF990CB34E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439E-DADE-4D69-B4DE-0A31C6725E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68FF-FC38-4B5F-A80D-42C6FDCBE0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10AB0F-217C-4943-B204-665BD86D8E3B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1859-D823-4FF6-9AD2-4146D7967B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12C88-86B7-408C-B2EF-0CD681693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9699F4-A15C-48BA-A877-C6593968D1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1713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48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694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016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2352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0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2AC9-05D5-4EC8-BB24-5712DD2DF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F659-121A-4B9B-A006-C57992DDA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32215-8CE0-4D1E-8311-F5016E861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71FD6-5A7E-4416-B347-92EA26B6DF0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A4EED-1D90-46BB-BE71-0F6D01D138E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80942-D3F0-4C0C-8BE3-CA86F80DC6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24B46D-6B49-4CBF-8355-DB4287F4ACE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EB7F-FDB2-4428-896C-7162DAE3EA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3E2AE-9952-4BA6-BF32-DE9E9E7A7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C4BB2-94AD-4DB4-A213-208FEFA86CB3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9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95DA-015B-464B-A848-A6B4E21784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E40FF-7D5E-4CEB-ACDE-C8374B3C22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A2C93-44AC-4F0D-A967-589D486FAADA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07784-D6B8-4A6A-ACFF-B0C32DDDFD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205D-98AD-42A3-8C04-62269F9C53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FBAED-05A8-457E-BD65-39E7F4816CD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57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2E104-84F1-4688-8E9A-9702AFC82B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85F980-1A54-42AF-A7A2-D7E167AF346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A4CDB-FA60-452F-AC17-80E73E0C0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21C3-DC79-437B-9AAF-C9EF9AC21B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00D41-B9EF-4015-8717-80D8B7360AF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1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D44B-16D9-48AA-85D4-D5860BF3A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6792-E541-4721-BF3E-018C6EAC78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9D25-7551-473B-B7EB-57A423A883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6B9A-47AE-42F1-9F3B-1881A03BE8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44FC49-4617-4375-90AE-574C49864662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1D70-25D9-49C1-93D0-607C78D89E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DF24-6F3C-471D-B803-608E17F717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C040-BDCC-4320-8837-0C20840DE29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96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DEA9-5806-4E9D-BE02-DC68DFFEF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E1054-EAD7-4B1D-A723-870AEEBB203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20EB4-E46D-43BF-B48B-8913BB1779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616CF-7867-4065-826B-95CF33A24D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CDB17-CBC3-4C37-9C62-F91CC044116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EB8F-0480-4D89-B970-B897B8D05D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FC2C-9BA9-43D6-B9C9-901E400153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7AF284-2EBB-406E-9A42-A41DA1AC5EFD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0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EB517-0BCA-4DD5-8911-DBD718997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5ABA-9F3F-4DAF-9359-04B6D7A88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475B-982A-482B-B538-1D32230C036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322D304-BC79-44C5-8C38-9B2EAFD7A858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2203-C69F-4046-8886-DB37031E488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2F81-409E-4299-9290-2D3EF3449D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FA8D4D2-A462-4411-9A2A-982FE3CC91D2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D70F9-D96B-41BD-B9FE-ED270BD1C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8D1F-5444-428D-AF75-0C6CEE304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6EC5-8A5E-4BC3-A2F7-381032B9BA4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54FFC27-5D2E-44C5-BF50-A60ABA0B841B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E7B5-D152-4073-9EBD-12E76C4AF22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AA39-EE68-455A-8A7C-E813AB7CC91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41F524F-AE13-4C22-8936-06CAF0D422CA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95D9C-56E8-463D-8F77-E9BF05A37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3256-C5CA-4392-BD45-A270AC433B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4F89-17CF-44BF-8FA5-AA43D605E2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7E35A64-8696-430E-BD8D-C66B34156B7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79B0-BE34-47BE-B98E-CA151BC14F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8423-A6E9-456F-A772-0F81ECBE0D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C217D96-87A3-462C-8D72-7E13D2BD480A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1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66D-CEA8-4CCF-AA4A-9631117ADB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2387598"/>
          </a:xfrm>
        </p:spPr>
        <p:txBody>
          <a:bodyPr>
            <a:normAutofit fontScale="90000"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Testing HTTP-based APIs using RestAssured.Net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344A-42EA-41D8-97DB-21ED8F9872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700067"/>
            <a:ext cx="11706221" cy="3900757"/>
          </a:xfrm>
        </p:spPr>
        <p:txBody>
          <a:bodyPr anchorCtr="0"/>
          <a:lstStyle/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https://www.ontestautomation.com</a:t>
            </a: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with expiry date is obtained first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is then sent with all subsequent requests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 mechanism is OAuth(2)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 is a common token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RsT5OjbzRn430zqMLgV3Ia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Bearer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3" y="6112688"/>
            <a:ext cx="16383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445423" y="611268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8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to be sent to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response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2612854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7231" y="1911766"/>
            <a:ext cx="11143891" cy="46615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Indicates result of request processing by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 different categories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1XX		Informational	100 Continue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2XX		Success			200 OK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3XX		Redirection		301 Moved Permanently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4XX		Consumer errors	400 Bad Request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5XX		Provider errors	500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42310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response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response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 (how many bytes in the response body?)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provider-specific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Caching-related headers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server type 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returned by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 specification /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9385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SOAP: WSDL (Web Services Description Language)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REST: OpenAPI / Swagger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REST: RAML (RESTful API Modelling Language)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REST: WADL (Web Application Description Language)</a:t>
            </a: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02327C9F-92B9-4D1C-84A3-E641F131E8F4}"/>
              </a:ext>
            </a:extLst>
          </p:cNvPr>
          <p:cNvSpPr/>
          <p:nvPr/>
        </p:nvSpPr>
        <p:spPr>
          <a:xfrm flipV="1">
            <a:off x="478031" y="2700167"/>
            <a:ext cx="6017659" cy="81078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2919-6A7F-4DD9-A93C-8B30D3658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Tools for testing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58DE-2A74-467D-A883-872913DD28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58522" cy="5032373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Free / open source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Postman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SoapUI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Code libraries (REST Assured, RestAssured.Net, RestSharp, requests, …)</a:t>
            </a:r>
          </a:p>
          <a:p>
            <a:pPr lvl="1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Commercial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Parasoft SOAtest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SmartBear ReadyAPI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Build your own (using HTTP libraries for your language of choice)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35F6-3736-4745-ACB1-9E362ABEE3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4495-3B4F-44AD-978E-CBCDD299C9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C# DSL for writing tests for RESTful APIs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 of REST Assured (Java)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Removes a lot of boilerplate code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Runs on top of common unit testing frameworks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NUnit, xUnit, MSTest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Bas Dijkstra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C865-C019-4B8B-9CF4-52F4E1ED05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Adding RestAssured.Net to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1547-6D8A-4745-9CEE-335CA0E4DD0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 as a NuGet package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C852C-5A81-585D-CA0D-C071C49C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47" y="3282366"/>
            <a:ext cx="10446505" cy="255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19FE-A384-4E4D-A5C7-43D51FD0A1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3102-461B-4C36-95FD-3967A29F90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HTTP-based APIs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Hands-on 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D1B-835F-4058-AFBF-5144A21F0C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94EC-186F-4384-850D-F471F7FD3E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5762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 Guide</a:t>
            </a:r>
          </a:p>
          <a:p>
            <a:pPr marL="0" indent="0">
              <a:buNone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https://github.com/basdijkstra/rest-assured-net/wiki/Usage-Guide</a:t>
            </a: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_Examples</a:t>
            </a:r>
          </a:p>
          <a:p>
            <a:pPr marL="0" lvl="0" indent="0">
              <a:buNone/>
            </a:pPr>
            <a:r>
              <a:rPr lang="nl-NL" sz="1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https://github.com/basdijkstra/rest-assured-net/tree/main/RestAssured.Net.Tests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(these double as acceptance tests for the project)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CD4028E-E5E8-78DE-F874-6AAD4185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2125623"/>
            <a:ext cx="10952480" cy="434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BEE47-423D-41F0-8A63-DF78894C7F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sample test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C92A408-C149-4757-AB8A-230366CF0B5E}"/>
              </a:ext>
            </a:extLst>
          </p:cNvPr>
          <p:cNvSpPr/>
          <p:nvPr/>
        </p:nvSpPr>
        <p:spPr>
          <a:xfrm>
            <a:off x="571500" y="2131284"/>
            <a:ext cx="1348740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0556E04-95A6-4CE2-9DED-171ACD93EB31}"/>
              </a:ext>
            </a:extLst>
          </p:cNvPr>
          <p:cNvSpPr txBox="1"/>
          <p:nvPr/>
        </p:nvSpPr>
        <p:spPr>
          <a:xfrm>
            <a:off x="571500" y="1756291"/>
            <a:ext cx="91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RestAssured.Net uses NUnit (this could also be xUnit or MSTest)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9962167-AA09-4864-80CD-195FFFB132B8}"/>
              </a:ext>
            </a:extLst>
          </p:cNvPr>
          <p:cNvSpPr/>
          <p:nvPr/>
        </p:nvSpPr>
        <p:spPr>
          <a:xfrm>
            <a:off x="1690367" y="4382467"/>
            <a:ext cx="9663436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E10F718-AC71-496F-B9CC-3C68EF5C6438}"/>
              </a:ext>
            </a:extLst>
          </p:cNvPr>
          <p:cNvSpPr txBox="1"/>
          <p:nvPr/>
        </p:nvSpPr>
        <p:spPr>
          <a:xfrm>
            <a:off x="3716970" y="3859404"/>
            <a:ext cx="86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an HTTP GET call to retrieve data from the provider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8237CB3E-30B0-4313-AA62-CC5154DE158D}"/>
              </a:ext>
            </a:extLst>
          </p:cNvPr>
          <p:cNvSpPr/>
          <p:nvPr/>
        </p:nvSpPr>
        <p:spPr>
          <a:xfrm>
            <a:off x="1781807" y="5495342"/>
            <a:ext cx="10024113" cy="56390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9B420FA-11F0-4755-8FDD-E9341DB7CCBB}"/>
              </a:ext>
            </a:extLst>
          </p:cNvPr>
          <p:cNvSpPr txBox="1"/>
          <p:nvPr/>
        </p:nvSpPr>
        <p:spPr>
          <a:xfrm>
            <a:off x="714376" y="6063717"/>
            <a:ext cx="1147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an assertion on the returned response (here: on the JSON response payload)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4" grpId="0"/>
      <p:bldP spid="18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1CDE-5987-4E5A-AC1D-F632258704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C297-61D2-4403-ACF1-F58601E90B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128641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for all HTTP methods (GET, POST, PUT, …)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for Gherkin (Given/When/Then)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NHamcrest matchers for checks (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Is.EqualTo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JsonPath to select elements from a JSON 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865BD2-0C75-15DF-DE2D-037F5D77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24" y="3952241"/>
            <a:ext cx="7320476" cy="290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438-954B-4D9F-BBE5-38162977A2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NHamcrest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BA79-A0C1-4DC6-888B-BB04CED9FB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 expectations in natural language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Examples:</a:t>
            </a:r>
          </a:p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CBFE6-3F01-4CEB-983B-9AE5FDA8E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8616"/>
              </p:ext>
            </p:extLst>
          </p:nvPr>
        </p:nvGraphicFramePr>
        <p:xfrm>
          <a:off x="1178560" y="3555455"/>
          <a:ext cx="10515599" cy="1483376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3836989">
                  <a:extLst>
                    <a:ext uri="{9D8B030D-6E8A-4147-A177-3AD203B41FA5}">
                      <a16:colId xmlns:a16="http://schemas.microsoft.com/office/drawing/2014/main" val="1438541578"/>
                    </a:ext>
                  </a:extLst>
                </a:gridCol>
                <a:gridCol w="6678610">
                  <a:extLst>
                    <a:ext uri="{9D8B030D-6E8A-4147-A177-3AD203B41FA5}">
                      <a16:colId xmlns:a16="http://schemas.microsoft.com/office/drawing/2014/main" val="69482453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Is.EqualTo(X)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object equal X?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7944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Has.Item(Is.EqualTo(X))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collection contain</a:t>
                      </a:r>
                      <a:r>
                        <a:rPr lang="nl-NL" baseline="0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 an item equal to X?</a:t>
                      </a:r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84319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1406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397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6F27-71AF-4B35-9BF5-7AA88B0D0C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38E-D763-4A93-AC22-A8F9C5ACEF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48996" cy="4351336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JsonPath is a query language for JSON documents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aims and scope as XPath for XML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 and examples: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https://support.smartbear.com/alertsite/docs/monitors</a:t>
            </a: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/api/endpoint/jsonpath.html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 required JsonPath expressions are given in the exercise descriptions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8E14AAA6-5CE9-4955-90F8-BE2CFB37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61" y="3545841"/>
            <a:ext cx="6896139" cy="331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3023-2B09-4435-868D-5E30620DBC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150597" cy="7829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Checking technical response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B50F-65BD-46CC-8483-7815AA8414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360394"/>
            <a:ext cx="10515600" cy="4822060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Content-Type header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headers and their value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Cookies and their value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Most methods accept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both fixed values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and NHamcrest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matchers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548B4A5-8BB9-4D19-9D58-928440009CBD}"/>
              </a:ext>
            </a:extLst>
          </p:cNvPr>
          <p:cNvSpPr/>
          <p:nvPr/>
        </p:nvSpPr>
        <p:spPr>
          <a:xfrm>
            <a:off x="6096000" y="5794946"/>
            <a:ext cx="2363471" cy="3149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651BAE6-66B1-4C49-B9F6-C78F77AF31D8}"/>
              </a:ext>
            </a:extLst>
          </p:cNvPr>
          <p:cNvSpPr/>
          <p:nvPr/>
        </p:nvSpPr>
        <p:spPr>
          <a:xfrm>
            <a:off x="6136639" y="6202775"/>
            <a:ext cx="5811520" cy="49405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8757A-8593-F22B-8094-658357AF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062302"/>
            <a:ext cx="7443499" cy="4733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426720" y="5795698"/>
            <a:ext cx="91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use </a:t>
            </a:r>
            <a:r>
              <a:rPr lang="en-US" sz="2400" i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RequestLogLevel.Body</a:t>
            </a:r>
            <a:r>
              <a:rPr lang="en-US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RequestLogLevel.Headers</a:t>
            </a:r>
            <a:r>
              <a:rPr lang="en-US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well as other options</a:t>
            </a:r>
            <a:endParaRPr lang="en-NL" sz="2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8A875AC-C00D-4F23-A106-47C9997CBA35}"/>
              </a:ext>
            </a:extLst>
          </p:cNvPr>
          <p:cNvSpPr/>
          <p:nvPr/>
        </p:nvSpPr>
        <p:spPr>
          <a:xfrm>
            <a:off x="733803" y="2038039"/>
            <a:ext cx="5595078" cy="14757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al 9">
            <a:extLst>
              <a:ext uri="{FF2B5EF4-FFF2-40B4-BE49-F238E27FC236}">
                <a16:creationId xmlns:a16="http://schemas.microsoft.com/office/drawing/2014/main" id="{78E5D441-8ADF-F545-22E0-1D765CC5723F}"/>
              </a:ext>
            </a:extLst>
          </p:cNvPr>
          <p:cNvSpPr/>
          <p:nvPr/>
        </p:nvSpPr>
        <p:spPr>
          <a:xfrm>
            <a:off x="1272903" y="3883632"/>
            <a:ext cx="3062791" cy="40458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C94B9-AB0C-9C90-B052-5DBB0603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062302"/>
            <a:ext cx="7443499" cy="4733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91DA317-858F-ECF4-B538-7C1F83972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86" y="3598898"/>
            <a:ext cx="8089757" cy="2944141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247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38BD3-1847-9F74-AF84-4EA19339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062302"/>
            <a:ext cx="7443499" cy="4733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206829"/>
            <a:ext cx="8849360" cy="839652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response data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F16B06-E37F-8F3B-A49C-141D2730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969" y="1229360"/>
            <a:ext cx="6848031" cy="5628640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33220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2EA5-048D-4FF3-9E42-663F12039C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API under test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BD5-322C-403E-8500-FB1821C237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(Simulation of) an online banking API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Customer data (GET, POST)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Account data (POST, GET)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RESTful API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1026" name="Picture 2" descr="Online Banking Best Practices for Consumers">
            <a:extLst>
              <a:ext uri="{FF2B5EF4-FFF2-40B4-BE49-F238E27FC236}">
                <a16:creationId xmlns:a16="http://schemas.microsoft.com/office/drawing/2014/main" id="{938378A0-C281-61D3-D811-593655A1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4" y="3375025"/>
            <a:ext cx="5241936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FC11-92DC-4E02-A03A-95058B5014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02AD-F27B-43AB-BF80-BFD1C80CF1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150597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a recent .NET SDK (.NET 6 or newer)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Visual Studio (or any other IDE)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project into your IDE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https://github.com/basdijkstra/rest-assured-net-workshop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992C-2C6A-4FE9-BDF2-940FD6C613F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FE7B-86F3-44D9-B02F-D5F7A42146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2311081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How to use the test suite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Executing your tests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Reviewing test results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Exercises01.cs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Simple checks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individual elements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collections and items therein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technical response properties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 are predefined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Don’t worry about the references to http://localhost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only need to write the tests using RestAssured.Net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Answers01.cs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Examples01.cs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ECD3-1AF0-4DCE-BE96-047FA71817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Parameters in RESTful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DA060C7-5790-2710-0E32-BD462C56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3" y="2609848"/>
            <a:ext cx="10927202" cy="3323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93CE46-31FA-4988-86CC-A0B131C18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7241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1C3E-D32D-4240-B4A0-C208D31CD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0386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http://md5.jsontest.com/?</a:t>
            </a:r>
            <a:r>
              <a:rPr lang="en-US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en-US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E29ECA-A79E-435D-924E-23D25040D231}"/>
              </a:ext>
            </a:extLst>
          </p:cNvPr>
          <p:cNvSpPr/>
          <p:nvPr/>
        </p:nvSpPr>
        <p:spPr>
          <a:xfrm flipV="1">
            <a:off x="1554480" y="4038280"/>
            <a:ext cx="5090160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1BEF237-CF8B-4530-A12D-4F3D306CE343}"/>
              </a:ext>
            </a:extLst>
          </p:cNvPr>
          <p:cNvSpPr txBox="1"/>
          <p:nvPr/>
        </p:nvSpPr>
        <p:spPr>
          <a:xfrm>
            <a:off x="4801801" y="3564492"/>
            <a:ext cx="554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query parameter and its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4207C9C-DF53-8791-8E54-964B8BD0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4" y="2387638"/>
            <a:ext cx="11117731" cy="4105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D164F3-ED47-4492-87D7-AAF28B005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71364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BF-484E-448F-B78F-D01D9DABEC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0157" cy="4351336"/>
          </a:xfrm>
        </p:spPr>
        <p:txBody>
          <a:bodyPr/>
          <a:lstStyle/>
          <a:p>
            <a:pPr lvl="1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http://jsonplaceholder.typicode.com/users/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1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DFC26A1-C392-4397-B5E4-5B3F41F8E7EB}"/>
              </a:ext>
            </a:extLst>
          </p:cNvPr>
          <p:cNvSpPr/>
          <p:nvPr/>
        </p:nvSpPr>
        <p:spPr>
          <a:xfrm flipV="1">
            <a:off x="1513841" y="4197874"/>
            <a:ext cx="4592319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6A0EDA-D4C3-432A-A868-351C55F997C4}"/>
              </a:ext>
            </a:extLst>
          </p:cNvPr>
          <p:cNvSpPr txBox="1"/>
          <p:nvPr/>
        </p:nvSpPr>
        <p:spPr>
          <a:xfrm>
            <a:off x="2818735" y="3456209"/>
            <a:ext cx="556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(custom) path parameter name</a:t>
            </a: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the parameter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8132C249-93F0-42CA-933B-172C327FECF8}"/>
              </a:ext>
            </a:extLst>
          </p:cNvPr>
          <p:cNvSpPr/>
          <p:nvPr/>
        </p:nvSpPr>
        <p:spPr>
          <a:xfrm flipV="1">
            <a:off x="9773920" y="4904526"/>
            <a:ext cx="1620517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9FCADA0-A6AD-481E-88B5-F9A768EE4DE9}"/>
              </a:ext>
            </a:extLst>
          </p:cNvPr>
          <p:cNvSpPr txBox="1"/>
          <p:nvPr/>
        </p:nvSpPr>
        <p:spPr>
          <a:xfrm>
            <a:off x="6323885" y="4170010"/>
            <a:ext cx="578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the location of the path parameter using the chosen name between []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 are all about data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58" y="45525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Exchange data between consumer and provider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88652" y="4711614"/>
            <a:ext cx="881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Business logic and calculations often exposed through APIs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 to retrieve data from provider, POST to send data to provider, 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 testing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58" y="45525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 the same test more than once…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88652" y="4711614"/>
            <a:ext cx="980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More efficient to do this at the API level…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for different combinations of input and expected output values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5AC4C70B-9696-4CFE-B968-47D7EA53937A}"/>
              </a:ext>
            </a:extLst>
          </p:cNvPr>
          <p:cNvSpPr txBox="1"/>
          <p:nvPr/>
        </p:nvSpPr>
        <p:spPr>
          <a:xfrm>
            <a:off x="762265" y="5569923"/>
            <a:ext cx="980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as compared to doing this at the UI level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1EFA63-F743-CA45-ABD7-ED1C9E38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1" y="2091663"/>
            <a:ext cx="11834717" cy="4191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‘Feeding’ test data to your test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43E322A0-E6FC-4518-9B79-5C35BBAC0671}"/>
              </a:ext>
            </a:extLst>
          </p:cNvPr>
          <p:cNvSpPr/>
          <p:nvPr/>
        </p:nvSpPr>
        <p:spPr>
          <a:xfrm flipV="1">
            <a:off x="111759" y="2091662"/>
            <a:ext cx="12080241" cy="107846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8D42064-D961-4B5C-908D-8B122F58DF83}"/>
              </a:ext>
            </a:extLst>
          </p:cNvPr>
          <p:cNvSpPr txBox="1"/>
          <p:nvPr/>
        </p:nvSpPr>
        <p:spPr>
          <a:xfrm>
            <a:off x="758310" y="1316449"/>
            <a:ext cx="861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test cases using the [TestCase] attribute (one for every iteration with test data values separated by commas)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1CCCBB-F532-47AB-906C-4B3E468BBB8A}"/>
              </a:ext>
            </a:extLst>
          </p:cNvPr>
          <p:cNvSpPr/>
          <p:nvPr/>
        </p:nvSpPr>
        <p:spPr>
          <a:xfrm flipV="1">
            <a:off x="3921760" y="3293676"/>
            <a:ext cx="6085839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336CB8-190E-45D9-910F-47A929EF42A0}"/>
              </a:ext>
            </a:extLst>
          </p:cNvPr>
          <p:cNvSpPr txBox="1"/>
          <p:nvPr/>
        </p:nvSpPr>
        <p:spPr>
          <a:xfrm>
            <a:off x="7123550" y="3864095"/>
            <a:ext cx="450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to pass the test data values into the method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E0751175-03B0-40F6-B620-04ACC86EF617}"/>
              </a:ext>
            </a:extLst>
          </p:cNvPr>
          <p:cNvSpPr/>
          <p:nvPr/>
        </p:nvSpPr>
        <p:spPr>
          <a:xfrm flipV="1">
            <a:off x="4147305" y="4293889"/>
            <a:ext cx="14528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2B08A87D-8A7E-4CC3-B338-4B681769672C}"/>
              </a:ext>
            </a:extLst>
          </p:cNvPr>
          <p:cNvSpPr/>
          <p:nvPr/>
        </p:nvSpPr>
        <p:spPr>
          <a:xfrm flipV="1">
            <a:off x="6377425" y="5518625"/>
            <a:ext cx="30276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A280C12-2171-4F34-B499-3841BA79E188}"/>
              </a:ext>
            </a:extLst>
          </p:cNvPr>
          <p:cNvSpPr txBox="1"/>
          <p:nvPr/>
        </p:nvSpPr>
        <p:spPr>
          <a:xfrm>
            <a:off x="4721620" y="6149726"/>
            <a:ext cx="72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in the test method where appropriate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9" grpId="0" animBg="1"/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85AE527-0D15-E416-F063-6CC384B7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9" y="1042040"/>
            <a:ext cx="11834717" cy="4191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0121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the parameterized test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E0260A9-87AF-4EDA-B29C-CFE419F9AD7E}"/>
              </a:ext>
            </a:extLst>
          </p:cNvPr>
          <p:cNvSpPr txBox="1"/>
          <p:nvPr/>
        </p:nvSpPr>
        <p:spPr>
          <a:xfrm>
            <a:off x="8404133" y="5509741"/>
            <a:ext cx="369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test method is run three times, once for each iteration</a:t>
            </a: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 ‘test case’)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ACB5CA-2CEF-DDCE-658C-DD29BE66D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" y="4557723"/>
            <a:ext cx="7707542" cy="1904037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27723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Exercises02.cs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Parameterized tests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iterations using the [TestCase] annotation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parameterized data to call the right URI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parameterized data in assertions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Answers02.cs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Examples02.cs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0855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request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2612854"/>
            <a:ext cx="301620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4235570" y="2612854"/>
            <a:ext cx="726344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2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5AC-03E0-4F51-8671-65F7902C75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3971-C89F-4B4C-A79A-17E0D0D8315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Securing APIs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Most common authentication schemes: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 (username / password)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Token-based, often using OAuth(2)</a:t>
            </a:r>
          </a:p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80667B5-D363-3C02-09A7-AF0DDC8B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25" y="1690688"/>
            <a:ext cx="8261350" cy="4839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FBD64-CA7F-4EC5-AAD8-4A56E61E2E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F5E1571-D36C-4BC6-B60C-6C94B1B93EF3}"/>
              </a:ext>
            </a:extLst>
          </p:cNvPr>
          <p:cNvSpPr/>
          <p:nvPr/>
        </p:nvSpPr>
        <p:spPr>
          <a:xfrm flipV="1">
            <a:off x="3281680" y="3786593"/>
            <a:ext cx="7233920" cy="53140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788146D-D31E-487E-BDA8-8DA48BFE2872}"/>
              </a:ext>
            </a:extLst>
          </p:cNvPr>
          <p:cNvSpPr txBox="1"/>
          <p:nvPr/>
        </p:nvSpPr>
        <p:spPr>
          <a:xfrm>
            <a:off x="6096001" y="3016247"/>
            <a:ext cx="598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will add the Authorization header to the request, with the appropriate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230A8ED-1F0C-6AF9-FFF2-95351DCD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601769"/>
            <a:ext cx="8689975" cy="4973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0D34C-9F52-4680-B1B9-8D6E50749F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OAuth(2)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391BC6A-4C83-482A-A4B8-192AA8F33D53}"/>
              </a:ext>
            </a:extLst>
          </p:cNvPr>
          <p:cNvSpPr/>
          <p:nvPr/>
        </p:nvSpPr>
        <p:spPr>
          <a:xfrm flipV="1">
            <a:off x="3220720" y="3760209"/>
            <a:ext cx="7112000" cy="48060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06BBA2-ACE4-4C8E-A690-B5B0D128C5D2}"/>
              </a:ext>
            </a:extLst>
          </p:cNvPr>
          <p:cNvSpPr txBox="1"/>
          <p:nvPr/>
        </p:nvSpPr>
        <p:spPr>
          <a:xfrm>
            <a:off x="4175760" y="3028928"/>
            <a:ext cx="7907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authentication token is typically retrieved prior to running the tests to ensure that a valid token is used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F25D-EE8F-42E0-81D4-914F2CEEA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B5A0-D59D-409C-96D0-A5FC1EF5B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tokens, uniquely generated IDs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First call returns a unique value (e.g. a new user ID)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Second call needs to use this generated value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Since there’s no way to predict the value, we need to capture and reuse it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6E0D33C-52E4-C566-5720-D19E9D1E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877" y="0"/>
            <a:ext cx="8546123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A6FE96E-B730-4181-B8E7-7E972F70E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440" y="304800"/>
            <a:ext cx="3300437" cy="2540000"/>
          </a:xfrm>
        </p:spPr>
        <p:txBody>
          <a:bodyPr>
            <a:normAutofit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</a:t>
            </a:r>
            <a:b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</a:b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DB38F95-11D6-484E-99FE-631186B94CA3}"/>
              </a:ext>
            </a:extLst>
          </p:cNvPr>
          <p:cNvSpPr/>
          <p:nvPr/>
        </p:nvSpPr>
        <p:spPr>
          <a:xfrm flipV="1">
            <a:off x="5064760" y="2997811"/>
            <a:ext cx="1981200" cy="41594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4337873-F81B-42B3-BC23-407599E87734}"/>
              </a:ext>
            </a:extLst>
          </p:cNvPr>
          <p:cNvSpPr/>
          <p:nvPr/>
        </p:nvSpPr>
        <p:spPr>
          <a:xfrm flipV="1">
            <a:off x="4982699" y="3373118"/>
            <a:ext cx="2590800" cy="41594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DD82D94-C326-4385-88A6-9DEAF9489F9F}"/>
              </a:ext>
            </a:extLst>
          </p:cNvPr>
          <p:cNvSpPr txBox="1"/>
          <p:nvPr/>
        </p:nvSpPr>
        <p:spPr>
          <a:xfrm>
            <a:off x="7829005" y="3132433"/>
            <a:ext cx="336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JsonPath expression to extract the required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38EB747D-1C5F-439E-AEE0-BC1FF148EC80}"/>
              </a:ext>
            </a:extLst>
          </p:cNvPr>
          <p:cNvSpPr/>
          <p:nvPr/>
        </p:nvSpPr>
        <p:spPr>
          <a:xfrm flipV="1">
            <a:off x="4304714" y="1502409"/>
            <a:ext cx="259080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A2BF558-9921-4B6B-89B6-1FD936727617}"/>
              </a:ext>
            </a:extLst>
          </p:cNvPr>
          <p:cNvSpPr txBox="1"/>
          <p:nvPr/>
        </p:nvSpPr>
        <p:spPr>
          <a:xfrm>
            <a:off x="4264074" y="1101767"/>
            <a:ext cx="654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return value can be stored in a variable…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08AC4C0F-98C2-4387-B049-FAD6659EB849}"/>
              </a:ext>
            </a:extLst>
          </p:cNvPr>
          <p:cNvSpPr/>
          <p:nvPr/>
        </p:nvSpPr>
        <p:spPr>
          <a:xfrm flipV="1">
            <a:off x="8453120" y="4491587"/>
            <a:ext cx="14325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323A698-0C8A-42DA-A4DD-7104DC3CA129}"/>
              </a:ext>
            </a:extLst>
          </p:cNvPr>
          <p:cNvSpPr txBox="1"/>
          <p:nvPr/>
        </p:nvSpPr>
        <p:spPr>
          <a:xfrm>
            <a:off x="6879770" y="4915789"/>
            <a:ext cx="52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reused at a later point in time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9555-BF25-4C34-BB19-D98813CAFE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21564" cy="48596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 shared properties shared by many calls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Base URI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Headers, authentication, cookies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914550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602698E1-BB38-210E-0630-5AFB7D6C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337" y="435053"/>
            <a:ext cx="4114800" cy="26955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E4B8C7C-798E-6195-2E66-AB32C6BC9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63154"/>
            <a:ext cx="8229633" cy="3593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923" y="377675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Defining and using a RequestSpecification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58E5E937-178E-4D94-AFBE-2C1D4EEF2A67}"/>
              </a:ext>
            </a:extLst>
          </p:cNvPr>
          <p:cNvSpPr/>
          <p:nvPr/>
        </p:nvSpPr>
        <p:spPr>
          <a:xfrm flipV="1">
            <a:off x="975360" y="6151638"/>
            <a:ext cx="17373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071E717-7109-4870-AA18-68594E6608C1}"/>
              </a:ext>
            </a:extLst>
          </p:cNvPr>
          <p:cNvSpPr txBox="1"/>
          <p:nvPr/>
        </p:nvSpPr>
        <p:spPr>
          <a:xfrm>
            <a:off x="2843454" y="6308205"/>
            <a:ext cx="895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your RequestSpecification using a fluent Builder pattern…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A764A14A-CD19-4168-93B5-61566C13997A}"/>
              </a:ext>
            </a:extLst>
          </p:cNvPr>
          <p:cNvSpPr/>
          <p:nvPr/>
        </p:nvSpPr>
        <p:spPr>
          <a:xfrm flipV="1">
            <a:off x="8668589" y="1582089"/>
            <a:ext cx="2484117" cy="3461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7D20E1B-EDA8-4652-825D-CDF4F106874F}"/>
              </a:ext>
            </a:extLst>
          </p:cNvPr>
          <p:cNvSpPr txBox="1"/>
          <p:nvPr/>
        </p:nvSpPr>
        <p:spPr>
          <a:xfrm>
            <a:off x="8658429" y="3075257"/>
            <a:ext cx="339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use it by calling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 of your test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Exercises03.cs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 shared values</a:t>
            </a: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Apply value reuse as shown in the slides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basic and OAUth authentication schemes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 common values to a RequestSpecification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Answers03.cs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Examples03.cs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611781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D86807-6974-29BD-0825-71CA83BF8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D007-E3A5-C440-ED13-61A05F30B0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Working with XML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C0C5-D6C6-9976-82A2-8DC4A6C4146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APIs can return XML responses, too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can work with this data format, too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XPath instead of JsonPath to select response body element(s)</a:t>
            </a:r>
          </a:p>
        </p:txBody>
      </p:sp>
    </p:spTree>
    <p:extLst>
      <p:ext uri="{BB962C8B-B14F-4D97-AF65-F5344CB8AC3E}">
        <p14:creationId xmlns:p14="http://schemas.microsoft.com/office/powerpoint/2010/main" val="35358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085E1-AA7B-5570-3B54-C2CA2F84E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D97AED2-D8A5-4C5F-698D-B4B723B6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97934"/>
            <a:ext cx="12192001" cy="3655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E7AF00-3181-D09A-BE95-DEE0257E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843" y="0"/>
            <a:ext cx="6758157" cy="2464931"/>
          </a:xfrm>
          <a:prstGeom prst="rect">
            <a:avLst/>
          </a:prstGeom>
        </p:spPr>
      </p:pic>
      <p:sp>
        <p:nvSpPr>
          <p:cNvPr id="12" name="Oval 4">
            <a:extLst>
              <a:ext uri="{FF2B5EF4-FFF2-40B4-BE49-F238E27FC236}">
                <a16:creationId xmlns:a16="http://schemas.microsoft.com/office/drawing/2014/main" id="{D3BDCBFB-AB07-F124-8460-37FE3469C440}"/>
              </a:ext>
            </a:extLst>
          </p:cNvPr>
          <p:cNvSpPr/>
          <p:nvPr/>
        </p:nvSpPr>
        <p:spPr>
          <a:xfrm flipV="1">
            <a:off x="1684962" y="5835723"/>
            <a:ext cx="2065106" cy="55480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436A40-6498-74BE-5F91-5C8692A487FF}"/>
              </a:ext>
            </a:extLst>
          </p:cNvPr>
          <p:cNvSpPr/>
          <p:nvPr/>
        </p:nvSpPr>
        <p:spPr>
          <a:xfrm>
            <a:off x="4274050" y="1232465"/>
            <a:ext cx="1664413" cy="369870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5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GET, POST, PUT, PATCH, DELETE, OPTIONS, 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 operations on 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Create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/ PATCH	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Update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Delete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Conventions, not standards!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4D716-A1F7-864A-24D5-D988B025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EFC98A-AAF4-9A24-9012-9A640F69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67" y="0"/>
            <a:ext cx="407703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9F916-8B81-829F-748D-80A26E29E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7160"/>
            <a:ext cx="11182505" cy="3790840"/>
          </a:xfrm>
          <a:prstGeom prst="rect">
            <a:avLst/>
          </a:prstGeom>
        </p:spPr>
      </p:pic>
      <p:sp>
        <p:nvSpPr>
          <p:cNvPr id="12" name="Oval 4">
            <a:extLst>
              <a:ext uri="{FF2B5EF4-FFF2-40B4-BE49-F238E27FC236}">
                <a16:creationId xmlns:a16="http://schemas.microsoft.com/office/drawing/2014/main" id="{448D3D81-44F6-2A2B-EF63-2F76897A9724}"/>
              </a:ext>
            </a:extLst>
          </p:cNvPr>
          <p:cNvSpPr/>
          <p:nvPr/>
        </p:nvSpPr>
        <p:spPr>
          <a:xfrm flipV="1">
            <a:off x="880782" y="5537641"/>
            <a:ext cx="7451564" cy="93508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E48935-B2FE-C627-5246-8E442FAC4F91}"/>
              </a:ext>
            </a:extLst>
          </p:cNvPr>
          <p:cNvSpPr/>
          <p:nvPr/>
        </p:nvSpPr>
        <p:spPr>
          <a:xfrm>
            <a:off x="7017250" y="1877598"/>
            <a:ext cx="1664413" cy="369870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46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18104-0F2F-E8A8-7063-9F336639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1C7-F77C-CEE4-EC4B-11DB099D3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5AEE-5612-747F-794F-02233F8183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Exercises04.cs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Work with APIs returning XML response bodies</a:t>
            </a: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XML response body element values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the required XPath expressions yourself</a:t>
            </a:r>
          </a:p>
          <a:p>
            <a:pPr lvl="1"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Answers04.cs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Examples04.cs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276428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611-28F4-4AB8-85C1-A8929B703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(De-)serialization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A852-6104-45E5-A676-5FE22EF09F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018517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is able to convert objects directly to XML or JSON (and back)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when dealing with API payloads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request body payloads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Processing response body payloads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need for additional configuration or libraries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FE6-0550-43A2-9B4C-13A78AA17A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C4EF-5EB3-44EE-9D4D-2A83A2C287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63067"/>
            <a:ext cx="1051560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Class / DTO / POCO / … representing a blog post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640CB7-441B-1252-96CD-DB2D7AD8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22" y="2382954"/>
            <a:ext cx="7539355" cy="4317089"/>
          </a:xfrm>
          <a:prstGeom prst="rect">
            <a:avLst/>
          </a:prstGeom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23DFA16E-5F30-3203-99EA-9A4AB625C4CB}"/>
              </a:ext>
            </a:extLst>
          </p:cNvPr>
          <p:cNvSpPr/>
          <p:nvPr/>
        </p:nvSpPr>
        <p:spPr>
          <a:xfrm flipV="1">
            <a:off x="2763520" y="2995340"/>
            <a:ext cx="38709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4F63611-8FC6-7E5A-0979-AEC652D8569E}"/>
              </a:ext>
            </a:extLst>
          </p:cNvPr>
          <p:cNvSpPr txBox="1"/>
          <p:nvPr/>
        </p:nvSpPr>
        <p:spPr>
          <a:xfrm>
            <a:off x="6776720" y="2644717"/>
            <a:ext cx="512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RestAssured.Net uses Json.NET for (de-)serialization, which means that all Json.NET attributes can be used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FDCDA0-ADE2-A00A-ABF5-7C89C3B0C094}"/>
              </a:ext>
            </a:extLst>
          </p:cNvPr>
          <p:cNvSpPr txBox="1"/>
          <p:nvPr/>
        </p:nvSpPr>
        <p:spPr>
          <a:xfrm>
            <a:off x="7821127" y="3717368"/>
            <a:ext cx="356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[JsonProperty] defines the name of the property as it appears in JSON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3BD2DFB-4F21-85DC-C503-F4E17598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4" y="913934"/>
            <a:ext cx="8373185" cy="5686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65156-DD4C-4A0F-B83E-8AA26921E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525" y="156904"/>
            <a:ext cx="10515600" cy="843687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9B56CDF5-FCB2-441F-B48C-53544D850245}"/>
              </a:ext>
            </a:extLst>
          </p:cNvPr>
          <p:cNvSpPr/>
          <p:nvPr/>
        </p:nvSpPr>
        <p:spPr>
          <a:xfrm flipV="1">
            <a:off x="1236692" y="4619994"/>
            <a:ext cx="21132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F62F386-DB03-4721-ACBE-9915FDB168E0}"/>
              </a:ext>
            </a:extLst>
          </p:cNvPr>
          <p:cNvSpPr txBox="1"/>
          <p:nvPr/>
        </p:nvSpPr>
        <p:spPr>
          <a:xfrm>
            <a:off x="3290426" y="4195836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then pass it as a request body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4BA22B6-43CC-8AA9-AE78-C5ED60A17D4E}"/>
              </a:ext>
            </a:extLst>
          </p:cNvPr>
          <p:cNvSpPr/>
          <p:nvPr/>
        </p:nvSpPr>
        <p:spPr>
          <a:xfrm flipV="1">
            <a:off x="518160" y="1900852"/>
            <a:ext cx="3779520" cy="224607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E48FD9-F42E-A91D-9EDC-4EDFFE905E2E}"/>
              </a:ext>
            </a:extLst>
          </p:cNvPr>
          <p:cNvSpPr txBox="1"/>
          <p:nvPr/>
        </p:nvSpPr>
        <p:spPr>
          <a:xfrm>
            <a:off x="4297680" y="2174584"/>
            <a:ext cx="40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Post object 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416975-4D89-ABCE-ECE6-F8F005D1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4" y="4624700"/>
            <a:ext cx="6350567" cy="1605217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F67C2E3-8FE8-1D2E-7DEC-B29984D15540}"/>
              </a:ext>
            </a:extLst>
          </p:cNvPr>
          <p:cNvSpPr txBox="1"/>
          <p:nvPr/>
        </p:nvSpPr>
        <p:spPr>
          <a:xfrm>
            <a:off x="3403600" y="6385055"/>
            <a:ext cx="874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RestAssured.Net will serialize it to JSON automatically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7" grpId="0" animBg="1"/>
      <p:bldP spid="9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0BE33C7-C853-53C3-B91E-32186E0B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00591"/>
            <a:ext cx="8243036" cy="5572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65156-DD4C-4A0F-B83E-8AA26921E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525" y="156904"/>
            <a:ext cx="10515600" cy="843687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Serializing anonymous objects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9B56CDF5-FCB2-441F-B48C-53544D850245}"/>
              </a:ext>
            </a:extLst>
          </p:cNvPr>
          <p:cNvSpPr/>
          <p:nvPr/>
        </p:nvSpPr>
        <p:spPr>
          <a:xfrm flipV="1">
            <a:off x="1236692" y="4619994"/>
            <a:ext cx="21132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F62F386-DB03-4721-ACBE-9915FDB168E0}"/>
              </a:ext>
            </a:extLst>
          </p:cNvPr>
          <p:cNvSpPr txBox="1"/>
          <p:nvPr/>
        </p:nvSpPr>
        <p:spPr>
          <a:xfrm>
            <a:off x="3290426" y="4195836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then pass it as a request body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4BA22B6-43CC-8AA9-AE78-C5ED60A17D4E}"/>
              </a:ext>
            </a:extLst>
          </p:cNvPr>
          <p:cNvSpPr/>
          <p:nvPr/>
        </p:nvSpPr>
        <p:spPr>
          <a:xfrm flipV="1">
            <a:off x="518160" y="1900852"/>
            <a:ext cx="3779520" cy="224607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E48FD9-F42E-A91D-9EDC-4EDFFE905E2E}"/>
              </a:ext>
            </a:extLst>
          </p:cNvPr>
          <p:cNvSpPr txBox="1"/>
          <p:nvPr/>
        </p:nvSpPr>
        <p:spPr>
          <a:xfrm>
            <a:off x="4297680" y="2174584"/>
            <a:ext cx="446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anonymous object 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416975-4D89-ABCE-ECE6-F8F005D1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4" y="4624700"/>
            <a:ext cx="6350567" cy="1605217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F67C2E3-8FE8-1D2E-7DEC-B29984D15540}"/>
              </a:ext>
            </a:extLst>
          </p:cNvPr>
          <p:cNvSpPr txBox="1"/>
          <p:nvPr/>
        </p:nvSpPr>
        <p:spPr>
          <a:xfrm>
            <a:off x="3403600" y="6385055"/>
            <a:ext cx="874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RestAssured.Net will serialize it to JSON automatically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4157498-8656-6239-6C64-31F336D2C883}"/>
              </a:ext>
            </a:extLst>
          </p:cNvPr>
          <p:cNvSpPr txBox="1"/>
          <p:nvPr/>
        </p:nvSpPr>
        <p:spPr>
          <a:xfrm>
            <a:off x="7584897" y="2628178"/>
            <a:ext cx="460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useful for one-off request payloads, as it doesn’t require you to create a separate class to serialize from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7" grpId="0" animBg="1"/>
      <p:bldP spid="9" grpId="0"/>
      <p:bldP spid="1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4055172-58D6-E8B1-2FF5-3B2DFA23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8" y="1467451"/>
            <a:ext cx="11613623" cy="5025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1425316" y="4904918"/>
            <a:ext cx="5788284" cy="42349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4124960" y="5328415"/>
            <a:ext cx="85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DeserializeTo()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645163" y="2966590"/>
            <a:ext cx="2189478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232990" y="2608344"/>
            <a:ext cx="99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2834641" y="5669705"/>
            <a:ext cx="2225039" cy="42349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2834641" y="6164018"/>
            <a:ext cx="95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CBE9DD-1CB7-3D05-AF6C-0C126B234E9F}"/>
              </a:ext>
            </a:extLst>
          </p:cNvPr>
          <p:cNvSpPr/>
          <p:nvPr/>
        </p:nvSpPr>
        <p:spPr>
          <a:xfrm flipV="1">
            <a:off x="1424940" y="4517982"/>
            <a:ext cx="3380740" cy="42349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12E9489-90E2-371F-D905-E5D460D1C60E}"/>
              </a:ext>
            </a:extLst>
          </p:cNvPr>
          <p:cNvSpPr txBox="1"/>
          <p:nvPr/>
        </p:nvSpPr>
        <p:spPr>
          <a:xfrm>
            <a:off x="4607931" y="4248123"/>
            <a:ext cx="729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response verifications as usual…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91B8B656-E241-A226-F6CA-BBA3E97D20CE}"/>
              </a:ext>
            </a:extLst>
          </p:cNvPr>
          <p:cNvSpPr/>
          <p:nvPr/>
        </p:nvSpPr>
        <p:spPr>
          <a:xfrm flipV="1">
            <a:off x="2997200" y="2986827"/>
            <a:ext cx="129032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2751100-AE7B-1808-B0EA-50EB87EE7EF7}"/>
              </a:ext>
            </a:extLst>
          </p:cNvPr>
          <p:cNvSpPr txBox="1"/>
          <p:nvPr/>
        </p:nvSpPr>
        <p:spPr>
          <a:xfrm>
            <a:off x="3947160" y="3421671"/>
            <a:ext cx="69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cast it to the type explicitly!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6" grpId="0" animBg="1"/>
      <p:bldP spid="13" grpId="0"/>
      <p:bldP spid="14" grpId="0" animBg="1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D3CA114-AA23-EA32-6DC7-3C1EE5D5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" y="2143092"/>
            <a:ext cx="10628517" cy="394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 (without initial checks)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1766426" y="4585072"/>
            <a:ext cx="5071254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3022600" y="4991155"/>
            <a:ext cx="913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object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DeserializeTo()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1137920" y="3546140"/>
            <a:ext cx="17576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1805364" y="3176808"/>
            <a:ext cx="954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3022601" y="5299369"/>
            <a:ext cx="19659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4389120" y="5769777"/>
            <a:ext cx="489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D697F6-99F4-9C57-19D1-09DFA20A1E03}"/>
              </a:ext>
            </a:extLst>
          </p:cNvPr>
          <p:cNvSpPr/>
          <p:nvPr/>
        </p:nvSpPr>
        <p:spPr>
          <a:xfrm flipV="1">
            <a:off x="2997200" y="3525307"/>
            <a:ext cx="129032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D0E518-6DF0-317C-6019-7B3BDC9D707D}"/>
              </a:ext>
            </a:extLst>
          </p:cNvPr>
          <p:cNvSpPr txBox="1"/>
          <p:nvPr/>
        </p:nvSpPr>
        <p:spPr>
          <a:xfrm>
            <a:off x="3947160" y="3960151"/>
            <a:ext cx="69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cast it to the type explicitly!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6" grpId="0" animBg="1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Exercises05.cs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with (de-)serialization</a:t>
            </a: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don’t need to create or adapt the classes / DTOs yourself, that has been done for you already. By all means go ahead and inspect them, though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Answers05.cs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Examples05.cs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992060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12191998" cy="6858000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challenge with ‘traditional’ REST APIs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5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Uniquely identifies the operation to perform and / or the resource to operate on</a:t>
            </a:r>
          </a:p>
          <a:p>
            <a:pPr marL="0" indent="0">
              <a:buNone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parameters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668" y="782816"/>
            <a:ext cx="9482095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Query language for APIs…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9186" y="1849617"/>
            <a:ext cx="11624442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as well as a runtime to fulfill them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354" y="4199713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“Ask for what you need,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and get exactly that”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86225" y="5866589"/>
            <a:ext cx="7588704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https://graphql.org</a:t>
            </a:r>
          </a:p>
        </p:txBody>
      </p:sp>
    </p:spTree>
    <p:extLst>
      <p:ext uri="{BB962C8B-B14F-4D97-AF65-F5344CB8AC3E}">
        <p14:creationId xmlns:p14="http://schemas.microsoft.com/office/powerpoint/2010/main" val="3004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API consumer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API provider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(query)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(JSON)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D3961F-1DC0-44CA-B053-7353E24A421C}"/>
              </a:ext>
            </a:extLst>
          </p:cNvPr>
          <p:cNvSpPr/>
          <p:nvPr/>
        </p:nvSpPr>
        <p:spPr>
          <a:xfrm>
            <a:off x="12199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40413C3-A94B-49BF-997C-01B4F418D68D}"/>
              </a:ext>
            </a:extLst>
          </p:cNvPr>
          <p:cNvSpPr/>
          <p:nvPr/>
        </p:nvSpPr>
        <p:spPr>
          <a:xfrm rot="5400000">
            <a:off x="1892936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29F7FCED-4923-4C47-8D0D-E164AF00FD6C}"/>
              </a:ext>
            </a:extLst>
          </p:cNvPr>
          <p:cNvSpPr/>
          <p:nvPr/>
        </p:nvSpPr>
        <p:spPr>
          <a:xfrm rot="16200000">
            <a:off x="2651511" y="3264610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1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Sending a GraphQL query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668" y="782816"/>
            <a:ext cx="9482095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Create a valid GraphQL query…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9186" y="1849617"/>
            <a:ext cx="11624442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and send it in the request body (</a:t>
            </a:r>
            <a:r>
              <a:rPr kumimoji="0" lang="nl-NL" sz="3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query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4304" y="4100503"/>
            <a:ext cx="11323391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“Ask for what you need, and get exactly that”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6C2382-4305-1BD6-D499-D7A70F9FFF13}"/>
              </a:ext>
            </a:extLst>
          </p:cNvPr>
          <p:cNvSpPr txBox="1">
            <a:spLocks/>
          </p:cNvSpPr>
          <p:nvPr/>
        </p:nvSpPr>
        <p:spPr>
          <a:xfrm>
            <a:off x="1207266" y="5353050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Request payload is still in JSON format</a:t>
            </a:r>
          </a:p>
        </p:txBody>
      </p:sp>
    </p:spTree>
    <p:extLst>
      <p:ext uri="{BB962C8B-B14F-4D97-AF65-F5344CB8AC3E}">
        <p14:creationId xmlns:p14="http://schemas.microsoft.com/office/powerpoint/2010/main" val="4369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 API responses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776" y="782816"/>
            <a:ext cx="12020550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These are ‘regular’ REST responses, with…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4050" y="1849617"/>
            <a:ext cx="9889578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 HTTP status code,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354" y="4199713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response headers…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09875" y="5267325"/>
            <a:ext cx="8865054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and a JSON response body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containing the requested data</a:t>
            </a:r>
          </a:p>
        </p:txBody>
      </p:sp>
    </p:spTree>
    <p:extLst>
      <p:ext uri="{BB962C8B-B14F-4D97-AF65-F5344CB8AC3E}">
        <p14:creationId xmlns:p14="http://schemas.microsoft.com/office/powerpoint/2010/main" val="24842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2ED72B-E18B-313A-E228-044EBE06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7FFC5-B853-6E86-6B0C-B9552E5F7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004879" cy="394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886E1-3696-CD55-CEB4-A42B370B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600" y="1892221"/>
            <a:ext cx="9767400" cy="4965779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9" name="Oval 4">
            <a:extLst>
              <a:ext uri="{FF2B5EF4-FFF2-40B4-BE49-F238E27FC236}">
                <a16:creationId xmlns:a16="http://schemas.microsoft.com/office/drawing/2014/main" id="{F7C385A3-1353-27A2-2538-57CA6A787507}"/>
              </a:ext>
            </a:extLst>
          </p:cNvPr>
          <p:cNvSpPr/>
          <p:nvPr/>
        </p:nvSpPr>
        <p:spPr>
          <a:xfrm flipV="1">
            <a:off x="2686007" y="2691828"/>
            <a:ext cx="7886101" cy="18493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4DB7C5DB-793D-C720-EA27-39B33A9A75AF}"/>
              </a:ext>
            </a:extLst>
          </p:cNvPr>
          <p:cNvSpPr/>
          <p:nvPr/>
        </p:nvSpPr>
        <p:spPr>
          <a:xfrm flipV="1">
            <a:off x="3382938" y="4714981"/>
            <a:ext cx="2545251" cy="44007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9D3237E-6651-9088-2D9E-97C2BB6480C2}"/>
              </a:ext>
            </a:extLst>
          </p:cNvPr>
          <p:cNvSpPr/>
          <p:nvPr/>
        </p:nvSpPr>
        <p:spPr>
          <a:xfrm flipV="1">
            <a:off x="3331568" y="6164491"/>
            <a:ext cx="4384324" cy="44007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0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5B4CC-016B-AD6D-8814-74E181C5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1FF87-B77F-0364-1457-295A8D07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17"/>
            <a:ext cx="7715892" cy="3951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4F88A-8971-8508-0FC6-9427E971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91" y="471969"/>
            <a:ext cx="8729609" cy="6386031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0" name="Oval 4">
            <a:extLst>
              <a:ext uri="{FF2B5EF4-FFF2-40B4-BE49-F238E27FC236}">
                <a16:creationId xmlns:a16="http://schemas.microsoft.com/office/drawing/2014/main" id="{CC8B1052-542D-EDA2-281F-B0D24DB1913F}"/>
              </a:ext>
            </a:extLst>
          </p:cNvPr>
          <p:cNvSpPr/>
          <p:nvPr/>
        </p:nvSpPr>
        <p:spPr>
          <a:xfrm flipV="1">
            <a:off x="3989113" y="3436708"/>
            <a:ext cx="5504208" cy="110447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B1ADA33-3EAC-15FA-E848-8A1A68AA8846}"/>
              </a:ext>
            </a:extLst>
          </p:cNvPr>
          <p:cNvSpPr/>
          <p:nvPr/>
        </p:nvSpPr>
        <p:spPr>
          <a:xfrm flipV="1">
            <a:off x="3521126" y="1974358"/>
            <a:ext cx="8499638" cy="135446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27C4C2C-6FE5-24F1-B743-1C3D557BB911}"/>
              </a:ext>
            </a:extLst>
          </p:cNvPr>
          <p:cNvSpPr/>
          <p:nvPr/>
        </p:nvSpPr>
        <p:spPr>
          <a:xfrm>
            <a:off x="4203158" y="5100720"/>
            <a:ext cx="2228465" cy="32108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8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98D149-D10C-E890-FD33-BF2E5062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3584-D147-D8DA-FCDC-34FC15AC0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0577-9824-698B-1640-4012E3FCC2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Exercises06.cs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Work with GraphQL APIs</a:t>
            </a: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Invoke an endpoint with a non-parameterized query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Invoke an endpoint with a parameterized query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Answers06.cs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Examples06.cs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324938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611-28F4-4AB8-85C1-A8929B703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Adding abstraction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A852-6104-45E5-A676-5FE22EF09F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018517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Once your test suite grows, you’ll find yourself reusing certain requests over and over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them in full every time you need them means code duplication and decreased maintainability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Solution: add an abstraction layer on top of (parts of) the RestAssured.Net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4396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6DB1FB5-DDAF-147A-7575-9D5B7669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" y="483479"/>
            <a:ext cx="6907187" cy="5755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3393" y="0"/>
            <a:ext cx="513587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Step 1: Create a ClientBase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894080" y="484873"/>
            <a:ext cx="1412240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14341" y="43224"/>
            <a:ext cx="65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class should not be instantiated in tests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807721" y="4283368"/>
            <a:ext cx="6132196" cy="148640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4247517" y="5859521"/>
            <a:ext cx="53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RequestSpecification contains properties shared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among all requests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D697F6-99F4-9C57-19D1-09DFA20A1E03}"/>
              </a:ext>
            </a:extLst>
          </p:cNvPr>
          <p:cNvSpPr/>
          <p:nvPr/>
        </p:nvSpPr>
        <p:spPr>
          <a:xfrm flipV="1">
            <a:off x="3302000" y="1919346"/>
            <a:ext cx="24485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D0E518-6DF0-317C-6019-7B3BDC9D707D}"/>
              </a:ext>
            </a:extLst>
          </p:cNvPr>
          <p:cNvSpPr txBox="1"/>
          <p:nvPr/>
        </p:nvSpPr>
        <p:spPr>
          <a:xfrm>
            <a:off x="5802949" y="1784026"/>
            <a:ext cx="4620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Parameters that might change for different environments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go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these are always the same they can also be hardcoded</a:t>
            </a:r>
            <a:endParaRPr kumimoji="0" lang="en-NL" sz="1800" b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6" grpId="0" animBg="1"/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FC4F82E5-20DE-434A-8367-3083BCEC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" y="0"/>
            <a:ext cx="877787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71216" y="127000"/>
            <a:ext cx="3388054" cy="1325559"/>
          </a:xfrm>
        </p:spPr>
        <p:txBody>
          <a:bodyPr>
            <a:noAutofit/>
          </a:bodyPr>
          <a:lstStyle/>
          <a:p>
            <a:pPr lvl="0"/>
            <a:r>
              <a:rPr lang="nl-NL" sz="3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Step 2: Create a Client class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2542858" y="0"/>
            <a:ext cx="1412240" cy="25400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70832" y="211009"/>
            <a:ext cx="65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Inherit shared properties from the base class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105073" y="2103120"/>
            <a:ext cx="5384800" cy="5325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5594946" y="1858926"/>
            <a:ext cx="538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 method that performs an action that is repeated across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Here, it’s retrieving a post based on the post ID</a:t>
            </a: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returns a VerifiableResponse (this is a RestAssured.Net class)</a:t>
            </a:r>
            <a:endParaRPr kumimoji="0" lang="en-US" sz="1800" b="0" u="none" strike="noStrike" kern="1200" cap="none" spc="0" normalizeH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D697F6-99F4-9C57-19D1-09DFA20A1E03}"/>
              </a:ext>
            </a:extLst>
          </p:cNvPr>
          <p:cNvSpPr/>
          <p:nvPr/>
        </p:nvSpPr>
        <p:spPr>
          <a:xfrm flipV="1">
            <a:off x="270832" y="1088223"/>
            <a:ext cx="4250368" cy="32513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D0E518-6DF0-317C-6019-7B3BDC9D707D}"/>
              </a:ext>
            </a:extLst>
          </p:cNvPr>
          <p:cNvSpPr txBox="1"/>
          <p:nvPr/>
        </p:nvSpPr>
        <p:spPr>
          <a:xfrm>
            <a:off x="2810730" y="1423343"/>
            <a:ext cx="596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the class and the base class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09F7DDB-9967-FBE7-C40C-84AC1D1E9698}"/>
              </a:ext>
            </a:extLst>
          </p:cNvPr>
          <p:cNvSpPr txBox="1"/>
          <p:nvPr/>
        </p:nvSpPr>
        <p:spPr>
          <a:xfrm>
            <a:off x="4298123" y="4762065"/>
            <a:ext cx="6167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Alternatively,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can create methods that return the ‘raw’ HttpResponseMessage (this is a System.Net.Http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This way, you can also perform basic checks before returning the response object, if you want</a:t>
            </a: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9437E646-3425-E477-DC14-B8D40CE12F54}"/>
              </a:ext>
            </a:extLst>
          </p:cNvPr>
          <p:cNvSpPr/>
          <p:nvPr/>
        </p:nvSpPr>
        <p:spPr>
          <a:xfrm flipV="1">
            <a:off x="157610" y="4158455"/>
            <a:ext cx="5437336" cy="5325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9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6" grpId="0" animBg="1"/>
      <p:bldP spid="13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4483" y="2063226"/>
            <a:ext cx="1051560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322498" y="450088"/>
            <a:ext cx="6869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 parameters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D8F4B6B-0721-F5BB-2D33-C7C85537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716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6570" y="7300"/>
            <a:ext cx="5565430" cy="1325559"/>
          </a:xfrm>
        </p:spPr>
        <p:txBody>
          <a:bodyPr>
            <a:noAutofit/>
          </a:bodyPr>
          <a:lstStyle/>
          <a:p>
            <a:pPr lvl="0"/>
            <a:r>
              <a:rPr lang="nl-NL" sz="3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Step 3: Use the Client class in your tests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348298" y="395759"/>
            <a:ext cx="6377622" cy="36933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179752" y="782432"/>
            <a:ext cx="414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a new client instance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619760" y="1746577"/>
            <a:ext cx="2950355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7589520" y="1602676"/>
            <a:ext cx="4602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Call client methods to perform repeatable 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Returning a VerifiableResponse enables using RestAssured.Net verifications and a fluent syntax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09F7DDB-9967-FBE7-C40C-84AC1D1E9698}"/>
              </a:ext>
            </a:extLst>
          </p:cNvPr>
          <p:cNvSpPr txBox="1"/>
          <p:nvPr/>
        </p:nvSpPr>
        <p:spPr>
          <a:xfrm>
            <a:off x="6725920" y="3903818"/>
            <a:ext cx="546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Working with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an HttpResponseMessage requires a bit more work to perform verifications on the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You do have access to the raw response, though, which could be beneficial in certain cases</a:t>
            </a: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9437E646-3425-E477-DC14-B8D40CE12F54}"/>
              </a:ext>
            </a:extLst>
          </p:cNvPr>
          <p:cNvSpPr/>
          <p:nvPr/>
        </p:nvSpPr>
        <p:spPr>
          <a:xfrm flipV="1">
            <a:off x="2265679" y="5654350"/>
            <a:ext cx="3291841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7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5" grpId="0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Exercises07.cs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with adding abstraction layers to your tests</a:t>
            </a: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 ClientBase has been created for you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First, define the appropriate methods in the AccountClient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Then, complete the tests using the AccountClient methods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Answers07.cs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Examples07.cs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079074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036-DA7E-4D10-B37C-1B11EE7AE4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04875"/>
            <a:ext cx="10515600" cy="6572250"/>
          </a:xfrm>
        </p:spPr>
        <p:txBody>
          <a:bodyPr anchor="ctr"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nl-NL" sz="623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 sz="2400" b="1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AFA-C47D-4CCB-A515-A7187FB0D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721" y="334649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DCF3-A2F3-4EBF-8EF5-1B64E732C7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721" y="1825627"/>
            <a:ext cx="1130807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  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bas@ontestautomation.com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Website: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https://www.ontestautomation.com/training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https://www.linkedin.com/in/basdijkstra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request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request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 (what data format would I like the response body to be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session and authorization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 tokens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and password sent with every request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Base64 encoded (not at all secure!)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 username = aladdin and password = opensesame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Basic YWxhZGRpbjpvcGVuc2VzYW1l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Basic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5" y="5079618"/>
            <a:ext cx="1400174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353048" y="507961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27780</TotalTime>
  <Words>2702</Words>
  <Application>Microsoft Office PowerPoint</Application>
  <PresentationFormat>Widescreen</PresentationFormat>
  <Paragraphs>636</Paragraphs>
  <Slides>73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4_Office Theme</vt:lpstr>
      <vt:lpstr>Testing HTTP-based APIs using RestAssured.Net</vt:lpstr>
      <vt:lpstr>What are we going to do?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specification / documentation</vt:lpstr>
      <vt:lpstr>Tools for testing RESTful APIs</vt:lpstr>
      <vt:lpstr>RestAssured.Net</vt:lpstr>
      <vt:lpstr>Adding RestAssured.Net to your project</vt:lpstr>
      <vt:lpstr>RestAssured.Net documentation</vt:lpstr>
      <vt:lpstr>A sample test</vt:lpstr>
      <vt:lpstr>RestAssured.Net features</vt:lpstr>
      <vt:lpstr>About NHamcrest matchers</vt:lpstr>
      <vt:lpstr>About JsonPath</vt:lpstr>
      <vt:lpstr>Checking technical response data</vt:lpstr>
      <vt:lpstr>Logging request data</vt:lpstr>
      <vt:lpstr>Logging request data</vt:lpstr>
      <vt:lpstr>Logging response data</vt:lpstr>
      <vt:lpstr>Our API under test</vt:lpstr>
      <vt:lpstr>Demo</vt:lpstr>
      <vt:lpstr>Now it’s your turn!</vt:lpstr>
      <vt:lpstr>Parameters in RESTful web services</vt:lpstr>
      <vt:lpstr>Using query parameters</vt:lpstr>
      <vt:lpstr>Using path parameters</vt:lpstr>
      <vt:lpstr>APIs are all about data</vt:lpstr>
      <vt:lpstr>Parameterized testing</vt:lpstr>
      <vt:lpstr>‘Feeding’ test data to your test</vt:lpstr>
      <vt:lpstr>Running the parameterized test</vt:lpstr>
      <vt:lpstr>Now it’s your turn!</vt:lpstr>
      <vt:lpstr>Authentication</vt:lpstr>
      <vt:lpstr>Basic authentication</vt:lpstr>
      <vt:lpstr>OAuth(2)</vt:lpstr>
      <vt:lpstr>Sharing variables between tests</vt:lpstr>
      <vt:lpstr>Sharing variables between tests </vt:lpstr>
      <vt:lpstr>RequestSpecifications</vt:lpstr>
      <vt:lpstr>Defining and using a RequestSpecification</vt:lpstr>
      <vt:lpstr>Now it’s your turn!</vt:lpstr>
      <vt:lpstr>Working with XML responses</vt:lpstr>
      <vt:lpstr>PowerPoint Presentation</vt:lpstr>
      <vt:lpstr>PowerPoint Presentation</vt:lpstr>
      <vt:lpstr>Now it’s your turn!</vt:lpstr>
      <vt:lpstr>(De-)serialization of objects</vt:lpstr>
      <vt:lpstr>Example: serialization</vt:lpstr>
      <vt:lpstr>Example: serialization</vt:lpstr>
      <vt:lpstr>Serializing anonymous objects</vt:lpstr>
      <vt:lpstr>Example: deserialization</vt:lpstr>
      <vt:lpstr>Example: deserialization (without initial checks)</vt:lpstr>
      <vt:lpstr>Now it’s your turn!</vt:lpstr>
      <vt:lpstr>One challenge with ‘traditional’ REST APIs</vt:lpstr>
      <vt:lpstr>GraphQL</vt:lpstr>
      <vt:lpstr>PowerPoint Presentation</vt:lpstr>
      <vt:lpstr>Sending a GraphQL query</vt:lpstr>
      <vt:lpstr>GraphQL API responses</vt:lpstr>
      <vt:lpstr>PowerPoint Presentation</vt:lpstr>
      <vt:lpstr>PowerPoint Presentation</vt:lpstr>
      <vt:lpstr>Now it’s your turn!</vt:lpstr>
      <vt:lpstr>Adding abstraction layers</vt:lpstr>
      <vt:lpstr>Step 1: Create a ClientBase</vt:lpstr>
      <vt:lpstr>Step 2: Create a Client class</vt:lpstr>
      <vt:lpstr>Step 3: Use the Client class in your tests</vt:lpstr>
      <vt:lpstr>Now it’s your turn!</vt:lpstr>
      <vt:lpstr>PowerPoint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279</cp:revision>
  <dcterms:created xsi:type="dcterms:W3CDTF">2016-03-22T05:00:13Z</dcterms:created>
  <dcterms:modified xsi:type="dcterms:W3CDTF">2025-10-09T12:02:59Z</dcterms:modified>
</cp:coreProperties>
</file>