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</p:sldMasterIdLst>
  <p:notesMasterIdLst>
    <p:notesMasterId r:id="rId74"/>
  </p:notesMasterIdLst>
  <p:sldIdLst>
    <p:sldId id="256" r:id="rId7"/>
    <p:sldId id="295" r:id="rId8"/>
    <p:sldId id="258" r:id="rId9"/>
    <p:sldId id="753" r:id="rId10"/>
    <p:sldId id="888" r:id="rId11"/>
    <p:sldId id="884" r:id="rId12"/>
    <p:sldId id="891" r:id="rId13"/>
    <p:sldId id="892" r:id="rId14"/>
    <p:sldId id="893" r:id="rId15"/>
    <p:sldId id="894" r:id="rId16"/>
    <p:sldId id="933" r:id="rId17"/>
    <p:sldId id="934" r:id="rId18"/>
    <p:sldId id="935" r:id="rId19"/>
    <p:sldId id="895" r:id="rId20"/>
    <p:sldId id="896" r:id="rId21"/>
    <p:sldId id="897" r:id="rId22"/>
    <p:sldId id="898" r:id="rId23"/>
    <p:sldId id="599" r:id="rId24"/>
    <p:sldId id="582" r:id="rId25"/>
    <p:sldId id="583" r:id="rId26"/>
    <p:sldId id="308" r:id="rId27"/>
    <p:sldId id="264" r:id="rId28"/>
    <p:sldId id="265" r:id="rId29"/>
    <p:sldId id="266" r:id="rId30"/>
    <p:sldId id="296" r:id="rId31"/>
    <p:sldId id="267" r:id="rId32"/>
    <p:sldId id="268" r:id="rId33"/>
    <p:sldId id="269" r:id="rId34"/>
    <p:sldId id="275" r:id="rId35"/>
    <p:sldId id="273" r:id="rId36"/>
    <p:sldId id="950" r:id="rId37"/>
    <p:sldId id="952" r:id="rId38"/>
    <p:sldId id="951" r:id="rId39"/>
    <p:sldId id="953" r:id="rId40"/>
    <p:sldId id="605" r:id="rId41"/>
    <p:sldId id="274" r:id="rId42"/>
    <p:sldId id="272" r:id="rId43"/>
    <p:sldId id="277" r:id="rId44"/>
    <p:sldId id="279" r:id="rId45"/>
    <p:sldId id="280" r:id="rId46"/>
    <p:sldId id="690" r:id="rId47"/>
    <p:sldId id="691" r:id="rId48"/>
    <p:sldId id="281" r:id="rId49"/>
    <p:sldId id="939" r:id="rId50"/>
    <p:sldId id="1037" r:id="rId51"/>
    <p:sldId id="283" r:id="rId52"/>
    <p:sldId id="284" r:id="rId53"/>
    <p:sldId id="285" r:id="rId54"/>
    <p:sldId id="292" r:id="rId55"/>
    <p:sldId id="293" r:id="rId56"/>
    <p:sldId id="941" r:id="rId57"/>
    <p:sldId id="299" r:id="rId58"/>
    <p:sldId id="1038" r:id="rId59"/>
    <p:sldId id="309" r:id="rId60"/>
    <p:sldId id="310" r:id="rId61"/>
    <p:sldId id="311" r:id="rId62"/>
    <p:sldId id="1039" r:id="rId63"/>
    <p:sldId id="312" r:id="rId64"/>
    <p:sldId id="1034" r:id="rId65"/>
    <p:sldId id="1040" r:id="rId66"/>
    <p:sldId id="1041" r:id="rId67"/>
    <p:sldId id="1042" r:id="rId68"/>
    <p:sldId id="1043" r:id="rId69"/>
    <p:sldId id="1044" r:id="rId70"/>
    <p:sldId id="1045" r:id="rId71"/>
    <p:sldId id="289" r:id="rId72"/>
    <p:sldId id="290" r:id="rId7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D300"/>
    <a:srgbClr val="008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  <a:tblStyle styleId="{2D5ABB26-0587-4C30-8999-92F81FD0307C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6" Type="http://schemas.openxmlformats.org/officeDocument/2006/relationships/viewProps" Target="viewProps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16772E-9742-40CA-8FC7-1D94CE439A5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5AE132-DA72-4D49-8FBE-E50B275CD09A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38C7E067-87B0-48A7-AF7C-EA8B321B878F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8DEBCAA-4913-4E1E-8CEB-744E65AE28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8AC2F3D-EAB6-4F40-8154-447257BEECD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4C3AD-8E8C-4C38-965C-D968653B0EB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9FF97-3E3C-4A52-A8FD-7A6C2E19DB5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7973DD44-48FC-416D-BD7D-CDF9A2A62DF8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8676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DEF0C8-7AE0-4E03-BD64-4C4AA900CD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174811-1E4F-4F43-9DF8-FBF3360FDA3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09117-E0A3-4FCA-9478-5360EE3C6D2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DD60034-B153-4244-AFB2-E4435E5BDE9D}" type="slidenum">
              <a:t>1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0287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828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5760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1704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1295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2854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152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4744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ED7414-8D01-4A84-821C-C473114F35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B3C6F5-C1A5-441B-838D-84B229010E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08FFA-A141-4AAC-A143-78EFBA16D5A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5E4AB6F-ED89-4D81-86CF-8782A2BF9BA0}" type="slidenum">
              <a:t>22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BB433A-66A2-4F2E-BCBC-B8DEDC0514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1EA927-EA74-4CBE-8164-76F7D873B5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395ED-396F-4273-B559-FA7C9587146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8EBC009-4D8C-47AE-9480-ABAE7C68217C}" type="slidenum">
              <a:t>23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2A3D2C-A7E5-404E-9935-1DDFE9D421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95ECE8-9ED8-4C96-A9F4-7E42F4C6D0E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769AF-EDFC-4532-AE1E-A53E036C05B4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A53A041-F2DB-4F30-A524-DE3086978843}" type="slidenum">
              <a:t>2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BBCB49-23D1-475C-8351-E3915397C3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995E75-CB7F-4E36-8035-FCED861A61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51508-D4B4-474D-8CA0-BEE514440CE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1FDFDAA-7F51-4794-9706-C1B380B1C961}" type="slidenum">
              <a:t>24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F79565-4C3E-46F6-B5A1-AFCE3EA96A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B79D9E-2CEA-4E3D-92ED-EAC2F5F955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66D26-6899-4899-B25B-B111EF5BB0C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198A150-4204-4F47-A0B8-0C95210AA61D}" type="slidenum">
              <a:t>25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0CEFCB-DEB9-41C7-867A-704FE4687B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5D6F79-56B3-4063-86DD-1AA1EB8599E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AEC46-A6AD-4533-8506-7E7A7965094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AD050DA-0191-4C07-B211-3EF42803C1BE}" type="slidenum">
              <a:t>26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E46676-F74B-4B67-ADF4-E8C2D467D3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7072BF-7DCA-4A52-A4FB-964503B1DAA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66955-9002-4D02-B8F8-8FB2D134B692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A100B20-5661-451E-BFF2-0F7A5880D9CF}" type="slidenum">
              <a:t>27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A5A934-0096-4FEF-B81B-56068B61B7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C687F7-65E6-4360-A6C4-05710FDEB77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04DB0-99AF-4C18-85E1-DA479E46CD5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C0FAD8-5D09-40EE-85F8-051991D3C175}" type="slidenum">
              <a:t>28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4FA178-032A-40E8-8DAE-3194CD8EA9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937F67-380D-4238-BBCC-D90F066067E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046F0-78C5-4978-867C-8612978D392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38D9105-00B8-4692-89D4-7B021155AD1E}" type="slidenum">
              <a:t>29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511C8B-4ED5-4B6E-91E7-A628A50872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A5D9BD-E814-40C6-AED1-388BD6009D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10FE3-0308-4D8F-BC21-B8E9650ADEE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54D5628-42C0-4D4B-B9B6-67F917992EF4}" type="slidenum">
              <a:t>30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D5FE46-FB7B-4AAA-8043-AAD391BF3E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08FFDB-D784-469B-A86C-2B0982B35B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E9D5D-988F-41FD-A5EF-3194F3D0D5F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939C1CB-1461-4174-9880-96BF0BECC797}" type="slidenum">
              <a:t>31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92055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D5FE46-FB7B-4AAA-8043-AAD391BF3E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08FFDB-D784-469B-A86C-2B0982B35B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E9D5D-988F-41FD-A5EF-3194F3D0D5F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939C1CB-1461-4174-9880-96BF0BECC797}" type="slidenum">
              <a:t>32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65648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D5FE46-FB7B-4AAA-8043-AAD391BF3E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08FFDB-D784-469B-A86C-2B0982B35B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E9D5D-988F-41FD-A5EF-3194F3D0D5F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939C1CB-1461-4174-9880-96BF0BECC797}" type="slidenum">
              <a:t>33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5078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9FED66-C945-4F02-A5D6-0E54A068D8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282AE2-31F1-4C82-B447-22A4EBD2A1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43F59-862F-4315-B5A3-368226B647C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E01C6E9-6533-4DFC-A6D7-C598BBDCBDA6}" type="slidenum">
              <a:t>3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D5FE46-FB7B-4AAA-8043-AAD391BF3E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08FFDB-D784-469B-A86C-2B0982B35B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E9D5D-988F-41FD-A5EF-3194F3D0D5F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939C1CB-1461-4174-9880-96BF0BECC797}" type="slidenum">
              <a:t>34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25477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8F0A7A-5445-4473-BE0C-88A92B3259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09C60B-3DBD-4EEB-ACE5-BBABCCAB63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6F008-9CA4-4676-AD30-3884078B22A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8946A66-8415-4C9D-9AD1-5C5DE7E9D675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35</a:t>
            </a:fld>
            <a:endParaRPr kumimoji="0" lang="nl-NL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2576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37BE89-DBF4-422C-BB4C-5655070FBC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4CDBFD-FA56-47D5-9DB7-099662F2EF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6585B-C2C8-4095-B6E1-CC4B48FB26D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B5F74E5-456E-4992-A1C9-F0E80F9984E0}" type="slidenum">
              <a:t>36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BACDD2-D8D6-4E84-84FF-6BD637E09D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93937F-D4C7-440B-80DC-172EEBE7E6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A06AD-21DD-4BDD-A8E9-1D2BFD9EF6C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A199A4-0056-49E9-B2D1-CF1EB25F2502}" type="slidenum">
              <a:t>37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4A99CA-F250-4F50-BADF-D351525623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B0099F-4346-454A-AED0-43FFC02360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F93A4-C0CC-453D-A36C-F76E0CC483D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7D80D5E-092C-42BE-83C4-CE827814DFCE}" type="slidenum">
              <a:t>38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7DD5F6-44B9-4012-80EF-B6D8AEF810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366499-F2AD-4FC7-9839-07F76B3157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8B408-0771-4C16-BE62-51A67D6FC65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F864EBE-ECAF-4186-91C0-CC4A39FC1194}" type="slidenum">
              <a:t>39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A7B305-2EF7-4D56-AD0A-3F125115DF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08A669-4B1C-4274-8F0B-85E30B722C7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2A42F-EF4B-4843-8F24-18E396D41BB4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86F6240-279D-486B-B1B5-EA655A61EF3B}" type="slidenum">
              <a:t>40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9818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57919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37647D-5C54-4535-A499-41ACBAD23C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1CCFE2-B237-4FCC-89D0-9DD507ADFCA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F41DE-9DCB-467C-A170-70DFAF7F6B8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554F8F7-8B99-4F76-A56C-56A83016FCCA}" type="slidenum">
              <a:t>43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8178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37647D-5C54-4535-A499-41ACBAD23C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1CCFE2-B237-4FCC-89D0-9DD507ADFCA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F41DE-9DCB-467C-A170-70DFAF7F6B8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554F8F7-8B99-4F76-A56C-56A83016FCCA}" type="slidenum">
              <a:t>44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11493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BACDD2-D8D6-4E84-84FF-6BD637E09D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93937F-D4C7-440B-80DC-172EEBE7E6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A06AD-21DD-4BDD-A8E9-1D2BFD9EF6C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A199A4-0056-49E9-B2D1-CF1EB25F2502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45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47502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5F410B-622E-4E55-814F-A1D4CC624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A299A4-656A-41E8-B744-481B622B11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410CD-52A8-4301-AE77-36A5A34E7F2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C34DD9-9198-446D-BBD5-56CE347407AC}" type="slidenum">
              <a:t>46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0DA642-F37F-457B-9A96-0E0789AB7B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A648F5-7C79-4D50-8565-302A27410B3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5CC1F-D092-424C-A5F8-04A62F32124C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D0D3179-A241-44DE-83F0-8FA9F2D6A3A8}" type="slidenum">
              <a:t>47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63D3B4-DAA7-4B59-B3C9-532C0D76ED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1AEB68-7C95-4BFA-AB4B-A79F9177BC7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E7D13-F520-4CD2-B1DA-237BCA19A95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12737FC-DA53-47D4-9C85-770A2D4150D5}" type="slidenum">
              <a:t>48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C21E1C-5EA0-4E1D-B1A0-4583C5FE2E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FDDF71-84A0-4698-9FCD-AE3B98FEBA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59884-1797-4000-8721-47C11919276F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7A7B2E1-8AF2-496D-A8E4-B5644DB30E46}" type="slidenum">
              <a:t>49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6C0D5F-8652-4B7B-A7E6-08B43E304E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8204B8-05C2-4AAB-85C6-DD744B92B5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9EFEF-9007-45E1-9F6A-6AA80E464BA4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EB8895A-035D-412C-B8FC-24AC1B3EF434}" type="slidenum">
              <a:t>50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D9C799-8AEA-4DF9-9A0F-60267E1CE8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FBC5DD-1A17-45F4-8EE8-DCE4CF9B1B5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09D1F-3EA9-4399-8128-C840ACE238D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33FF9FC-81C2-482D-88C8-90A74C150015}" type="slidenum">
              <a:t>51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37798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D9C799-8AEA-4DF9-9A0F-60267E1CE8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FBC5DD-1A17-45F4-8EE8-DCE4CF9B1B5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09D1F-3EA9-4399-8128-C840ACE238D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33FF9FC-81C2-482D-88C8-90A74C150015}" type="slidenum">
              <a:t>52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BACDD2-D8D6-4E84-84FF-6BD637E09D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93937F-D4C7-440B-80DC-172EEBE7E6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A06AD-21DD-4BDD-A8E9-1D2BFD9EF6C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A199A4-0056-49E9-B2D1-CF1EB25F2502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53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83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78784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7973DD44-48FC-416D-BD7D-CDF9A2A62DF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570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BACDD2-D8D6-4E84-84FF-6BD637E09D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93937F-D4C7-440B-80DC-172EEBE7E6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A06AD-21DD-4BDD-A8E9-1D2BFD9EF6C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A199A4-0056-49E9-B2D1-CF1EB25F2502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60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55437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73DD44-48FC-416D-BD7D-CDF9A2A62D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30971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BACDD2-D8D6-4E84-84FF-6BD637E09D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93937F-D4C7-440B-80DC-172EEBE7E6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A06AD-21DD-4BDD-A8E9-1D2BFD9EF6C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A199A4-0056-49E9-B2D1-CF1EB25F2502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65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58424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DF07AD-101D-46D2-8A14-13DB25B69B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9D86D9-D271-4E70-BD26-B4E0BD90C19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864D2-459F-40A2-B5AF-0AFFBCF062D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797C95C-FBDB-4AA5-977F-19F9A2193BE5}" type="slidenum">
              <a:t>66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A585B4-8CD5-471A-BFAE-C9EA5041C1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C42949-2813-4570-A42A-5D07D651882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B3C57-1ABD-4830-91E1-DA27212C0A7A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91901F8-18AB-4A4F-A64B-34056565670D}" type="slidenum">
              <a:t>67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7274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23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3310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4A99CA-F250-4F50-BADF-D351525623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B0099F-4346-454A-AED0-43FFC02360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F93A4-C0CC-453D-A36C-F76E0CC483D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7D80D5E-092C-42BE-83C4-CE827814DFCE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00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7F92-DFC7-4753-BEC1-C55B44F8D3B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1A750-0CDA-4BE5-9688-86845D500AD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7200A-788E-4824-A312-A2EE84FE596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353120-334F-4ED0-885F-86728C006A2A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6493F-8203-4973-9B72-C0D9EFC0248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DB1EC-87FC-48BD-ACCC-EBD22FF4A40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94D102-DE23-4507-929E-7C43BF54003F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037068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BB2-ACA2-4D5D-95E6-7546856BF0F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9698A-B579-4422-A0F8-82CCB257558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880A0-2734-43BB-80A9-4DE50E0286A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D559C5-BBD5-4E05-8119-BA84ECDCBBC9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3C27A-5EA4-458E-A64B-ABF1C8527F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C6B1F-93E1-4A67-9A30-BB17A561D46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6BD520-9CB0-4BF1-A32E-6B2AEB52404A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117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2F1C34-6F05-42E5-9313-03C4B8CD0189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148C3-C814-4813-9B81-67DCAE092D4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3B63C-C5E8-43E6-AD4E-76E9E51F12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8C06C7-C130-4EDF-A1BC-8A1ADA3A8C49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85C6A-1B25-4D27-A1BB-46A3F52979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1B7DA-47C4-4201-884A-3DC9E518074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C54DBD-1E8A-4A47-8206-A820E432B3AE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3708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EAE1A-929D-44BC-8740-DB56181088A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92267-F56D-49D1-A3C0-4A532685CD5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2620F-4AAC-4681-9B01-E76E3F46585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EA0F42-FF54-4878-A646-C57FB974670E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4D1F5-FAB1-4536-9328-6708FDAD49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38428-86AE-4B13-94CF-EBEE54781D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D10CEA-31C7-4EA9-9E1E-F01346817C4F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9369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B647-1EEA-45A1-9FF5-2891424E28F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BCB01-2CDD-4F15-AB4E-C8FE1FCF753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B1786-936B-46E2-8D9F-B75824A236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2BB63C-E254-42D2-9CA7-2DD237DD4C22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0D1B0-19F7-40BC-B3BD-5030D814C4B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F669D-FEC2-4695-A446-EA1A37F0E3A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A1E5A9-86D2-4F37-A6E6-5A0C508FA50A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21572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F9F3-EFCA-43E2-BDBA-3802FD70BD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E4CCE-E868-479F-8A25-F3536C6035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85721-569D-49C1-800D-BEAFD0D346B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161285-D59A-496F-B4DB-1E80D5E8B075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125DA-AC65-45FC-A94D-43C22DFF3E6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96FA0-80DC-4C18-9CD8-3A0B92198B0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143564-4B13-4F70-8FE7-6D84B0F53DB4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0121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51B87-F089-46C3-B496-A587A5272F1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B6308-2C2F-469A-84B7-376CB20D092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F6FD6-5A59-4464-86C7-048F21026E4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974AD-577E-4F04-A401-A774951E47F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F400A2-F3F0-4BAB-85D9-B0A4695384F6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3682B-62BB-4F5C-A375-AB9FEC8F1C0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8395D-1AF8-4DF7-9AD5-3227A6E6781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B78E39-C357-404B-92E7-B459C4405E87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6291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8B8B-A0F1-4629-8890-ACF357E66C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C6943-F0D2-4EFF-BD28-B10CCFCA12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68A21-8CC3-4514-9724-F6AE92408BE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2AE44-436F-4171-95AA-78BFDBD3412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4898B-87CC-4329-90F7-EBB3FE1A6C67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A5C9B-12C8-4B92-ABD2-4463352C54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074681-7954-455A-BC39-979E308542A1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74E59-8EBB-4481-80B2-5E3A834303F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D64F7-1273-49E7-A8DD-41E791F0C54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8E2C85-D01E-4FA9-8166-31D47C2AE8D4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0324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84DD4-A44E-4D1E-BBB9-6D0AF151919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889D60-6BFA-4E14-8E0A-D54CF56FF16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3EDBCF-B50F-4F9D-82FF-FE37B8E3242F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D434C-4D98-4394-A1C4-C0E5382F9AD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28D20-F346-452E-91BD-D104D3C84D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B0E609-29E9-47B3-BF6E-8CC865B9D25E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10692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C3A8A6-EEFD-46BD-9598-D8BFEA3291D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6AEB38-A95A-4131-9C16-2EDD2FD8A7E3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D0570-A4FC-4D4B-8B4D-BDDF4AA7FD0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0E181-B58F-41FD-AC45-C2DF78F7E7A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CEFF80-C2AD-407B-8695-E7EDBB97F650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43617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8382-D268-472B-A1CA-7535841063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DCA44-DBE6-4AE8-87CF-D5577375F75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C3289-3C2E-45A5-8126-42625B32CD3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84473-28AC-4835-ABFE-B1174B235EC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00E736-EA6F-44D7-B99F-5E4D15F940C3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47DA6-9B3E-4F66-89B7-2FE8C910F2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75E6F-26DA-4209-9E44-EACDF910A06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346D08F-EF9F-4089-86C9-A05B7C3AD1D8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20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7F40-9E64-498A-B7B6-E894BEE1FCE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597EB-3E42-47E9-A74B-0EA44F19762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8B225-E965-4492-ACA6-1C8F10B423C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143B82-DD4F-4088-A624-3503A61074F0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891BC-7625-4573-8D8A-05C3658F11D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014FA-85A5-44F2-9E7C-39ACFCAD29F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21FDCA-7000-4F25-9F93-2F30BAEAC511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437184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3660-2F49-4E6B-9AFE-53F3F597DA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25ECB-6055-4AF2-A02D-F6BD9B2D638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nl-NL" sz="3200"/>
            </a:lvl1pPr>
          </a:lstStyle>
          <a:p>
            <a:pPr lvl="0"/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6D658-5196-461A-A034-62C4DB7116E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EA320-898C-4615-B0CC-AE18A26ED94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71CD38-120C-4370-82EF-6EFC98206A62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7817A-A3F1-41F0-9025-B17915491FB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884D6-44FF-47BC-8931-593575A7DF2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E64B74-C993-4593-95AD-511F9FFFA76E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49190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92517-4732-4406-9A67-68F64FB4CD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14695-7019-46E9-87F5-AF80E757226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B6DB1-F471-48EE-B4A1-BE40A7BE618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817389-298C-4898-AC8C-24B846E7FDE0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DDC43-526C-4355-BFEE-BA0E9D96C98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5FF82-4F74-4272-AE4E-F4B9FB19782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C7B5F7-23F7-4933-A7DB-A5BDE51BA056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22554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5C5B9-817D-4AE5-A1C4-569887848CF5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31117-B1E0-40F5-ABB6-46AC6A4C1F4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A58E0-9A16-46A0-9B7F-18F22076254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DD276C-3068-4FCD-8BB9-E63E5743A8E7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336DD-3C66-43E3-B6AF-2D8FE69A2C6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168DD-AAC8-4539-8E68-F4FA31EE2AC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6FA2F0-D51B-474D-AAC9-5ED7E2E996C7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1894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11D4-C7F9-446B-B8FB-54F0DA96BEB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E182F-5799-47EF-B42B-603F1B4221C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48B9D-C146-4A58-B96A-608AE4DFED6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B22AC6-E809-412A-B7FD-325ABF3A6E9F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FA18A-5D7A-4866-B621-36F964E23EE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1A97D-9DE6-49BB-8852-26B8C99BE18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3687A6-5231-46EA-861E-2992EEABD66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72705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B84E8-E8B7-4018-98B4-AB8DFFCDD5D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37A7A-3A78-47F5-BDEB-7017A56FD8B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A73EA-B9A5-4677-BFA4-3AC28B17641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98114B-2606-441D-9B0C-C8E4F832DA47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B63A3-C6D1-4926-99CD-72BAD68866C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31B07-5B35-48FA-B878-ED5A041D1E7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CC6889-D5D0-480A-AE32-C25CD778FE6C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6571003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F5FE-A08C-4558-B09E-5821BFA45E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0C109-CD27-4969-A1CE-0591749ED1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25DC9-26B6-4357-B5FB-28F7C358784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946972-30D7-4BCD-B945-1BFED9D30B57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888F6-D891-46D5-8C87-831D66A7CD0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93CEA-CD24-41B5-B413-F6383FFC26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88AEB0-9C3D-4C0A-9B49-9F994528BCC1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01894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99D9-B8B2-47C8-ACC0-798AA28F9EF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E9A5D-6D30-41E6-8539-BCE2EDECC4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D2CE5-7B6A-4013-86B7-7E505F3C245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745C9-75E3-4C79-9A65-36A6C12348C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A1A2A4-8D16-4856-9D98-1E00C03C68A5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45890-8ABB-45B0-A06E-6601CB82DD9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D3682-ACA9-41D1-AA5D-79DC20D98B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D1086B-1C49-4C6D-955B-65FBD8ECCF78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65205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5487-DB76-4D56-953D-8BF7D98A16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7713D-CED1-4477-B46B-474157D222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4F8FD-EBC0-4E4C-A748-B8336021672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D5BDBC-3EAE-4815-8465-EFD1F865A17D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482AE-7503-486C-87BC-D02B6BC1AF1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6B1BC8-B3F6-4BA2-8FD5-CC8E1BEBF6D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F7FD0A-3441-4AD1-97F8-A4D453E965C6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9593B4-9E67-4AB1-929B-4459AC4FB49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2903A6-EA42-4B2C-A177-2AF0D45E45B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B98BA3-4D34-4F8E-B04E-C81561813E3C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96114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39B0-0B92-4E36-B514-EE4BF7EA839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A73254-87AB-4B40-AECE-271E9085874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500FEA-CE93-4330-AE25-C1CB1FE0057E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3774E-CED6-4934-83FC-D323ECA8B3E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2A333-A4D4-422B-A6D5-7739657A72C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394AA9A-51CF-4EB9-A234-1F4237B25A77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28716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C39186-EED5-430A-B37D-CB1BE0A43AE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EAF5EB-F2A7-43A7-9549-45FD408C7D0F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11984-7DD5-4A87-8EB5-DB28E889D16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83537-2992-493D-B6BB-5331A4FD337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FD8F48-404C-41BF-A36E-4C1DEC2A04C7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15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4B3B-7A6C-4144-9EA1-50BB4783EE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64CD6-925D-4280-BA31-2DCBA8B6CC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63D72-CD4B-4FB8-A4C3-26BC52E3574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4507691-7B59-419E-9A18-3770DDAE5591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2C838-5379-4E83-A915-96F078348C6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66CED-F089-4829-8639-64F1A9C4429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08542F-2FB6-41E2-8A70-3B59E20BB44C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24275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D4E3-E0AE-422A-8122-015CF12DCE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40632-29CE-423D-BFD3-CD10F56228E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9E397-ABED-4539-8984-1B1F3F06C87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201DF-768A-43AC-BB79-5C9CC1270C1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0F20F8-4CB9-4625-ABC2-8F6437464197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0AC9B-F332-4D84-977C-A46832C0C34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C16B4-D49F-4237-9F7C-B5DE6346AD9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B1271D-403B-47BA-90DF-9E3BB0F54714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71910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F17C-6200-4B4A-98F3-B5B1130D34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79FED-57CC-4C60-865D-E0CB2E76ED3B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nl-NL" sz="3200"/>
            </a:lvl1pPr>
          </a:lstStyle>
          <a:p>
            <a:pPr lvl="0"/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9280C-D94C-4D0D-80C9-C1B8FF0FFB3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F625F-B748-4402-8A2F-0407A0093C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8CEE4A-2408-410F-BF05-68AE90595830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980C7-3860-4968-AC2C-818B03194EF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208AF-D86D-4D9B-957F-15C0E8B8DF6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F2A4A3-F893-413A-AF79-81D5C80C8AF1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3393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93BD-0FC7-426B-A239-7582944BC74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8323F-E75C-4EFB-BB3B-DCA95C82FFA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FACB4-D428-47FA-BD44-6E43C06FF71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A366E7-BE4A-419E-8E37-D3D581A948E8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AF928-B2E7-4AB6-B931-7F8223325B1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AA2D6-3DBA-4003-AC80-35EE171DC5E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6038B16-1C68-4459-9137-100AAD291828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76116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3C048-CD99-4837-8C0F-18E1963B9757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4DC26-C41E-4855-AD34-3F18ABEB9C8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0F35C-3C13-4A63-AFA0-831F2A067DE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A7867A-847C-4448-ACCC-33AFE1856F0B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7BDC9-9607-4D85-A499-92AB1B45D29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D7AB1-7D4E-4D2B-ABA2-30CB4E8A85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85B58A-4177-4E4F-BDF6-E9BC465C0D27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2914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0ECF-B2C2-4AB3-BDA2-B6422181F86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27E26-14DF-417C-88AB-D4F2524DBA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27FE5-AE93-42EA-8CEB-37A3D14A48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834043-2FDA-4D68-8414-01D8CBA95D6D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89119-DF80-490D-B2A7-B22F8444F52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75B38-E8BF-4FE4-8EE9-26CB8776A10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93A30D4-EC63-43E2-A96A-1AD39FDDD351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67894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D429-80C4-4A9B-B0EB-780FE4A0BA6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304B5-7C37-4210-8EC5-599F21BE351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98E46-B477-4AA4-9206-99FE1DB994F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1FCED8-4DBE-418A-8D6A-AF59252D44B3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56E41-A05F-4DE0-966D-EFAC9060E30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743F2-EE47-4350-AE1C-9E52643B332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3D3D042-50AB-43C2-B8C9-F8AA5051F31D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4649481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9CEEE-2D75-4D2B-9C44-AE98DC4EAA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41076-41FA-4133-86BF-5BB270E6ED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0AAF9-60D6-4830-8CE3-B092E96C11B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616604-5EB0-4C28-9DD9-6ADC34229F0C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13248-27FD-4900-9675-E4D9296D306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6B1E3-F075-4991-856D-5135CA6E630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A1A113-22CE-46B3-B577-C15510B80F0E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1130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8E9F-43C0-46EC-B2DF-72D3ED01A2E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31B0B-72A9-4D3F-AB82-6CD6C0FA97A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A58D2-ADBE-4AEE-BC93-5A46E5967A6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7B9F1-0B39-4693-97D0-7B587382854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71F75A-B000-4A31-9296-751EE3556BD3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49FB8-31E2-4AE3-B50C-0AC66CDC1B9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2F783-678C-4976-8117-D74E56BE14E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A04B8B-F43E-4EFA-AD25-8B6D1B4CE93F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82226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0E4A-CBB7-4B53-8875-ADCE5A8139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E702D-72D5-4B5C-A023-9908EF9C2C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5C952-6B94-4039-9D46-2845D26701B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6FDAC-874C-4C2C-992C-ED1E58E1E65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1B280D-5F68-4BD1-B10E-E10AF7534D4B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1684EF-D364-43AE-8CF1-23CCFE93BB9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3EF149-2A2F-4C4B-A309-9FEBF52DE125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7C2ED2-FCAD-4C5E-806B-4385891C23F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D390A-A3DF-41AD-AB37-B1BAD9A1473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D54605-AA2E-415D-B5DE-09AAD61FCFB1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21546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E58DA-2DE0-46D9-8E18-F5154B3E9BE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3592D-85F4-4921-8DD1-F5AC0FE6EDD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9E3964-DC07-4C1A-9B7E-9858C944F8B5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9C13F-012B-47E1-B7D2-AC9BB0F942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0539E-ED75-4FB2-B77A-53C60270E4C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00D14C-35C2-4CF4-BBED-A5EA77C2EC93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193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78987-C6E8-4281-A236-F405A0EF095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24DD9-CEFA-4ACC-9815-CF990CB34EE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6439E-DADE-4D69-B4DE-0A31C6725E5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368FF-FC38-4B5F-A80D-42C6FDCBE08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110AB0F-217C-4943-B204-665BD86D8E3B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91859-D823-4FF6-9AD2-4146D7967BE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12C88-86B7-408C-B2EF-0CD681693C9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19699F4-A15C-48BA-A877-C6593968D164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1713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56726-DD12-405D-BCC6-A61E7EF797C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31B46A-6804-4A67-AC3A-3F41B9A42696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EA521-3AC6-4803-B27B-90F0A826974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EA427-2277-41CE-ADFA-7B04EF7F973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8AD22F-0A9F-4344-ADBE-BF77F5D971C2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4790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A80F-D546-4DF3-9883-04223F41CB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A8251-7CB3-4C05-ACF9-D545FBA31AA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72425-E13F-4B90-B1FA-B241751DE1B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4FAA1-6967-4D32-A804-9E2AC4F31FA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304D5D-294B-4607-A544-A480D2CA2C4C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448A2-E4D2-4B8F-9059-89E2E5859E4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304F3-8DD1-437A-9516-4F6089B836A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C75F0B-82F8-4248-8A91-903E81525844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72550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0EAD2-5251-4628-8E4F-7C17972A8F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C8C6DD-1DFE-405B-AA8D-F52E37DEC0AF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nl-NL" sz="3200"/>
            </a:lvl1pPr>
          </a:lstStyle>
          <a:p>
            <a:pPr lvl="0"/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D73CB-A76E-43B8-90B6-541DC8030BE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FA2D0-8846-48CE-B448-D7E469D3E76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4324F82-75CC-45B5-835B-7F772990C7D2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617AC-5C34-45FE-ADB0-0D9E8115119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CF8BA-FD78-421B-863F-712B725D0D0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CE60F4-8B6C-4578-86E5-F00980D892F9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18985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A350-072D-42EA-A016-048C0F9C5E7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C3D8C-12E0-4891-8D8F-39A4B8A74AE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43E99-9CF9-4EEB-8D1A-F68C0B5A14C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AAE1CE-3742-4BF0-9C42-C8BC01CFDF24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10155-221A-42E0-8D66-8CD3613FBA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C0596-E4B7-48A8-8625-844611C46CD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A4300A2-9CC6-47DE-A0BC-B3094A8E657A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84944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A73331-54BA-4DB7-84B9-214D289C4A9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A1BBB-1176-45E1-A188-A49865EA90C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474EC-FBFE-47DE-8840-4D65A3706C3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5E01DF-2E30-40AA-8701-06A22289FED7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07AE2-F886-4203-8F49-7627A2869FF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C8F6F-AD22-4297-B790-A3A2E51A737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9150C0-389A-476E-B5B2-2E0D03E9D4CE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84978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26-1-2024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6439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26-1-2024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85488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26-1-2024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27711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26-1-2024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87786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26-1-2024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358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2AC9-05D5-4EC8-BB24-5712DD2DF7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8F659-121A-4B9B-A006-C57992DDA0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32215-8CE0-4D1E-8311-F5016E86172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471FD6-5A7E-4416-B347-92EA26B6DF0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5A4EED-1D90-46BB-BE71-0F6D01D138E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B80942-D3F0-4C0C-8BE3-CA86F80DC6C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24B46D-6B49-4CBF-8355-DB4287F4ACE1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3EB7F-FDB2-4428-896C-7162DAE3EAE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3E2AE-9952-4BA6-BF32-DE9E9E7A7F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1C4BB2-94AD-4DB4-A213-208FEFA86CB3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09979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26-1-2024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400781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26-1-2024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9482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26-1-2024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76946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26-1-2024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40165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26-1-2024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23520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26-1-2024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50222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E4E6-D503-4190-9AF5-7D14C5196E8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7CF4D-5004-4228-90D2-0FF88017F75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03203-96D5-43B9-8F94-C0FCD0E2119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468DAA-F404-43B2-B186-58DE34DFEA1C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3FE5C-4380-44E5-901A-E45EF443331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9F1D1-AF77-40F8-8B87-A9A9BF35347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1D1F86-9271-48E4-91FF-C6F01CE9A62D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4120614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743D-5B3D-432F-8505-D23556F2BB7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BB189-F6AD-4D80-876B-D39A09086D1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341F3-3E61-43BA-9815-049729ECC88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B4825A7-F003-475C-853D-C0959C371197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68B9E-B617-4E2B-B23C-0C68E803936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AD82C-7D1C-432F-B2E5-13FED2627D4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BB85754-C630-4708-A2CC-36FB6D83426D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6391331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5CA65-CE8A-4DEC-9B5B-38531984BC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77B39-15D1-431C-9335-6FDE14695B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831F4-DDEF-4DF2-ADD8-D432932505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AAC751-F406-4E0F-AE66-886AF3056917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C75B2-437B-43E1-9035-EC99DFBB4BA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39CD7-C751-4CEF-AB9E-EAB140EBD68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4C15CE-790C-49A2-B29F-5C0AC7479827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966042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442C2-35EC-47D5-A99B-9D320AF2200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8E43-8029-4FB9-8499-21C9D8C47FA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B9D3B-D147-4243-BE7A-0EAC13AE5CB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05806-5A7A-4EBF-9BDC-F8F60C01BC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C3EAEA-8D1D-4D60-B6A8-7F79A6DD655A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B4EFF-BB97-4110-863E-921F7DB8686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CBD32-4177-4E49-A7A5-8B92CC4B327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BCD370-C10F-4EE4-84AA-4E5CBD9D6ADE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116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795DA-015B-464B-A848-A6B4E217846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E40FF-7D5E-4CEB-ACDE-C8374B3C226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9A2C93-44AC-4F0D-A967-589D486FAADA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07784-D6B8-4A6A-ACFF-B0C32DDDFD3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2205D-98AD-42A3-8C04-62269F9C53E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BFBAED-05A8-457E-BD65-39E7F4816CD2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05755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7CAFB-93A8-4614-9131-BF00ADC880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EBDFE-72CB-4DCA-8F82-102B1C3189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A77CC-DA2F-4F4F-B044-22FC7C70160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56E769-F70F-4020-BC80-F528591AA26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E22020-1E88-4564-9412-9ADA9159AC2D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E99FBF-F547-4FE7-9F3E-EF0DCE94F2C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739CE8-0239-498B-B786-7DE5E7F3DF9D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52627D-20C1-49AC-96D9-E55F9EA7B05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BC28A-2060-4DF3-8269-74E95EBF6FC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7A5604-65A1-47E4-8049-4DAFAAE4207C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17104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A106-40AC-49AF-8A87-E21D32EF782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444623-9C77-4D4D-BFDA-F83BDE66758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C3F32D-C224-456A-A4A6-A32E3720B9BF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2008E-806E-4A29-9FED-D6B4B42ACB4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40078-C443-4F33-A47A-AEFA1AC0253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B4341D-0C78-4A33-AC51-8643BDEED61F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202339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BDBA50-DD61-482C-9EAA-D16379DF8B6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A845F1-7064-4D2D-A0AD-40B066CEE2CD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56B063-E110-4226-BD53-C5105F2C17B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6333D-6C99-4AD2-9345-2E3DE5466DE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34444E-F538-4A11-8593-CC7D1F36ECDC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149306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EC63F-CE4F-46D4-B751-94D2C32AFC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6960C-2784-4EF1-8743-6EADDD4E70D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931A7-B54A-455C-8B70-F2F80C5C6E8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C20EF-6A96-4160-8B4C-8CA483EFA84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4B9522-BEE5-4244-9948-C40F934A0180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E66F4-001A-48CC-BEDF-22DE396B6F7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2BBC0-C3F3-4DB5-A7C4-432D2BF05E0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C5E4FF-94B9-4889-BF69-C75140873FE5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04304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582C5-150B-4E99-8928-9BC1F2A354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4E1461-B688-42D3-847B-22C6CC223315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nl-NL" sz="3200"/>
            </a:lvl1pPr>
          </a:lstStyle>
          <a:p>
            <a:pPr lvl="0"/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009E7-F423-4992-BB16-3779164C874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210B0-949B-4726-B228-F017A28CED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AD87361-95F9-4330-AE57-468E7ED0A231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28EB2-3E15-4E49-82AA-3A0319EEAF5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4690B-55D7-489D-BB2D-87473BD7667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37B135A-5EE4-4D46-8E74-A267D739F855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29337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7975-6518-4501-AD17-9BFCD7C58A1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03B7D-9149-4CCD-8960-1699FEE470C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FAD36-1CA0-4BBA-9C05-C2395ACAFE0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2E1CC4-018E-4CE4-AA82-26A3F8C084F0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552CC-88F6-4764-B498-83B5D12BC06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56836-7E99-4E22-ADF1-8E053FD9217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B48FA8-61B0-4A6D-B0DE-5A435F629844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203388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C5002-844A-421F-B12C-E6CD08E02AD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9F8ED-9D26-4F49-B4DF-8F076737848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F4CE8-7065-40EE-A6B4-02D5434E323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D1D060-9570-401E-AF09-121E376B6D65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F446C-A919-43DC-8579-426F3736797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AC359-AB09-4AF7-955B-5D45645A5D3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F3B649D-7FB2-4EDF-A106-24942687D446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60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C2E104-84F1-4688-8E9A-9702AFC82B8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85F980-1A54-42AF-A7A2-D7E167AF3461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A4CDB-FA60-452F-AC17-80E73E0C00E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E21C3-DC79-437B-9AAF-C9EF9AC21B6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E00D41-B9EF-4015-8717-80D8B7360AFA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511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D44B-16D9-48AA-85D4-D5860BF3AC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46792-E541-4721-BF3E-018C6EAC785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99D25-7551-473B-B7EB-57A423A8836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F6B9A-47AE-42F1-9F3B-1881A03BE88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44FC49-4617-4375-90AE-574C49864662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F1D70-25D9-49C1-93D0-607C78D89E8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FDF24-6F3C-471D-B803-608E17F7178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EAC040-BDCC-4320-8837-0C20840DE295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396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4DEA9-5806-4E9D-BE02-DC68DFFEF4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6E1054-EAD7-4B1D-A723-870AEEBB203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nl-NL" sz="3200"/>
            </a:lvl1pPr>
          </a:lstStyle>
          <a:p>
            <a:pPr lvl="0"/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20EB4-E46D-43BF-B48B-8913BB17793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616CF-7867-4065-826B-95CF33A24D9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DCDB17-CBC3-4C37-9C62-F91CC0441161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CEB8F-0480-4D89-B970-B897B8D05D5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EFC2C-9BA9-43D6-B9C9-901E4001538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7AF284-2EBB-406E-9A42-A41DA1AC5EFD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409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5EB517-0BCA-4DD5-8911-DBD7189972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5ABA-9F3F-4DAF-9359-04B6D7A888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4475B-982A-482B-B538-1D32230C036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B322D304-BC79-44C5-8C38-9B2EAFD7A858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F2203-C69F-4046-8886-DB37031E488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B2F81-409E-4299-9290-2D3EF3449D2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8FA8D4D2-A462-4411-9A2A-982FE3CC91D2}" type="slidenum"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1D70F9-D96B-41BD-B9FE-ED270BD1CF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08D1F-5444-428D-AF75-0C6CEE304F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66EC5-8A5E-4BC3-A2F7-381032B9BA4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054FFC27-5D2E-44C5-BF50-A60ABA0B841B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CE7B5-D152-4073-9EBD-12E76C4AF22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6AA39-EE68-455A-8A7C-E813AB7CC91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041F524F-AE13-4C22-8936-06CAF0D422CA}" type="slidenum"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95D9C-56E8-463D-8F77-E9BF05A37A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03256-C5CA-4392-BD45-A270AC433B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54F89-17CF-44BF-8FA5-AA43D605E28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F7E35A64-8696-430E-BD8D-C66B34156B77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779B0-BE34-47BE-B98E-CA151BC14FF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78423-A6E9-456F-A772-0F81ECBE0DF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3C217D96-87A3-462C-8D72-7E13D2BD480A}" type="slidenum"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D2A2D7-43B9-460C-897E-DF75C617B5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507AD-FDCD-45FA-A599-706A8A14EE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AC52F-14DD-442E-9FF8-1B1A36925BB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7D94DDC-74CB-418A-B090-026A60AF3AB9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A852D-0747-42EA-86A8-D8993D65851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1D4B1-B9A4-4EE2-9C4C-D3B4A9A7010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901E53ED-FDFC-443F-8203-5D27E5DED233}" type="slidenum"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786E2-A2AD-407F-A096-CEC047B7C616}" type="datetimeFigureOut">
              <a:rPr lang="nl-NL" smtClean="0"/>
              <a:t>26-1-2024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0E25B-CC98-43BD-90C5-DE2DB36ECB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816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E4429-5774-4B07-99E5-68092258DC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9426A-B3FD-4DFB-A528-7DCC3AA79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98A92-8852-4AE2-A6F3-C1D4A4C57CC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6DB71E64-6C95-4BFE-A60F-E6BE58595777}" type="datetime1">
              <a:rPr lang="nl-NL"/>
              <a:pPr lvl="0"/>
              <a:t>26-1-2024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8CA38-EE5F-41A4-A3BF-64EB3CDA8C8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352B1-BEE6-4AF5-8F5A-16BB7A7386E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FA7D2760-8F4C-4327-B1ED-3813C3DAFCE6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890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166D-CEA8-4CCF-AA4A-9631117ADB7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251103"/>
            <a:ext cx="9144000" cy="2387598"/>
          </a:xfrm>
        </p:spPr>
        <p:txBody>
          <a:bodyPr>
            <a:normAutofit fontScale="90000"/>
          </a:bodyPr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Testing HTTP-based APIs using RestAssured.Net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C344A-42EA-41D8-97DB-21ED8F98720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8128" y="2700067"/>
            <a:ext cx="11706221" cy="3900757"/>
          </a:xfrm>
        </p:spPr>
        <p:txBody>
          <a:bodyPr anchorCtr="0"/>
          <a:lstStyle/>
          <a:p>
            <a:pPr lvl="0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 open source workshop by …</a:t>
            </a:r>
          </a:p>
          <a:p>
            <a:pPr lvl="0" algn="r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 sz="18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 sz="18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r>
              <a:rPr lang="nl-NL" sz="12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Originally created by Bas Dijkstra – bas@ontestautomation.com – https://www.ontestautomation.com</a:t>
            </a:r>
          </a:p>
          <a:p>
            <a:pPr lvl="0" algn="r"/>
            <a:endParaRPr lang="nl-NL" sz="18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303442"/>
            <a:ext cx="983412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method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1326189" y="303442"/>
            <a:ext cx="2368196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Resource (URI) and parameters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743388"/>
            <a:ext cx="2040944" cy="439946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headers</a:t>
            </a:r>
            <a:endParaRPr kumimoji="0" lang="aa-ET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1183334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body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4483" y="1998030"/>
            <a:ext cx="11143891" cy="4803775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Key-value pairs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 contain metadata about the request body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 (what data format is the request body in?)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 (what data format would I like the response body to be in?)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 contain session and authorization data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Cookies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 tokens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4261449" y="450088"/>
            <a:ext cx="79305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headers</a:t>
            </a:r>
            <a:endParaRPr kumimoji="0" lang="nl-NL" sz="66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303442"/>
            <a:ext cx="983412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method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1326189" y="303442"/>
            <a:ext cx="2368196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Resource (URI) and parameters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743388"/>
            <a:ext cx="2040944" cy="439946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headers</a:t>
            </a:r>
            <a:endParaRPr kumimoji="0" lang="aa-ET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1183334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body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4483" y="1998030"/>
            <a:ext cx="11143891" cy="480377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 and password sent with every request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Base64 encoded (not really secure!)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Ex: username = aladdin and password = opensesame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Authorization: Basic YWxhZGRpbjpvcGVuc2VzYW1l</a:t>
            </a:r>
            <a:endParaRPr lang="nl-NL" i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4261449" y="450088"/>
            <a:ext cx="79305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Authorization: Basic</a:t>
            </a:r>
            <a:endParaRPr kumimoji="0" lang="nl-NL" sz="44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A8630A86-8290-467A-AE7B-91CEDEBDD3CF}"/>
              </a:ext>
            </a:extLst>
          </p:cNvPr>
          <p:cNvSpPr/>
          <p:nvPr/>
        </p:nvSpPr>
        <p:spPr>
          <a:xfrm flipV="1">
            <a:off x="3952875" y="5079618"/>
            <a:ext cx="1400174" cy="4367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4CB1C617-FCCE-49D1-989F-48068A419F9E}"/>
              </a:ext>
            </a:extLst>
          </p:cNvPr>
          <p:cNvSpPr/>
          <p:nvPr/>
        </p:nvSpPr>
        <p:spPr>
          <a:xfrm flipV="1">
            <a:off x="5353048" y="5079618"/>
            <a:ext cx="5562601" cy="4367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11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303442"/>
            <a:ext cx="983412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method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1326189" y="303442"/>
            <a:ext cx="2368196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Resource (URI) and parameters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743388"/>
            <a:ext cx="2040944" cy="439946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headers</a:t>
            </a:r>
            <a:endParaRPr kumimoji="0" lang="aa-ET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1183334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body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4483" y="1998030"/>
            <a:ext cx="11143891" cy="480377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 with limited validity is obtained first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 is then sent with all subsequent requests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Most common mechanism is OAuth(2)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JWT is a common token format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Authorization: Bearer RsT5OjbzRn430zqMLgV3Ia</a:t>
            </a:r>
            <a:endParaRPr lang="nl-NL" i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4261449" y="450088"/>
            <a:ext cx="79305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Authorization: Bearer</a:t>
            </a:r>
            <a:endParaRPr kumimoji="0" lang="nl-NL" sz="44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A8630A86-8290-467A-AE7B-91CEDEBDD3CF}"/>
              </a:ext>
            </a:extLst>
          </p:cNvPr>
          <p:cNvSpPr/>
          <p:nvPr/>
        </p:nvSpPr>
        <p:spPr>
          <a:xfrm flipV="1">
            <a:off x="3952873" y="6112688"/>
            <a:ext cx="1638301" cy="4367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4CB1C617-FCCE-49D1-989F-48068A419F9E}"/>
              </a:ext>
            </a:extLst>
          </p:cNvPr>
          <p:cNvSpPr/>
          <p:nvPr/>
        </p:nvSpPr>
        <p:spPr>
          <a:xfrm flipV="1">
            <a:off x="5445423" y="6112688"/>
            <a:ext cx="5562601" cy="4367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483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303442"/>
            <a:ext cx="983412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method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1326189" y="303442"/>
            <a:ext cx="2368196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Resource (URI) and parameters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743388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headers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1183334"/>
            <a:ext cx="2040944" cy="439946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body</a:t>
            </a:r>
            <a:endParaRPr kumimoji="0" lang="aa-ET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4483" y="1998030"/>
            <a:ext cx="11143891" cy="480377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to be sent to the provider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 does not prescribe a specific data format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Most common: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Plain text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 data formats can be sent using REST, too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4261449" y="450088"/>
            <a:ext cx="79305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body</a:t>
            </a:r>
            <a:endParaRPr kumimoji="0" lang="nl-NL" sz="66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60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50088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 REST API response</a:t>
            </a:r>
            <a:endParaRPr kumimoji="0" lang="nl-NL" sz="66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013664" y="2612854"/>
            <a:ext cx="6259733" cy="101886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status code</a:t>
            </a:r>
            <a:endParaRPr kumimoji="0" lang="aa-ET" sz="24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013664" y="3631720"/>
            <a:ext cx="6259733" cy="101886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headers</a:t>
            </a:r>
            <a:endParaRPr kumimoji="0" lang="aa-ET" sz="24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013664" y="4650586"/>
            <a:ext cx="6259733" cy="101886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body</a:t>
            </a:r>
            <a:endParaRPr kumimoji="0" lang="aa-ET" sz="24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53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3260" y="450088"/>
            <a:ext cx="83187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status code</a:t>
            </a:r>
            <a:endParaRPr kumimoji="0" lang="nl-NL" sz="66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303442"/>
            <a:ext cx="2040944" cy="439946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status code</a:t>
            </a:r>
            <a:endParaRPr kumimoji="0" lang="aa-ET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743388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headers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1183334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body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17231" y="1911766"/>
            <a:ext cx="11143891" cy="4661563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Indicates result of request processing by provider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Five different categories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1XX		Informational	100 Continue</a:t>
            </a: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2XX		Success			200 OK</a:t>
            </a: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3XX		Redirection		301 Moved Permanently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4XX		Client errors	400 Bad Request</a:t>
            </a: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5XX		Server errors	503 Service Unavailable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02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3260" y="450088"/>
            <a:ext cx="83187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headers</a:t>
            </a:r>
            <a:endParaRPr kumimoji="0" lang="nl-NL" sz="66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303442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status code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743388"/>
            <a:ext cx="2040944" cy="439946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headers</a:t>
            </a:r>
            <a:endParaRPr kumimoji="0" lang="aa-ET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1183334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body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4483" y="1998030"/>
            <a:ext cx="11143891" cy="480377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Key-value pairs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 contain metadata about the response body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 (what data format is the response body in?)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 (how many bytes in the response body?)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 contain provider-specific data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Caching-related headers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Information about the server type 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18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3260" y="450088"/>
            <a:ext cx="83187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body</a:t>
            </a:r>
            <a:endParaRPr kumimoji="0" lang="nl-NL" sz="66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303442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status code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743388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headers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1183334"/>
            <a:ext cx="2040944" cy="439946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body</a:t>
            </a:r>
            <a:endParaRPr kumimoji="0" lang="aa-ET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4483" y="1998030"/>
            <a:ext cx="11143891" cy="480377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returned by the provider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 does not prescribe a specific data format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Most common: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Plain text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 data formats can be sent using REST, too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18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example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http://ergast.com/api/f1/2018/drivers.json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5621"/>
            <a:ext cx="5000625" cy="3943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397" y="2527017"/>
            <a:ext cx="3813403" cy="393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5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are APIs used?</a:t>
            </a:r>
          </a:p>
        </p:txBody>
      </p:sp>
      <p:pic>
        <p:nvPicPr>
          <p:cNvPr id="1026" name="Picture 2" descr="Afbeeldingsresultaat voor mobile icon gree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2924"/>
            <a:ext cx="3511820" cy="409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internet icon gree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090" y="1802923"/>
            <a:ext cx="3511820" cy="409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dn.mysitemyway.com/etc-mysitemyway/icons/legacy-previews/icons/green-metallic-orbs-icons-business/082491-green-metallic-orb-icon-business-currency-euro1-sc3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910" y="1802922"/>
            <a:ext cx="3511820" cy="409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5376828"/>
            <a:ext cx="3511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Mobile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0090" y="5376828"/>
            <a:ext cx="3511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Internet of Things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51910" y="5376828"/>
            <a:ext cx="3511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API economy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47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19FE-A384-4E4D-A5C7-43D51FD0A17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What are we going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83102-461B-4C36-95FD-3967A29F906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HTTP-based APIs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RestAssured.Net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Hands-on exercises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are APIs used?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72810" y="5310759"/>
            <a:ext cx="3511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Web applications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2050" name="Picture 2" descr="Afbeeldingsresultaat voor green metallic orb icon">
            <a:extLst>
              <a:ext uri="{FF2B5EF4-FFF2-40B4-BE49-F238E27FC236}">
                <a16:creationId xmlns:a16="http://schemas.microsoft.com/office/drawing/2014/main" id="{521CB36D-7ADD-4869-8A5B-555B7D1B9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810" y="1690688"/>
            <a:ext cx="3511820" cy="409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fbeeldingsresultaat voor metallic green orb icon">
            <a:extLst>
              <a:ext uri="{FF2B5EF4-FFF2-40B4-BE49-F238E27FC236}">
                <a16:creationId xmlns:a16="http://schemas.microsoft.com/office/drawing/2014/main" id="{2625E130-9841-46D6-84CE-0FC5F1857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370" y="1690688"/>
            <a:ext cx="3511820" cy="409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F2D78D-8AD9-4443-8249-C91276439BDB}"/>
              </a:ext>
            </a:extLst>
          </p:cNvPr>
          <p:cNvSpPr txBox="1"/>
          <p:nvPr/>
        </p:nvSpPr>
        <p:spPr>
          <a:xfrm>
            <a:off x="6707370" y="5310759"/>
            <a:ext cx="3511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Microservices architectures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9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E439-E4E3-4A10-B48B-2DDDDCF6DE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930124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Why I ♥ testing at the API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6BC5B-2F5E-4FA0-A955-B300BC86271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994132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Tests run much faster than UI-driven tests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Tests are much more stable than UI-driven tests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Tests have a broader scope than unit tests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Business logic is often exposed at the API level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02919-6A7F-4DD9-A93C-8B30D365838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Tools for testing RESTful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058DE-2A74-467D-A883-872913DD28A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6"/>
            <a:ext cx="11058522" cy="5032373"/>
          </a:xfrm>
        </p:spPr>
        <p:txBody>
          <a:bodyPr>
            <a:normAutofit lnSpcReduction="10000"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Free / open source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Postman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SoapUI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Code libraries (REST Assured, RestAssured.Net, RestSharp, requests, …)</a:t>
            </a:r>
          </a:p>
          <a:p>
            <a:pPr lvl="1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Commercial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Parasoft SOAtest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SoapUI Pro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Build your own (using HTTP libraries for your language of choice)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635F6-3736-4745-ACB1-9E362ABEE3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RestAssured.Net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34495-3B4F-44AD-978E-CBCDD299C92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C# DSL for writing tests for RESTful APIs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Port of REST Assured (Java)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Removes a lot of boilerplate code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Runs on top of common unit testing frameworks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NUnit, xUnit, MSTest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Developed and maintained by Bas Dijkstra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C865-C019-4B8B-9CF4-52F4E1ED05D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Adding RestAssured.Net to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11547-6D8A-4745-9CEE-335CA0E4DD0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Available as a NuGet package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FCAA431-4CB2-A096-739C-97DE5C86A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3429000"/>
            <a:ext cx="11849100" cy="2695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9D1B-835F-4058-AFBF-5144A21F0CC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RestAssured.Net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C94EC-186F-4384-850D-F471F7FD3E7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057628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Usage Guide</a:t>
            </a:r>
          </a:p>
          <a:p>
            <a:pPr marL="0" indent="0">
              <a:buNone/>
            </a:pPr>
            <a:r>
              <a:rPr lang="nl-NL" sz="20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https://github.com/basdijkstra/rest-assured-net/wiki/Usage-Guide</a:t>
            </a:r>
          </a:p>
          <a:p>
            <a:pPr marL="0" indent="0">
              <a:buNone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indent="0">
              <a:buNone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_Examples</a:t>
            </a:r>
          </a:p>
          <a:p>
            <a:pPr marL="0" lvl="0" indent="0">
              <a:buNone/>
            </a:pPr>
            <a:r>
              <a:rPr lang="nl-NL" sz="18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https://github.com/basdijkstra/rest-assured-net/tree/main/RestAssured.Net.Tests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buNone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(these double as acceptance tests for the project)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3CD4028E-E5E8-78DE-F874-6AAD41852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" y="2125623"/>
            <a:ext cx="10952480" cy="4347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8BEE47-423D-41F0-8A63-DF78894C7F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 sample test</a:t>
            </a: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1C92A408-C149-4757-AB8A-230366CF0B5E}"/>
              </a:ext>
            </a:extLst>
          </p:cNvPr>
          <p:cNvSpPr/>
          <p:nvPr/>
        </p:nvSpPr>
        <p:spPr>
          <a:xfrm>
            <a:off x="571500" y="2131284"/>
            <a:ext cx="1348740" cy="4889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E0556E04-95A6-4CE2-9DED-171ACD93EB31}"/>
              </a:ext>
            </a:extLst>
          </p:cNvPr>
          <p:cNvSpPr txBox="1"/>
          <p:nvPr/>
        </p:nvSpPr>
        <p:spPr>
          <a:xfrm>
            <a:off x="571500" y="1756291"/>
            <a:ext cx="918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RestAssured.Net uses NUnit (this could also be xUnit or MSTest)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B9962167-AA09-4864-80CD-195FFFB132B8}"/>
              </a:ext>
            </a:extLst>
          </p:cNvPr>
          <p:cNvSpPr/>
          <p:nvPr/>
        </p:nvSpPr>
        <p:spPr>
          <a:xfrm>
            <a:off x="1690367" y="4382467"/>
            <a:ext cx="9663436" cy="4889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CE10F718-AC71-496F-B9CC-3C68EF5C6438}"/>
              </a:ext>
            </a:extLst>
          </p:cNvPr>
          <p:cNvSpPr txBox="1"/>
          <p:nvPr/>
        </p:nvSpPr>
        <p:spPr>
          <a:xfrm>
            <a:off x="3716970" y="3859404"/>
            <a:ext cx="862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 an HTTP GET call to retrieve data from the provider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8237CB3E-30B0-4313-AA62-CC5154DE158D}"/>
              </a:ext>
            </a:extLst>
          </p:cNvPr>
          <p:cNvSpPr/>
          <p:nvPr/>
        </p:nvSpPr>
        <p:spPr>
          <a:xfrm>
            <a:off x="1781807" y="5495342"/>
            <a:ext cx="10024113" cy="563905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89B420FA-11F0-4755-8FDD-E9341DB7CCBB}"/>
              </a:ext>
            </a:extLst>
          </p:cNvPr>
          <p:cNvSpPr txBox="1"/>
          <p:nvPr/>
        </p:nvSpPr>
        <p:spPr>
          <a:xfrm>
            <a:off x="714376" y="6063717"/>
            <a:ext cx="1147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Perform an assertion on the returned response (here: on the JSON response payload)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 animBg="1"/>
      <p:bldP spid="14" grpId="0"/>
      <p:bldP spid="18" grpId="0" animBg="1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1CDE-5987-4E5A-AC1D-F6322587043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RestAssured.Net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DC297-61D2-4403-ACF1-F58601E90B1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2" y="1825627"/>
            <a:ext cx="11128641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Support for all HTTP methods (GET, POST, PUT, …)</a:t>
            </a: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Support for Gherkin (Given/When/Then)</a:t>
            </a: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of NHamcrest matchers for checks (</a:t>
            </a:r>
            <a:r>
              <a:rPr lang="nl-NL" i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Is.EqualTo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of JsonPath to select elements from a JSON response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D865BD2-0C75-15DF-DE2D-037F5D77F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524" y="3952241"/>
            <a:ext cx="7320476" cy="2905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AF438-954B-4D9F-BBE5-38162977A28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About NHamcrest matchers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1BA79-A0C1-4DC6-888B-BB04CED9FBF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Express expectations in natural language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Examples:</a:t>
            </a:r>
          </a:p>
          <a:p>
            <a:pPr marL="0" lvl="0" indent="0">
              <a:buNone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8CBFE6-3F01-4CEB-983B-9AE5FDA8E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8616"/>
              </p:ext>
            </p:extLst>
          </p:nvPr>
        </p:nvGraphicFramePr>
        <p:xfrm>
          <a:off x="1178560" y="3555455"/>
          <a:ext cx="10515599" cy="1483376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3836989">
                  <a:extLst>
                    <a:ext uri="{9D8B030D-6E8A-4147-A177-3AD203B41FA5}">
                      <a16:colId xmlns:a16="http://schemas.microsoft.com/office/drawing/2014/main" val="1438541578"/>
                    </a:ext>
                  </a:extLst>
                </a:gridCol>
                <a:gridCol w="6678610">
                  <a:extLst>
                    <a:ext uri="{9D8B030D-6E8A-4147-A177-3AD203B41FA5}">
                      <a16:colId xmlns:a16="http://schemas.microsoft.com/office/drawing/2014/main" val="694824538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nl-NL">
                          <a:solidFill>
                            <a:srgbClr val="00FF00"/>
                          </a:solidFill>
                          <a:latin typeface="Courier New" pitchFamily="49"/>
                          <a:cs typeface="Courier New" pitchFamily="49"/>
                        </a:rPr>
                        <a:t>Is.EqualTo(X)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nl-NL">
                          <a:solidFill>
                            <a:srgbClr val="00FF00"/>
                          </a:solidFill>
                          <a:latin typeface="Courier New" pitchFamily="49"/>
                          <a:cs typeface="Courier New" pitchFamily="49"/>
                        </a:rPr>
                        <a:t>Does the object equal X?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079445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nl-NL">
                          <a:solidFill>
                            <a:srgbClr val="00FF00"/>
                          </a:solidFill>
                          <a:latin typeface="Courier New" pitchFamily="49"/>
                          <a:cs typeface="Courier New" pitchFamily="49"/>
                        </a:rPr>
                        <a:t>Has.Item(Is.EqualTo(X))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nl-NL">
                          <a:solidFill>
                            <a:srgbClr val="00FF00"/>
                          </a:solidFill>
                          <a:latin typeface="Courier New" pitchFamily="49"/>
                          <a:cs typeface="Courier New" pitchFamily="49"/>
                        </a:rPr>
                        <a:t>Does the collection contain</a:t>
                      </a:r>
                      <a:r>
                        <a:rPr lang="nl-NL" baseline="0">
                          <a:solidFill>
                            <a:srgbClr val="00FF00"/>
                          </a:solidFill>
                          <a:latin typeface="Courier New" pitchFamily="49"/>
                          <a:cs typeface="Courier New" pitchFamily="49"/>
                        </a:rPr>
                        <a:t> an item equal to X?</a:t>
                      </a:r>
                      <a:endParaRPr lang="nl-NL">
                        <a:solidFill>
                          <a:srgbClr val="00FF00"/>
                        </a:solidFill>
                        <a:latin typeface="Courier New" pitchFamily="49"/>
                        <a:cs typeface="Courier New" pitchFamily="49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843198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endParaRPr lang="nl-NL">
                        <a:solidFill>
                          <a:srgbClr val="00FF00"/>
                        </a:solidFill>
                        <a:latin typeface="Courier New" pitchFamily="49"/>
                        <a:cs typeface="Courier New" pitchFamily="49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nl-NL">
                        <a:solidFill>
                          <a:srgbClr val="00FF00"/>
                        </a:solidFill>
                        <a:latin typeface="Courier New" pitchFamily="49"/>
                        <a:cs typeface="Courier New" pitchFamily="49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814064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endParaRPr lang="nl-NL">
                        <a:solidFill>
                          <a:srgbClr val="00FF00"/>
                        </a:solidFill>
                        <a:latin typeface="Courier New" pitchFamily="49"/>
                        <a:cs typeface="Courier New" pitchFamily="49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nl-NL">
                        <a:solidFill>
                          <a:srgbClr val="00FF00"/>
                        </a:solidFill>
                        <a:latin typeface="Courier New" pitchFamily="49"/>
                        <a:cs typeface="Courier New" pitchFamily="49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93979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6F27-71AF-4B35-9BF5-7AA88B0D0CD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About JsonPath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9B38E-D763-4A93-AC22-A8F9C5ACEFF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048996" cy="4351336"/>
          </a:xfrm>
        </p:spPr>
        <p:txBody>
          <a:bodyPr>
            <a:normAutofit lnSpcReduction="10000"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JsonPath is a query language for JSON documents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Similar aims and scope as XPath for XML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Documentation and examples: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https://support.smartbear.com/alertsite/docs/monitors</a:t>
            </a:r>
          </a:p>
          <a:p>
            <a:pPr marL="457200" lvl="1" indent="0">
              <a:buNone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/api/endpoint/jsonpath.html</a:t>
            </a:r>
          </a:p>
          <a:p>
            <a:pPr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All required JsonPath expressions are given in the exercise descriptions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EFC11-92DC-4E02-A03A-95058B50141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Preparation</a:t>
            </a: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B02AD-F27B-43AB-BF80-BFD1C80CF1E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2" y="1825627"/>
            <a:ext cx="11150597" cy="4351336"/>
          </a:xfrm>
        </p:spPr>
        <p:txBody>
          <a:bodyPr/>
          <a:lstStyle/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Install a recent .NET SDK (.NET 6, 7 or 8)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Install Visual Studio (or any other IDE)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Import project into your IDE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https://github.com/basdijkstra/rest-assured-net-workshop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8E14AAA6-5CE9-4955-90F8-BE2CFB37A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861" y="3545841"/>
            <a:ext cx="6896139" cy="3312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813023-2B09-4435-868D-5E30620DBC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2" y="365129"/>
            <a:ext cx="11150597" cy="782951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Checking technical response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1B50F-65BD-46CC-8483-7815AA84147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2" y="1360394"/>
            <a:ext cx="10515600" cy="4822060"/>
          </a:xfrm>
        </p:spPr>
        <p:txBody>
          <a:bodyPr>
            <a:normAutofit lnSpcReduction="10000"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 status code</a:t>
            </a: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Response Content-Type header</a:t>
            </a: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Other headers and their value</a:t>
            </a: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Cookies and their value</a:t>
            </a: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Most methods accept</a:t>
            </a:r>
          </a:p>
          <a:p>
            <a:pPr marL="0" lvl="0" indent="0">
              <a:buNone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both fixed values</a:t>
            </a:r>
          </a:p>
          <a:p>
            <a:pPr marL="0" lvl="0" indent="0">
              <a:buNone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and NHamcrest</a:t>
            </a:r>
          </a:p>
          <a:p>
            <a:pPr marL="0" lvl="0" indent="0">
              <a:buNone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matchers</a:t>
            </a: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5548B4A5-8BB9-4D19-9D58-928440009CBD}"/>
              </a:ext>
            </a:extLst>
          </p:cNvPr>
          <p:cNvSpPr/>
          <p:nvPr/>
        </p:nvSpPr>
        <p:spPr>
          <a:xfrm>
            <a:off x="6096000" y="5794946"/>
            <a:ext cx="2363471" cy="314960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7651BAE6-66B1-4C49-B9F6-C78F77AF31D8}"/>
              </a:ext>
            </a:extLst>
          </p:cNvPr>
          <p:cNvSpPr/>
          <p:nvPr/>
        </p:nvSpPr>
        <p:spPr>
          <a:xfrm>
            <a:off x="6136639" y="6202775"/>
            <a:ext cx="5811520" cy="49405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028B18DC-633B-172E-DAA4-22535C572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1031550"/>
            <a:ext cx="8280271" cy="3540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E848D8-2FD7-48B7-9E11-4A3E2A92FF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6720" y="0"/>
            <a:ext cx="10088880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Logging request data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B283D671-0933-4845-A72D-CC06CA759F5D}"/>
              </a:ext>
            </a:extLst>
          </p:cNvPr>
          <p:cNvSpPr txBox="1"/>
          <p:nvPr/>
        </p:nvSpPr>
        <p:spPr>
          <a:xfrm>
            <a:off x="533400" y="4769671"/>
            <a:ext cx="9128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Log(RequestLogLevel.All)</a:t>
            </a:r>
            <a:r>
              <a:rPr lang="en-US" sz="2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after </a:t>
            </a:r>
            <a:r>
              <a:rPr lang="en-US" sz="2400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Given()</a:t>
            </a:r>
            <a:r>
              <a:rPr lang="en-US" sz="2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logs all request data to the console</a:t>
            </a:r>
          </a:p>
          <a:p>
            <a:endParaRPr lang="en-US" sz="240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can also use </a:t>
            </a:r>
            <a:r>
              <a:rPr lang="en-US" sz="2400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RequestLogLevel.Body</a:t>
            </a:r>
            <a:r>
              <a:rPr lang="en-US" sz="2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RequestLogLevel.Headers</a:t>
            </a:r>
            <a:r>
              <a:rPr lang="en-US" sz="2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well as other options</a:t>
            </a:r>
            <a:endParaRPr lang="en-NL" sz="240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8A875AC-C00D-4F23-A106-47C9997CBA35}"/>
              </a:ext>
            </a:extLst>
          </p:cNvPr>
          <p:cNvSpPr/>
          <p:nvPr/>
        </p:nvSpPr>
        <p:spPr>
          <a:xfrm>
            <a:off x="1442720" y="2407909"/>
            <a:ext cx="3718560" cy="44705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6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48D8-2FD7-48B7-9E11-4A3E2A92FF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6720" y="0"/>
            <a:ext cx="10088880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Logging request data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279C9BA-E333-949D-A72C-CED2F883B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1031550"/>
            <a:ext cx="8280271" cy="354045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D91DA317-858F-ECF4-B538-7C1F83972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386" y="3598898"/>
            <a:ext cx="8089757" cy="2944141"/>
          </a:xfrm>
          <a:prstGeom prst="rect">
            <a:avLst/>
          </a:prstGeom>
          <a:ln>
            <a:solidFill>
              <a:srgbClr val="00FF00"/>
            </a:solidFill>
          </a:ln>
        </p:spPr>
      </p:pic>
    </p:spTree>
    <p:extLst>
      <p:ext uri="{BB962C8B-B14F-4D97-AF65-F5344CB8AC3E}">
        <p14:creationId xmlns:p14="http://schemas.microsoft.com/office/powerpoint/2010/main" val="24732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FCF06F8C-4CF3-C7A6-5E51-8BAA2F1BC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" y="1078230"/>
            <a:ext cx="8545706" cy="32804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E848D8-2FD7-48B7-9E11-4A3E2A92FF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6720" y="0"/>
            <a:ext cx="10088880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Logging response data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B283D671-0933-4845-A72D-CC06CA759F5D}"/>
              </a:ext>
            </a:extLst>
          </p:cNvPr>
          <p:cNvSpPr txBox="1"/>
          <p:nvPr/>
        </p:nvSpPr>
        <p:spPr>
          <a:xfrm>
            <a:off x="426720" y="4769671"/>
            <a:ext cx="10505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Log(ResponseLogLevel.All)</a:t>
            </a:r>
            <a:r>
              <a:rPr lang="en-US" sz="2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after </a:t>
            </a:r>
            <a:r>
              <a:rPr lang="en-US" sz="2400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Then()</a:t>
            </a:r>
            <a:r>
              <a:rPr lang="en-US" sz="2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logs all response data to the console</a:t>
            </a:r>
          </a:p>
          <a:p>
            <a:endParaRPr lang="en-US" sz="240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can also use </a:t>
            </a:r>
            <a:r>
              <a:rPr lang="en-US" sz="2400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ResponseLogLevel.Body</a:t>
            </a:r>
            <a:r>
              <a:rPr lang="en-US" sz="2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ResponseLogLevel</a:t>
            </a:r>
          </a:p>
          <a:p>
            <a:r>
              <a:rPr lang="en-US" sz="2400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.OnVerificationFailure,</a:t>
            </a:r>
            <a:r>
              <a:rPr lang="en-US" sz="2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well as other options</a:t>
            </a:r>
            <a:endParaRPr lang="en-NL" sz="240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8A875AC-C00D-4F23-A106-47C9997CBA35}"/>
              </a:ext>
            </a:extLst>
          </p:cNvPr>
          <p:cNvSpPr/>
          <p:nvPr/>
        </p:nvSpPr>
        <p:spPr>
          <a:xfrm>
            <a:off x="1381760" y="3388360"/>
            <a:ext cx="3982719" cy="401320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619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48D8-2FD7-48B7-9E11-4A3E2A92FF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6720" y="206829"/>
            <a:ext cx="8849360" cy="839652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Logging response data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7385F87-AB55-4E2E-25EC-EED19497A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" y="3181350"/>
            <a:ext cx="8545706" cy="328041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AF16B06-E37F-8F3B-A49C-141D27308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969" y="1229360"/>
            <a:ext cx="6848031" cy="5628640"/>
          </a:xfrm>
          <a:prstGeom prst="rect">
            <a:avLst/>
          </a:prstGeom>
          <a:ln>
            <a:solidFill>
              <a:srgbClr val="00FF00"/>
            </a:solidFill>
          </a:ln>
        </p:spPr>
      </p:pic>
    </p:spTree>
    <p:extLst>
      <p:ext uri="{BB962C8B-B14F-4D97-AF65-F5344CB8AC3E}">
        <p14:creationId xmlns:p14="http://schemas.microsoft.com/office/powerpoint/2010/main" val="332209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82EA5-048D-4FF3-9E42-663F12039CB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Our API under test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6CBD5-322C-403E-8500-FB1821C2371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(Simulation of) an online banking API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Customer data (GET, POST)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Account data (POST, GET)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RESTful API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1026" name="Picture 2" descr="Online Banking Best Practices for Consumers">
            <a:extLst>
              <a:ext uri="{FF2B5EF4-FFF2-40B4-BE49-F238E27FC236}">
                <a16:creationId xmlns:a16="http://schemas.microsoft.com/office/drawing/2014/main" id="{938378A0-C281-61D3-D811-593655A10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64" y="3375025"/>
            <a:ext cx="5241936" cy="348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9718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992C-2C6A-4FE9-BDF2-940FD6C613F5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4FE7B-86F3-44D9-B02F-D5F7A42146C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2311081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How to use the test suite</a:t>
            </a: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Executing your tests</a:t>
            </a: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Reviewing test results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2EA1-E49C-41E5-9096-5370BBDC11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" y="1"/>
            <a:ext cx="10515600" cy="985520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55EF-CD7A-4AB7-A52F-3E8CD80F761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920" y="1219200"/>
            <a:ext cx="12003405" cy="5476240"/>
          </a:xfrm>
        </p:spPr>
        <p:txBody>
          <a:bodyPr>
            <a:normAutofit/>
          </a:bodyPr>
          <a:lstStyle/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6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&gt; Exercises01.cs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6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Simple checks</a:t>
            </a:r>
          </a:p>
          <a:p>
            <a:pPr lvl="1">
              <a:lnSpc>
                <a:spcPct val="70000"/>
              </a:lnSpc>
              <a:buFont typeface="Courier New" pitchFamily="49"/>
              <a:buChar char="_"/>
            </a:pPr>
            <a:r>
              <a:rPr lang="nl-NL" sz="22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Validating individual elements</a:t>
            </a:r>
          </a:p>
          <a:p>
            <a:pPr lvl="1">
              <a:lnSpc>
                <a:spcPct val="70000"/>
              </a:lnSpc>
              <a:buFont typeface="Courier New" pitchFamily="49"/>
              <a:buChar char="_"/>
            </a:pPr>
            <a:r>
              <a:rPr lang="nl-NL" sz="22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Validating collections and items therein</a:t>
            </a:r>
          </a:p>
          <a:p>
            <a:pPr lvl="1">
              <a:lnSpc>
                <a:spcPct val="70000"/>
              </a:lnSpc>
              <a:buFont typeface="Courier New" pitchFamily="49"/>
              <a:buChar char="_"/>
            </a:pPr>
            <a:r>
              <a:rPr lang="nl-NL" sz="22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Validating technical response properties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6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Stubs are predefined</a:t>
            </a:r>
          </a:p>
          <a:p>
            <a:pPr lvl="1">
              <a:lnSpc>
                <a:spcPct val="70000"/>
              </a:lnSpc>
              <a:buFont typeface="Courier New" pitchFamily="49"/>
              <a:buChar char="_"/>
            </a:pPr>
            <a:r>
              <a:rPr lang="nl-NL" sz="22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Don’t worry about the references to http://localhost</a:t>
            </a:r>
          </a:p>
          <a:p>
            <a:pPr lvl="1">
              <a:lnSpc>
                <a:spcPct val="70000"/>
              </a:lnSpc>
              <a:buFont typeface="Courier New" pitchFamily="49"/>
              <a:buChar char="_"/>
            </a:pPr>
            <a:r>
              <a:rPr lang="nl-NL" sz="22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 only need to write the tests using RestAssured.Net</a:t>
            </a: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r>
              <a:rPr lang="nl-NL" sz="26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 are in Answers &gt; Answers01.cs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6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 are in Examples &gt; Examples01.cs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ECD3-1AF0-4DCE-BE96-047FA71817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Parameters in RESTful web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F0D27-91A1-4529-B8AC-39B103A2BD2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Path parameters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http://api.zippopotam.us/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us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/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90210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http://api.zippopotam.us/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ca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/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B2A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Query parameters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http://md5.jsontest.com/?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text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=</a:t>
            </a:r>
            <a:r>
              <a:rPr lang="nl-NL">
                <a:solidFill>
                  <a:srgbClr val="0070C0"/>
                </a:solidFill>
                <a:latin typeface="Courier New" pitchFamily="49"/>
                <a:cs typeface="Courier New" pitchFamily="49"/>
              </a:rPr>
              <a:t>testcaseOne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http://md5.jsontest.com/?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text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=</a:t>
            </a:r>
            <a:r>
              <a:rPr lang="nl-NL">
                <a:solidFill>
                  <a:srgbClr val="0070C0"/>
                </a:solidFill>
                <a:latin typeface="Courier New" pitchFamily="49"/>
                <a:cs typeface="Courier New" pitchFamily="49"/>
              </a:rPr>
              <a:t>testcaseTwo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There is no official standard!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ADA060C7-5790-2710-0E32-BD462C566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3" y="2609848"/>
            <a:ext cx="10927202" cy="33235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93CE46-31FA-4988-86CC-A0B131C18A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997241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 query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71C3E-D32D-4240-B4A0-C208D31CDE7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03860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en-US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GET http://md5.jsontest.com/?</a:t>
            </a:r>
            <a:r>
              <a:rPr lang="en-US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text</a:t>
            </a:r>
            <a:r>
              <a:rPr lang="en-US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=</a:t>
            </a:r>
            <a:r>
              <a:rPr lang="en-US">
                <a:solidFill>
                  <a:srgbClr val="0070C0"/>
                </a:solidFill>
                <a:latin typeface="Courier New" pitchFamily="49"/>
                <a:cs typeface="Courier New" pitchFamily="49"/>
              </a:rPr>
              <a:t>testcase</a:t>
            </a:r>
          </a:p>
          <a:p>
            <a:pPr lvl="1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E29ECA-A79E-435D-924E-23D25040D231}"/>
              </a:ext>
            </a:extLst>
          </p:cNvPr>
          <p:cNvSpPr/>
          <p:nvPr/>
        </p:nvSpPr>
        <p:spPr>
          <a:xfrm flipV="1">
            <a:off x="1554480" y="4038280"/>
            <a:ext cx="5090160" cy="444117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61BEF237-CF8B-4530-A12D-4F3D306CE343}"/>
              </a:ext>
            </a:extLst>
          </p:cNvPr>
          <p:cNvSpPr txBox="1"/>
          <p:nvPr/>
        </p:nvSpPr>
        <p:spPr>
          <a:xfrm>
            <a:off x="4801801" y="3564492"/>
            <a:ext cx="554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a query parameter and its value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72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(RESTful) APIs are commonly used to exchange data between two parties</a:t>
            </a:r>
            <a:endParaRPr lang="nl-NL" sz="72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7157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D4207C9C-DF53-8791-8E54-964B8BD0D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34" y="2387638"/>
            <a:ext cx="11117731" cy="41052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D164F3-ED47-4492-87D7-AAF28B005E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971364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 path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701BF-484E-448F-B78F-D01D9DABEC1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230157" cy="4351336"/>
          </a:xfrm>
        </p:spPr>
        <p:txBody>
          <a:bodyPr/>
          <a:lstStyle/>
          <a:p>
            <a:pPr lvl="1"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GET 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http://jsonplaceholder.typicode.com/users/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1</a:t>
            </a:r>
          </a:p>
          <a:p>
            <a:pPr lvl="1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FDFC26A1-C392-4397-B5E4-5B3F41F8E7EB}"/>
              </a:ext>
            </a:extLst>
          </p:cNvPr>
          <p:cNvSpPr/>
          <p:nvPr/>
        </p:nvSpPr>
        <p:spPr>
          <a:xfrm flipV="1">
            <a:off x="1513841" y="4197874"/>
            <a:ext cx="4592319" cy="444117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A26A0EDA-D4C3-432A-A868-351C55F997C4}"/>
              </a:ext>
            </a:extLst>
          </p:cNvPr>
          <p:cNvSpPr txBox="1"/>
          <p:nvPr/>
        </p:nvSpPr>
        <p:spPr>
          <a:xfrm>
            <a:off x="2818735" y="3456209"/>
            <a:ext cx="556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a (custom) path parameter name</a:t>
            </a:r>
          </a:p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the parameter value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8132C249-93F0-42CA-933B-172C327FECF8}"/>
              </a:ext>
            </a:extLst>
          </p:cNvPr>
          <p:cNvSpPr/>
          <p:nvPr/>
        </p:nvSpPr>
        <p:spPr>
          <a:xfrm flipV="1">
            <a:off x="9773920" y="4904526"/>
            <a:ext cx="1620517" cy="444117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59FCADA0-A6AD-481E-88B5-F9A768EE4DE9}"/>
              </a:ext>
            </a:extLst>
          </p:cNvPr>
          <p:cNvSpPr txBox="1"/>
          <p:nvPr/>
        </p:nvSpPr>
        <p:spPr>
          <a:xfrm>
            <a:off x="6323885" y="4170010"/>
            <a:ext cx="578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the location of the path parameter using the chosen name between []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063107"/>
          </a:xfrm>
        </p:spPr>
        <p:txBody>
          <a:bodyPr>
            <a:normAutofit/>
          </a:bodyPr>
          <a:lstStyle/>
          <a:p>
            <a:pPr algn="ctr"/>
            <a:r>
              <a:rPr lang="nl-NL" sz="72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APIs are all about data</a:t>
            </a:r>
            <a:endParaRPr lang="nl-NL" sz="72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2658" y="455256"/>
            <a:ext cx="970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Exchange data between consumer and provider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1348E-B393-4F88-87B7-0D94D07C05A6}"/>
              </a:ext>
            </a:extLst>
          </p:cNvPr>
          <p:cNvSpPr txBox="1"/>
          <p:nvPr/>
        </p:nvSpPr>
        <p:spPr>
          <a:xfrm>
            <a:off x="1688652" y="4711614"/>
            <a:ext cx="8814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Business logic and calculations often exposed through APIs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249514-5CC5-485D-9571-9AA8B7934841}"/>
              </a:ext>
            </a:extLst>
          </p:cNvPr>
          <p:cNvSpPr txBox="1"/>
          <p:nvPr/>
        </p:nvSpPr>
        <p:spPr>
          <a:xfrm>
            <a:off x="1032725" y="1361557"/>
            <a:ext cx="9707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GET to retrieve data from provider, POST to send data to provider, …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05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063107"/>
          </a:xfrm>
        </p:spPr>
        <p:txBody>
          <a:bodyPr>
            <a:normAutofit/>
          </a:bodyPr>
          <a:lstStyle/>
          <a:p>
            <a:pPr algn="ctr"/>
            <a:r>
              <a:rPr lang="nl-NL" sz="72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Parameterized testing</a:t>
            </a:r>
            <a:endParaRPr lang="nl-NL" sz="72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2658" y="455256"/>
            <a:ext cx="970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Run the same test more than once…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1348E-B393-4F88-87B7-0D94D07C05A6}"/>
              </a:ext>
            </a:extLst>
          </p:cNvPr>
          <p:cNvSpPr txBox="1"/>
          <p:nvPr/>
        </p:nvSpPr>
        <p:spPr>
          <a:xfrm>
            <a:off x="1688652" y="4711614"/>
            <a:ext cx="9808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More efficient to do this at the API level…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249514-5CC5-485D-9571-9AA8B7934841}"/>
              </a:ext>
            </a:extLst>
          </p:cNvPr>
          <p:cNvSpPr txBox="1"/>
          <p:nvPr/>
        </p:nvSpPr>
        <p:spPr>
          <a:xfrm>
            <a:off x="1032725" y="1361557"/>
            <a:ext cx="9707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 for different combinations of input and expected output values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5AC4C70B-9696-4CFE-B968-47D7EA53937A}"/>
              </a:ext>
            </a:extLst>
          </p:cNvPr>
          <p:cNvSpPr txBox="1"/>
          <p:nvPr/>
        </p:nvSpPr>
        <p:spPr>
          <a:xfrm>
            <a:off x="762265" y="5569923"/>
            <a:ext cx="9808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 as compared to doing this at the UI level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32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>
            <a:extLst>
              <a:ext uri="{FF2B5EF4-FFF2-40B4-BE49-F238E27FC236}">
                <a16:creationId xmlns:a16="http://schemas.microsoft.com/office/drawing/2014/main" id="{C81EFA63-F743-CA45-ABD7-ED1C9E38B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41" y="2091663"/>
            <a:ext cx="11834717" cy="41911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C3CF2B-B9E7-4290-A8A3-A82E395275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939" y="29849"/>
            <a:ext cx="11658122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‘Feeding’ test data to your test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43E322A0-E6FC-4518-9B79-5C35BBAC0671}"/>
              </a:ext>
            </a:extLst>
          </p:cNvPr>
          <p:cNvSpPr/>
          <p:nvPr/>
        </p:nvSpPr>
        <p:spPr>
          <a:xfrm flipV="1">
            <a:off x="111759" y="2091662"/>
            <a:ext cx="12080241" cy="1078466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8D42064-D961-4B5C-908D-8B122F58DF83}"/>
              </a:ext>
            </a:extLst>
          </p:cNvPr>
          <p:cNvSpPr txBox="1"/>
          <p:nvPr/>
        </p:nvSpPr>
        <p:spPr>
          <a:xfrm>
            <a:off x="758310" y="1316449"/>
            <a:ext cx="8619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test cases using the [TestCase] attribute (one for every iteration with test data values separated by commas)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F21CCCBB-F532-47AB-906C-4B3E468BBB8A}"/>
              </a:ext>
            </a:extLst>
          </p:cNvPr>
          <p:cNvSpPr/>
          <p:nvPr/>
        </p:nvSpPr>
        <p:spPr>
          <a:xfrm flipV="1">
            <a:off x="3921760" y="3293676"/>
            <a:ext cx="6085839" cy="467356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6336CB8-190E-45D9-910F-47A929EF42A0}"/>
              </a:ext>
            </a:extLst>
          </p:cNvPr>
          <p:cNvSpPr txBox="1"/>
          <p:nvPr/>
        </p:nvSpPr>
        <p:spPr>
          <a:xfrm>
            <a:off x="7123550" y="3864095"/>
            <a:ext cx="4508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parameters to pass the test data values into the method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E0751175-03B0-40F6-B620-04ACC86EF617}"/>
              </a:ext>
            </a:extLst>
          </p:cNvPr>
          <p:cNvSpPr/>
          <p:nvPr/>
        </p:nvSpPr>
        <p:spPr>
          <a:xfrm flipV="1">
            <a:off x="4147305" y="4293889"/>
            <a:ext cx="1452880" cy="467356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2B08A87D-8A7E-4CC3-B338-4B681769672C}"/>
              </a:ext>
            </a:extLst>
          </p:cNvPr>
          <p:cNvSpPr/>
          <p:nvPr/>
        </p:nvSpPr>
        <p:spPr>
          <a:xfrm flipV="1">
            <a:off x="6377425" y="5518625"/>
            <a:ext cx="3027680" cy="467356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EA280C12-2171-4F34-B499-3841BA79E188}"/>
              </a:ext>
            </a:extLst>
          </p:cNvPr>
          <p:cNvSpPr txBox="1"/>
          <p:nvPr/>
        </p:nvSpPr>
        <p:spPr>
          <a:xfrm>
            <a:off x="4721620" y="6149726"/>
            <a:ext cx="7203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parameters in the test method where appropriate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9" grpId="0" animBg="1"/>
      <p:bldP spid="10" grpId="0" animBg="1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F85AE527-0D15-E416-F063-6CC384B7C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39" y="1042040"/>
            <a:ext cx="11834717" cy="41911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C3CF2B-B9E7-4290-A8A3-A82E395275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939" y="29849"/>
            <a:ext cx="11658122" cy="1012191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Running the parameterized test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9E0260A9-87AF-4EDA-B29C-CFE419F9AD7E}"/>
              </a:ext>
            </a:extLst>
          </p:cNvPr>
          <p:cNvSpPr txBox="1"/>
          <p:nvPr/>
        </p:nvSpPr>
        <p:spPr>
          <a:xfrm>
            <a:off x="8404133" y="5509741"/>
            <a:ext cx="3697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test method is run three times, once for each iteration</a:t>
            </a:r>
          </a:p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(or ‘test case’)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ACB5CA-2CEF-DDCE-658C-DD29BE66D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95" y="4557723"/>
            <a:ext cx="7707542" cy="1904037"/>
          </a:xfrm>
          <a:prstGeom prst="rect">
            <a:avLst/>
          </a:prstGeom>
          <a:ln>
            <a:solidFill>
              <a:srgbClr val="00FF00"/>
            </a:solidFill>
          </a:ln>
        </p:spPr>
      </p:pic>
    </p:spTree>
    <p:extLst>
      <p:ext uri="{BB962C8B-B14F-4D97-AF65-F5344CB8AC3E}">
        <p14:creationId xmlns:p14="http://schemas.microsoft.com/office/powerpoint/2010/main" val="277231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2EA1-E49C-41E5-9096-5370BBDC11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" y="1"/>
            <a:ext cx="10515600" cy="985520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55EF-CD7A-4AB7-A52F-3E8CD80F761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920" y="1219200"/>
            <a:ext cx="12003405" cy="5476240"/>
          </a:xfrm>
        </p:spPr>
        <p:txBody>
          <a:bodyPr>
            <a:normAutofit/>
          </a:bodyPr>
          <a:lstStyle/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&gt; Exercises02.cs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Parameterized tests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Creating iterations using the [TestCase] annotation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 parameterized data to call the right URI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 parameterized data in assertions</a:t>
            </a: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 are in Answers &gt; Answers02.cs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 are in Examples &gt; Examples02.cs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2085513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D5AC-03E0-4F51-8671-65F7902C75F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43971-C89F-4B4C-A79A-17E0D0D8315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Securing APIs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Most common authentication schemes: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Basic authentication (username / password)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Token-based, often using OAuth(2)</a:t>
            </a:r>
          </a:p>
          <a:p>
            <a:pPr marL="0" lvl="0" indent="0">
              <a:buNone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280667B5-D363-3C02-09A7-AF0DDC8BE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325" y="1690688"/>
            <a:ext cx="8261350" cy="48392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8FBD64-CA7F-4EC5-AAD8-4A56E61E2E3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Basic authentication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BF5E1571-D36C-4BC6-B60C-6C94B1B93EF3}"/>
              </a:ext>
            </a:extLst>
          </p:cNvPr>
          <p:cNvSpPr/>
          <p:nvPr/>
        </p:nvSpPr>
        <p:spPr>
          <a:xfrm flipV="1">
            <a:off x="3281680" y="3786593"/>
            <a:ext cx="7233920" cy="531406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A788146D-D31E-487E-BDA8-8DA48BFE2872}"/>
              </a:ext>
            </a:extLst>
          </p:cNvPr>
          <p:cNvSpPr txBox="1"/>
          <p:nvPr/>
        </p:nvSpPr>
        <p:spPr>
          <a:xfrm>
            <a:off x="6096001" y="3016247"/>
            <a:ext cx="5984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will add the Authorization header to the request, with the appropriate value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0230A8ED-1F0C-6AF9-FFF2-95351DCD9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012" y="1601769"/>
            <a:ext cx="8689975" cy="49732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A0D34C-9F52-4680-B1B9-8D6E50749FB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OAuth(2)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0391BC6A-4C83-482A-A4B8-192AA8F33D53}"/>
              </a:ext>
            </a:extLst>
          </p:cNvPr>
          <p:cNvSpPr/>
          <p:nvPr/>
        </p:nvSpPr>
        <p:spPr>
          <a:xfrm flipV="1">
            <a:off x="3220720" y="3760209"/>
            <a:ext cx="7112000" cy="480603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406BBA2-ACE4-4C8E-A690-B5B0D128C5D2}"/>
              </a:ext>
            </a:extLst>
          </p:cNvPr>
          <p:cNvSpPr txBox="1"/>
          <p:nvPr/>
        </p:nvSpPr>
        <p:spPr>
          <a:xfrm>
            <a:off x="4175760" y="3028928"/>
            <a:ext cx="7907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authentication token is typically retrieved prior to running the tests to ensure that a valid token is used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F25D-EE8F-42E0-81D4-914F2CEEA2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755703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Sharing variables between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BB5A0-D59D-409C-96D0-A5FC1EF5B63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2" y="1825627"/>
            <a:ext cx="11353797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tokens, uniquely generated IDs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First call returns a unique value (e.g. a new user ID)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Second call needs to use this generated value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Since there’s no way to predict the value, we need to capture and reuse it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19B76B41-CC8F-4AB2-AA6B-522F63101910}"/>
              </a:ext>
            </a:extLst>
          </p:cNvPr>
          <p:cNvSpPr/>
          <p:nvPr/>
        </p:nvSpPr>
        <p:spPr>
          <a:xfrm>
            <a:off x="1219949" y="654659"/>
            <a:ext cx="2571750" cy="2343150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API consumer</a:t>
            </a:r>
            <a:endParaRPr kumimoji="0" lang="aa-ET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8420849" y="654659"/>
            <a:ext cx="2571750" cy="2343150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API provider</a:t>
            </a:r>
            <a:endParaRPr kumimoji="0" lang="aa-ET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Pijl: rechts 6">
            <a:extLst>
              <a:ext uri="{FF2B5EF4-FFF2-40B4-BE49-F238E27FC236}">
                <a16:creationId xmlns:a16="http://schemas.microsoft.com/office/drawing/2014/main" id="{61E5B8DE-27F1-444C-B282-6DBE3C392313}"/>
              </a:ext>
            </a:extLst>
          </p:cNvPr>
          <p:cNvSpPr/>
          <p:nvPr/>
        </p:nvSpPr>
        <p:spPr>
          <a:xfrm>
            <a:off x="4201274" y="1159483"/>
            <a:ext cx="3838575" cy="333375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a-E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Pijl: rechts 7">
            <a:extLst>
              <a:ext uri="{FF2B5EF4-FFF2-40B4-BE49-F238E27FC236}">
                <a16:creationId xmlns:a16="http://schemas.microsoft.com/office/drawing/2014/main" id="{9C68E7DA-15F8-408B-B438-18A5C4EAD20B}"/>
              </a:ext>
            </a:extLst>
          </p:cNvPr>
          <p:cNvSpPr/>
          <p:nvPr/>
        </p:nvSpPr>
        <p:spPr>
          <a:xfrm rot="10800000">
            <a:off x="4186986" y="2159611"/>
            <a:ext cx="3838575" cy="333375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a-E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69963B92-FFB0-45F5-972C-72AAB5C4ED2E}"/>
              </a:ext>
            </a:extLst>
          </p:cNvPr>
          <p:cNvSpPr txBox="1"/>
          <p:nvPr/>
        </p:nvSpPr>
        <p:spPr>
          <a:xfrm>
            <a:off x="4340090" y="582541"/>
            <a:ext cx="3511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2BD73EEA-8D89-4B72-984D-EDDFFE2AD3A3}"/>
              </a:ext>
            </a:extLst>
          </p:cNvPr>
          <p:cNvSpPr txBox="1"/>
          <p:nvPr/>
        </p:nvSpPr>
        <p:spPr>
          <a:xfrm>
            <a:off x="4364651" y="2492986"/>
            <a:ext cx="3511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02D3961F-1DC0-44CA-B053-7353E24A421C}"/>
              </a:ext>
            </a:extLst>
          </p:cNvPr>
          <p:cNvSpPr/>
          <p:nvPr/>
        </p:nvSpPr>
        <p:spPr>
          <a:xfrm>
            <a:off x="1219949" y="3860192"/>
            <a:ext cx="2571750" cy="2343150"/>
          </a:xfrm>
          <a:prstGeom prst="roundRect">
            <a:avLst/>
          </a:prstGeom>
          <a:noFill/>
          <a:ln w="38100">
            <a:solidFill>
              <a:srgbClr val="00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</a:t>
            </a:r>
            <a:endParaRPr kumimoji="0" lang="aa-ET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1F5ABE9D-1358-4D6A-92CE-3833E4EECE7F}"/>
              </a:ext>
            </a:extLst>
          </p:cNvPr>
          <p:cNvSpPr/>
          <p:nvPr/>
        </p:nvSpPr>
        <p:spPr>
          <a:xfrm>
            <a:off x="8420849" y="3860192"/>
            <a:ext cx="2571750" cy="2343150"/>
          </a:xfrm>
          <a:prstGeom prst="roundRect">
            <a:avLst/>
          </a:prstGeom>
          <a:noFill/>
          <a:ln w="38100">
            <a:solidFill>
              <a:srgbClr val="00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</a:t>
            </a:r>
            <a:endParaRPr kumimoji="0" lang="aa-ET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3" name="Pijl: rechts 12">
            <a:extLst>
              <a:ext uri="{FF2B5EF4-FFF2-40B4-BE49-F238E27FC236}">
                <a16:creationId xmlns:a16="http://schemas.microsoft.com/office/drawing/2014/main" id="{440413C3-A94B-49BF-997C-01B4F418D68D}"/>
              </a:ext>
            </a:extLst>
          </p:cNvPr>
          <p:cNvSpPr/>
          <p:nvPr/>
        </p:nvSpPr>
        <p:spPr>
          <a:xfrm rot="5400000">
            <a:off x="1892936" y="3264611"/>
            <a:ext cx="508725" cy="328773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a-E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Pijl: rechts 13">
            <a:extLst>
              <a:ext uri="{FF2B5EF4-FFF2-40B4-BE49-F238E27FC236}">
                <a16:creationId xmlns:a16="http://schemas.microsoft.com/office/drawing/2014/main" id="{29F7FCED-4923-4C47-8D0D-E164AF00FD6C}"/>
              </a:ext>
            </a:extLst>
          </p:cNvPr>
          <p:cNvSpPr/>
          <p:nvPr/>
        </p:nvSpPr>
        <p:spPr>
          <a:xfrm rot="16200000">
            <a:off x="2651511" y="3264610"/>
            <a:ext cx="508725" cy="328773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a-E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jl: rechts 14">
            <a:extLst>
              <a:ext uri="{FF2B5EF4-FFF2-40B4-BE49-F238E27FC236}">
                <a16:creationId xmlns:a16="http://schemas.microsoft.com/office/drawing/2014/main" id="{C201604D-A15E-4914-A093-ED3BB4E62DE3}"/>
              </a:ext>
            </a:extLst>
          </p:cNvPr>
          <p:cNvSpPr/>
          <p:nvPr/>
        </p:nvSpPr>
        <p:spPr>
          <a:xfrm rot="5400000">
            <a:off x="9031764" y="3264612"/>
            <a:ext cx="508725" cy="328773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a-E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jl: rechts 15">
            <a:extLst>
              <a:ext uri="{FF2B5EF4-FFF2-40B4-BE49-F238E27FC236}">
                <a16:creationId xmlns:a16="http://schemas.microsoft.com/office/drawing/2014/main" id="{A49E548C-4572-40DB-8AD0-FFAAAF4B8DA6}"/>
              </a:ext>
            </a:extLst>
          </p:cNvPr>
          <p:cNvSpPr/>
          <p:nvPr/>
        </p:nvSpPr>
        <p:spPr>
          <a:xfrm rot="16200000">
            <a:off x="9790339" y="3264611"/>
            <a:ext cx="508725" cy="328773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a-E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79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36E0D33C-52E4-C566-5720-D19E9D1E7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877" y="0"/>
            <a:ext cx="8546123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A6FE96E-B730-4181-B8E7-7E972F70E5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5440" y="304800"/>
            <a:ext cx="3300437" cy="2540000"/>
          </a:xfrm>
        </p:spPr>
        <p:txBody>
          <a:bodyPr>
            <a:normAutofit/>
          </a:bodyPr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Sharing variables between</a:t>
            </a:r>
            <a:b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</a:b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tests </a:t>
            </a: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1DB38F95-11D6-484E-99FE-631186B94CA3}"/>
              </a:ext>
            </a:extLst>
          </p:cNvPr>
          <p:cNvSpPr/>
          <p:nvPr/>
        </p:nvSpPr>
        <p:spPr>
          <a:xfrm flipV="1">
            <a:off x="5064760" y="2997811"/>
            <a:ext cx="1981200" cy="415946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D4337873-F81B-42B3-BC23-407599E87734}"/>
              </a:ext>
            </a:extLst>
          </p:cNvPr>
          <p:cNvSpPr/>
          <p:nvPr/>
        </p:nvSpPr>
        <p:spPr>
          <a:xfrm flipV="1">
            <a:off x="4982699" y="3373118"/>
            <a:ext cx="2590800" cy="415946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DD82D94-C326-4385-88A6-9DEAF9489F9F}"/>
              </a:ext>
            </a:extLst>
          </p:cNvPr>
          <p:cNvSpPr txBox="1"/>
          <p:nvPr/>
        </p:nvSpPr>
        <p:spPr>
          <a:xfrm>
            <a:off x="7829005" y="3132433"/>
            <a:ext cx="3362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Body()</a:t>
            </a: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takes a JsonPath expression to extract the required value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38EB747D-1C5F-439E-AEE0-BC1FF148EC80}"/>
              </a:ext>
            </a:extLst>
          </p:cNvPr>
          <p:cNvSpPr/>
          <p:nvPr/>
        </p:nvSpPr>
        <p:spPr>
          <a:xfrm flipV="1">
            <a:off x="4304714" y="1502409"/>
            <a:ext cx="2590800" cy="41910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5A2BF558-9921-4B6B-89B6-1FD936727617}"/>
              </a:ext>
            </a:extLst>
          </p:cNvPr>
          <p:cNvSpPr txBox="1"/>
          <p:nvPr/>
        </p:nvSpPr>
        <p:spPr>
          <a:xfrm>
            <a:off x="4264074" y="1101767"/>
            <a:ext cx="654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return value can be stored in a variable…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4">
            <a:extLst>
              <a:ext uri="{FF2B5EF4-FFF2-40B4-BE49-F238E27FC236}">
                <a16:creationId xmlns:a16="http://schemas.microsoft.com/office/drawing/2014/main" id="{08AC4C0F-98C2-4387-B049-FAD6659EB849}"/>
              </a:ext>
            </a:extLst>
          </p:cNvPr>
          <p:cNvSpPr/>
          <p:nvPr/>
        </p:nvSpPr>
        <p:spPr>
          <a:xfrm flipV="1">
            <a:off x="8453120" y="4491587"/>
            <a:ext cx="1432560" cy="41910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3323A698-0C8A-42DA-A4DD-7104DC3CA129}"/>
              </a:ext>
            </a:extLst>
          </p:cNvPr>
          <p:cNvSpPr txBox="1"/>
          <p:nvPr/>
        </p:nvSpPr>
        <p:spPr>
          <a:xfrm>
            <a:off x="6879770" y="4915789"/>
            <a:ext cx="526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and reused at a later point in time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8B7E-A8A5-440D-A2EF-70F5F1A6E3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755703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C9555-BF25-4C34-BB19-D98813CAFE0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6"/>
            <a:ext cx="11021564" cy="4859653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Reuse shared properties shared by many calls</a:t>
            </a:r>
          </a:p>
          <a:p>
            <a:pPr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Base URI</a:t>
            </a:r>
          </a:p>
          <a:p>
            <a:pPr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Port</a:t>
            </a:r>
          </a:p>
          <a:p>
            <a:pPr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Headers, authentication, cookies</a:t>
            </a:r>
          </a:p>
          <a:p>
            <a:pPr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29145509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602698E1-BB38-210E-0630-5AFB7D6C9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337" y="435053"/>
            <a:ext cx="4114800" cy="2695575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2E4B8C7C-798E-6195-2E66-AB32C6BC9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263154"/>
            <a:ext cx="8229633" cy="35930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728B7E-A8A5-440D-A2EF-70F5F1A6E3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8923" y="377675"/>
            <a:ext cx="10755703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Defining and using a RequestSpecification</a:t>
            </a: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58E5E937-178E-4D94-AFBE-2C1D4EEF2A67}"/>
              </a:ext>
            </a:extLst>
          </p:cNvPr>
          <p:cNvSpPr/>
          <p:nvPr/>
        </p:nvSpPr>
        <p:spPr>
          <a:xfrm flipV="1">
            <a:off x="975360" y="6151638"/>
            <a:ext cx="1737360" cy="41910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F071E717-7109-4870-AA18-68594E6608C1}"/>
              </a:ext>
            </a:extLst>
          </p:cNvPr>
          <p:cNvSpPr txBox="1"/>
          <p:nvPr/>
        </p:nvSpPr>
        <p:spPr>
          <a:xfrm>
            <a:off x="2843454" y="6308205"/>
            <a:ext cx="895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 your RequestSpecification using a fluent Builder pattern…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A764A14A-CD19-4168-93B5-61566C13997A}"/>
              </a:ext>
            </a:extLst>
          </p:cNvPr>
          <p:cNvSpPr/>
          <p:nvPr/>
        </p:nvSpPr>
        <p:spPr>
          <a:xfrm flipV="1">
            <a:off x="8668589" y="1582089"/>
            <a:ext cx="2484117" cy="34613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07D20E1B-EDA8-4652-825D-CDF4F106874F}"/>
              </a:ext>
            </a:extLst>
          </p:cNvPr>
          <p:cNvSpPr txBox="1"/>
          <p:nvPr/>
        </p:nvSpPr>
        <p:spPr>
          <a:xfrm>
            <a:off x="8658429" y="3075257"/>
            <a:ext cx="3392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and use it by calling </a:t>
            </a:r>
            <a:r>
              <a:rPr lang="en-US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Spec()</a:t>
            </a: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the </a:t>
            </a:r>
            <a:r>
              <a:rPr lang="en-US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Given()</a:t>
            </a: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section of your test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2EA1-E49C-41E5-9096-5370BBDC11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" y="1"/>
            <a:ext cx="10515600" cy="985520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55EF-CD7A-4AB7-A52F-3E8CD80F761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920" y="1219200"/>
            <a:ext cx="12003405" cy="5476240"/>
          </a:xfrm>
        </p:spPr>
        <p:txBody>
          <a:bodyPr>
            <a:normAutofit/>
          </a:bodyPr>
          <a:lstStyle/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&gt; Exercises03.cs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Reuse shared values</a:t>
            </a: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Apply value reuse as shown in the slides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basic and OAUth authentication schemes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Extract common values to a RequestSpecification</a:t>
            </a: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 are in Answers &gt; Answers03.cs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 are in Examples &gt; Examples03.cs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26117815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8611-28F4-4AB8-85C1-A8929B703A1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(De-)serialization of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4A852-6104-45E5-A676-5FE22EF09F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2" y="1825627"/>
            <a:ext cx="11018517" cy="4351336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RestAssured.Net is able to convert objects directly to XML or JSON (and back)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Useful when dealing with API payloads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Creating request body payloads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Processing response body payloads</a:t>
            </a:r>
          </a:p>
          <a:p>
            <a:pPr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 need for additional configuration or libraries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5FE6-0550-43A2-9B4C-13A78AA17AF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3C4EF-5EB3-44EE-9D4D-2A83A2C287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663067"/>
            <a:ext cx="10515600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Class / DTO / POCO / … representing a blog post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F640CB7-441B-1252-96CD-DB2D7AD8C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322" y="2382954"/>
            <a:ext cx="7539355" cy="4317089"/>
          </a:xfrm>
          <a:prstGeom prst="rect">
            <a:avLst/>
          </a:prstGeom>
        </p:spPr>
      </p:pic>
      <p:sp>
        <p:nvSpPr>
          <p:cNvPr id="7" name="Oval 4">
            <a:extLst>
              <a:ext uri="{FF2B5EF4-FFF2-40B4-BE49-F238E27FC236}">
                <a16:creationId xmlns:a16="http://schemas.microsoft.com/office/drawing/2014/main" id="{23DFA16E-5F30-3203-99EA-9A4AB625C4CB}"/>
              </a:ext>
            </a:extLst>
          </p:cNvPr>
          <p:cNvSpPr/>
          <p:nvPr/>
        </p:nvSpPr>
        <p:spPr>
          <a:xfrm flipV="1">
            <a:off x="2763520" y="2995340"/>
            <a:ext cx="3870960" cy="423499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4F63611-8FC6-7E5A-0979-AEC652D8569E}"/>
              </a:ext>
            </a:extLst>
          </p:cNvPr>
          <p:cNvSpPr txBox="1"/>
          <p:nvPr/>
        </p:nvSpPr>
        <p:spPr>
          <a:xfrm>
            <a:off x="6776720" y="2644717"/>
            <a:ext cx="5128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RestAssured.Net uses Json.NET for (de-)serialization, which means that all Json.NET attributes can be used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77FDCDA0-ADE2-A00A-ABF5-7C89C3B0C094}"/>
              </a:ext>
            </a:extLst>
          </p:cNvPr>
          <p:cNvSpPr txBox="1"/>
          <p:nvPr/>
        </p:nvSpPr>
        <p:spPr>
          <a:xfrm>
            <a:off x="7821127" y="3717368"/>
            <a:ext cx="3563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[JsonProperty] defines the name of the property as it appears in JSON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B3BD2DFB-4F21-85DC-C503-F4E175983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4" y="913934"/>
            <a:ext cx="8373185" cy="5686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165156-DD4C-4A0F-B83E-8AA26921E3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3525" y="156904"/>
            <a:ext cx="10515600" cy="843687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serialization</a:t>
            </a: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9B56CDF5-FCB2-441F-B48C-53544D850245}"/>
              </a:ext>
            </a:extLst>
          </p:cNvPr>
          <p:cNvSpPr/>
          <p:nvPr/>
        </p:nvSpPr>
        <p:spPr>
          <a:xfrm flipV="1">
            <a:off x="1236692" y="4619994"/>
            <a:ext cx="2113280" cy="423499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BF62F386-DB03-4721-ACBE-9915FDB168E0}"/>
              </a:ext>
            </a:extLst>
          </p:cNvPr>
          <p:cNvSpPr txBox="1"/>
          <p:nvPr/>
        </p:nvSpPr>
        <p:spPr>
          <a:xfrm>
            <a:off x="3290426" y="4195836"/>
            <a:ext cx="837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then pass it as a request body using </a:t>
            </a:r>
            <a:r>
              <a:rPr lang="en-US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Body()</a:t>
            </a: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94BA22B6-43CC-8AA9-AE78-C5ED60A17D4E}"/>
              </a:ext>
            </a:extLst>
          </p:cNvPr>
          <p:cNvSpPr/>
          <p:nvPr/>
        </p:nvSpPr>
        <p:spPr>
          <a:xfrm flipV="1">
            <a:off x="518160" y="1900852"/>
            <a:ext cx="3779520" cy="224607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CEE48FD9-F42E-A91D-9EDC-4EDFFE905E2E}"/>
              </a:ext>
            </a:extLst>
          </p:cNvPr>
          <p:cNvSpPr txBox="1"/>
          <p:nvPr/>
        </p:nvSpPr>
        <p:spPr>
          <a:xfrm>
            <a:off x="4297680" y="2174584"/>
            <a:ext cx="407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a new Post object …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CD416975-4D89-ABCE-ECE6-F8F005D1C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324" y="4624700"/>
            <a:ext cx="6350567" cy="1605217"/>
          </a:xfrm>
          <a:prstGeom prst="rect">
            <a:avLst/>
          </a:prstGeom>
          <a:ln>
            <a:solidFill>
              <a:srgbClr val="00FF00"/>
            </a:solidFill>
          </a:ln>
        </p:spPr>
      </p:pic>
      <p:sp>
        <p:nvSpPr>
          <p:cNvPr id="14" name="Tekstvak 13">
            <a:extLst>
              <a:ext uri="{FF2B5EF4-FFF2-40B4-BE49-F238E27FC236}">
                <a16:creationId xmlns:a16="http://schemas.microsoft.com/office/drawing/2014/main" id="{8F67C2E3-8FE8-1D2E-7DEC-B29984D15540}"/>
              </a:ext>
            </a:extLst>
          </p:cNvPr>
          <p:cNvSpPr txBox="1"/>
          <p:nvPr/>
        </p:nvSpPr>
        <p:spPr>
          <a:xfrm>
            <a:off x="3403600" y="6385055"/>
            <a:ext cx="874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and RestAssured.Net will serialize it to JSON automatically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7" grpId="0" animBg="1"/>
      <p:bldP spid="9" grpId="0"/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80BE33C7-C853-53C3-B91E-32186E0BC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000591"/>
            <a:ext cx="8243036" cy="5572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165156-DD4C-4A0F-B83E-8AA26921E3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3525" y="156904"/>
            <a:ext cx="10515600" cy="843687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Serializing anonymous objects</a:t>
            </a: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9B56CDF5-FCB2-441F-B48C-53544D850245}"/>
              </a:ext>
            </a:extLst>
          </p:cNvPr>
          <p:cNvSpPr/>
          <p:nvPr/>
        </p:nvSpPr>
        <p:spPr>
          <a:xfrm flipV="1">
            <a:off x="1236692" y="4619994"/>
            <a:ext cx="2113280" cy="423499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BF62F386-DB03-4721-ACBE-9915FDB168E0}"/>
              </a:ext>
            </a:extLst>
          </p:cNvPr>
          <p:cNvSpPr txBox="1"/>
          <p:nvPr/>
        </p:nvSpPr>
        <p:spPr>
          <a:xfrm>
            <a:off x="3290426" y="4195836"/>
            <a:ext cx="837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then pass it as a request body using </a:t>
            </a:r>
            <a:r>
              <a:rPr lang="en-US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Body()</a:t>
            </a: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94BA22B6-43CC-8AA9-AE78-C5ED60A17D4E}"/>
              </a:ext>
            </a:extLst>
          </p:cNvPr>
          <p:cNvSpPr/>
          <p:nvPr/>
        </p:nvSpPr>
        <p:spPr>
          <a:xfrm flipV="1">
            <a:off x="518160" y="1900852"/>
            <a:ext cx="3779520" cy="224607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CEE48FD9-F42E-A91D-9EDC-4EDFFE905E2E}"/>
              </a:ext>
            </a:extLst>
          </p:cNvPr>
          <p:cNvSpPr txBox="1"/>
          <p:nvPr/>
        </p:nvSpPr>
        <p:spPr>
          <a:xfrm>
            <a:off x="4297680" y="2174584"/>
            <a:ext cx="446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a new anonymous object …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CD416975-4D89-ABCE-ECE6-F8F005D1C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324" y="4624700"/>
            <a:ext cx="6350567" cy="1605217"/>
          </a:xfrm>
          <a:prstGeom prst="rect">
            <a:avLst/>
          </a:prstGeom>
          <a:ln>
            <a:solidFill>
              <a:srgbClr val="00FF00"/>
            </a:solidFill>
          </a:ln>
        </p:spPr>
      </p:pic>
      <p:sp>
        <p:nvSpPr>
          <p:cNvPr id="14" name="Tekstvak 13">
            <a:extLst>
              <a:ext uri="{FF2B5EF4-FFF2-40B4-BE49-F238E27FC236}">
                <a16:creationId xmlns:a16="http://schemas.microsoft.com/office/drawing/2014/main" id="{8F67C2E3-8FE8-1D2E-7DEC-B29984D15540}"/>
              </a:ext>
            </a:extLst>
          </p:cNvPr>
          <p:cNvSpPr txBox="1"/>
          <p:nvPr/>
        </p:nvSpPr>
        <p:spPr>
          <a:xfrm>
            <a:off x="3403600" y="6385055"/>
            <a:ext cx="874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and RestAssured.Net will serialize it to JSON automatically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4157498-8656-6239-6C64-31F336D2C883}"/>
              </a:ext>
            </a:extLst>
          </p:cNvPr>
          <p:cNvSpPr txBox="1"/>
          <p:nvPr/>
        </p:nvSpPr>
        <p:spPr>
          <a:xfrm>
            <a:off x="7584897" y="2628178"/>
            <a:ext cx="4607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useful for one-off request payloads, as it doesn’t require you to create a separate class to serialize from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82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7" grpId="0" animBg="1"/>
      <p:bldP spid="9" grpId="0"/>
      <p:bldP spid="14" grpId="0"/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E4055172-58D6-E8B1-2FF5-3B2DFA23A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88" y="1467451"/>
            <a:ext cx="11613623" cy="50254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27E199-D381-4902-BF17-321E866ED28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deserialization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8F69138E-4C6C-4723-A76A-DEA668963EBA}"/>
              </a:ext>
            </a:extLst>
          </p:cNvPr>
          <p:cNvSpPr/>
          <p:nvPr/>
        </p:nvSpPr>
        <p:spPr>
          <a:xfrm flipV="1">
            <a:off x="1425316" y="4904918"/>
            <a:ext cx="5788284" cy="423497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A9DF27B5-A277-4885-927F-31B5B318237A}"/>
              </a:ext>
            </a:extLst>
          </p:cNvPr>
          <p:cNvSpPr txBox="1"/>
          <p:nvPr/>
        </p:nvSpPr>
        <p:spPr>
          <a:xfrm>
            <a:off x="4124960" y="5328415"/>
            <a:ext cx="853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Specify the type to deserialize to using </a:t>
            </a:r>
            <a:r>
              <a:rPr lang="en-US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DeserializeTo()</a:t>
            </a: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97AA3BEC-FE89-450B-8090-5056FA950F6E}"/>
              </a:ext>
            </a:extLst>
          </p:cNvPr>
          <p:cNvSpPr/>
          <p:nvPr/>
        </p:nvSpPr>
        <p:spPr>
          <a:xfrm flipV="1">
            <a:off x="645163" y="2966590"/>
            <a:ext cx="2189478" cy="423499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B03B7633-B0FC-411A-8878-7491B8121E5E}"/>
              </a:ext>
            </a:extLst>
          </p:cNvPr>
          <p:cNvSpPr txBox="1"/>
          <p:nvPr/>
        </p:nvSpPr>
        <p:spPr>
          <a:xfrm>
            <a:off x="2232990" y="2608344"/>
            <a:ext cx="993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store the deserialized response payload in an object of that type…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63591BAF-76CF-4DF1-9F88-83E1F895D94F}"/>
              </a:ext>
            </a:extLst>
          </p:cNvPr>
          <p:cNvSpPr/>
          <p:nvPr/>
        </p:nvSpPr>
        <p:spPr>
          <a:xfrm flipV="1">
            <a:off x="2834641" y="5669705"/>
            <a:ext cx="2225039" cy="423495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062F0795-070C-4EB0-BBCF-02855DC79040}"/>
              </a:ext>
            </a:extLst>
          </p:cNvPr>
          <p:cNvSpPr txBox="1"/>
          <p:nvPr/>
        </p:nvSpPr>
        <p:spPr>
          <a:xfrm>
            <a:off x="2834641" y="6164018"/>
            <a:ext cx="953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and then use it in the remainder of your test method as required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72CBE9DD-1CB7-3D05-AF6C-0C126B234E9F}"/>
              </a:ext>
            </a:extLst>
          </p:cNvPr>
          <p:cNvSpPr/>
          <p:nvPr/>
        </p:nvSpPr>
        <p:spPr>
          <a:xfrm flipV="1">
            <a:off x="1424940" y="4517982"/>
            <a:ext cx="3380740" cy="42349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12E9489-90E2-371F-D905-E5D460D1C60E}"/>
              </a:ext>
            </a:extLst>
          </p:cNvPr>
          <p:cNvSpPr txBox="1"/>
          <p:nvPr/>
        </p:nvSpPr>
        <p:spPr>
          <a:xfrm>
            <a:off x="4607931" y="4248123"/>
            <a:ext cx="729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Perform response verifications as usual…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91B8B656-E241-A226-F6CA-BBA3E97D20CE}"/>
              </a:ext>
            </a:extLst>
          </p:cNvPr>
          <p:cNvSpPr/>
          <p:nvPr/>
        </p:nvSpPr>
        <p:spPr>
          <a:xfrm flipV="1">
            <a:off x="2997200" y="2986827"/>
            <a:ext cx="1290320" cy="423499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F2751100-AE7B-1808-B0EA-50EB87EE7EF7}"/>
              </a:ext>
            </a:extLst>
          </p:cNvPr>
          <p:cNvSpPr txBox="1"/>
          <p:nvPr/>
        </p:nvSpPr>
        <p:spPr>
          <a:xfrm>
            <a:off x="3947160" y="3421671"/>
            <a:ext cx="698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Don’t forget to cast it to the type explicitly!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  <p:bldP spid="6" grpId="0" animBg="1"/>
      <p:bldP spid="13" grpId="0"/>
      <p:bldP spid="14" grpId="0" animBg="1"/>
      <p:bldP spid="1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D3CA114-AA23-EA32-6DC7-3C1EE5D5B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42" y="2143092"/>
            <a:ext cx="10628517" cy="3942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27E199-D381-4902-BF17-321E866ED28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deserialization (without initial checks)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8F69138E-4C6C-4723-A76A-DEA668963EBA}"/>
              </a:ext>
            </a:extLst>
          </p:cNvPr>
          <p:cNvSpPr/>
          <p:nvPr/>
        </p:nvSpPr>
        <p:spPr>
          <a:xfrm flipV="1">
            <a:off x="1766426" y="4585072"/>
            <a:ext cx="5071254" cy="423499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A9DF27B5-A277-4885-927F-31B5B318237A}"/>
              </a:ext>
            </a:extLst>
          </p:cNvPr>
          <p:cNvSpPr txBox="1"/>
          <p:nvPr/>
        </p:nvSpPr>
        <p:spPr>
          <a:xfrm>
            <a:off x="3022600" y="4991155"/>
            <a:ext cx="913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Specify the object type to deserialize to using </a:t>
            </a:r>
            <a:r>
              <a:rPr lang="en-US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DeserializeTo()</a:t>
            </a: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97AA3BEC-FE89-450B-8090-5056FA950F6E}"/>
              </a:ext>
            </a:extLst>
          </p:cNvPr>
          <p:cNvSpPr/>
          <p:nvPr/>
        </p:nvSpPr>
        <p:spPr>
          <a:xfrm flipV="1">
            <a:off x="1137920" y="3546140"/>
            <a:ext cx="1757680" cy="423499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B03B7633-B0FC-411A-8878-7491B8121E5E}"/>
              </a:ext>
            </a:extLst>
          </p:cNvPr>
          <p:cNvSpPr txBox="1"/>
          <p:nvPr/>
        </p:nvSpPr>
        <p:spPr>
          <a:xfrm>
            <a:off x="1805364" y="3176808"/>
            <a:ext cx="954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store the deserialized response payload in an object of that type…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63591BAF-76CF-4DF1-9F88-83E1F895D94F}"/>
              </a:ext>
            </a:extLst>
          </p:cNvPr>
          <p:cNvSpPr/>
          <p:nvPr/>
        </p:nvSpPr>
        <p:spPr>
          <a:xfrm flipV="1">
            <a:off x="3022601" y="5299369"/>
            <a:ext cx="1965960" cy="423499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062F0795-070C-4EB0-BBCF-02855DC79040}"/>
              </a:ext>
            </a:extLst>
          </p:cNvPr>
          <p:cNvSpPr txBox="1"/>
          <p:nvPr/>
        </p:nvSpPr>
        <p:spPr>
          <a:xfrm>
            <a:off x="4389120" y="5769777"/>
            <a:ext cx="4897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and then use it in the remainder of your test method as required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93D697F6-99F4-9C57-19D1-09DFA20A1E03}"/>
              </a:ext>
            </a:extLst>
          </p:cNvPr>
          <p:cNvSpPr/>
          <p:nvPr/>
        </p:nvSpPr>
        <p:spPr>
          <a:xfrm flipV="1">
            <a:off x="2997200" y="3525307"/>
            <a:ext cx="1290320" cy="423499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56D0E518-6DF0-317C-6019-7B3BDC9D707D}"/>
              </a:ext>
            </a:extLst>
          </p:cNvPr>
          <p:cNvSpPr txBox="1"/>
          <p:nvPr/>
        </p:nvSpPr>
        <p:spPr>
          <a:xfrm>
            <a:off x="3947160" y="3960151"/>
            <a:ext cx="698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Don’t forget to cast it to the type explicitly!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20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  <p:bldP spid="6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50088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 REST API request</a:t>
            </a:r>
            <a:endParaRPr kumimoji="0" lang="nl-NL" sz="66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1219369" y="2612854"/>
            <a:ext cx="3016201" cy="101886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method</a:t>
            </a:r>
            <a:endParaRPr kumimoji="0" lang="aa-ET" sz="24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4235570" y="2612854"/>
            <a:ext cx="7263441" cy="101886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Resource (URI) and parameters</a:t>
            </a:r>
            <a:endParaRPr kumimoji="0" lang="aa-ET" sz="24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1219369" y="3631720"/>
            <a:ext cx="6259733" cy="101886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headers</a:t>
            </a:r>
            <a:endParaRPr kumimoji="0" lang="aa-ET" sz="24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1219369" y="4650586"/>
            <a:ext cx="6259733" cy="101886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body</a:t>
            </a:r>
            <a:endParaRPr kumimoji="0" lang="aa-ET" sz="24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39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2EA1-E49C-41E5-9096-5370BBDC11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" y="1"/>
            <a:ext cx="10515600" cy="985520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55EF-CD7A-4AB7-A52F-3E8CD80F761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920" y="1219200"/>
            <a:ext cx="12003405" cy="5476240"/>
          </a:xfrm>
        </p:spPr>
        <p:txBody>
          <a:bodyPr>
            <a:normAutofit/>
          </a:bodyPr>
          <a:lstStyle/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&gt; Exercises04.cs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Practice with (de-)serialization</a:t>
            </a: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 don’t need to create or adapt the classes / DTOs yourself, that has been done for you already. By all means go ahead and inspect them, though</a:t>
            </a: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 are in Answers &gt; Answers04.cs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 are in Examples &gt; Examples04.cs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9920606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8611-28F4-4AB8-85C1-A8929B703A1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Adding abstraction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4A852-6104-45E5-A676-5FE22EF09F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2" y="1825627"/>
            <a:ext cx="11018517" cy="4351336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Once your test suite grows, you’ll find yourself reusing certain requests over and over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Writing them in full every time you need them means code duplication and decreased maintainability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Solution: add an abstraction layer on top of (parts of) the RestAssured.Net code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143968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76DB1FB5-DDAF-147A-7575-9D5B76693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0" y="483479"/>
            <a:ext cx="6907187" cy="5755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27E199-D381-4902-BF17-321E866ED2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23393" y="0"/>
            <a:ext cx="5135877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Step 1: Create a ClientBase</a:t>
            </a: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97AA3BEC-FE89-450B-8090-5056FA950F6E}"/>
              </a:ext>
            </a:extLst>
          </p:cNvPr>
          <p:cNvSpPr/>
          <p:nvPr/>
        </p:nvSpPr>
        <p:spPr>
          <a:xfrm flipV="1">
            <a:off x="894080" y="484873"/>
            <a:ext cx="1412240" cy="36933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B03B7633-B0FC-411A-8878-7491B8121E5E}"/>
              </a:ext>
            </a:extLst>
          </p:cNvPr>
          <p:cNvSpPr txBox="1"/>
          <p:nvPr/>
        </p:nvSpPr>
        <p:spPr>
          <a:xfrm>
            <a:off x="214341" y="43224"/>
            <a:ext cx="651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 class should not be instantiated in tests</a:t>
            </a:r>
            <a:endParaRPr kumimoji="0" lang="en-NL" sz="1800" b="0" i="1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63591BAF-76CF-4DF1-9F88-83E1F895D94F}"/>
              </a:ext>
            </a:extLst>
          </p:cNvPr>
          <p:cNvSpPr/>
          <p:nvPr/>
        </p:nvSpPr>
        <p:spPr>
          <a:xfrm flipV="1">
            <a:off x="807721" y="4283368"/>
            <a:ext cx="6132196" cy="148640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062F0795-070C-4EB0-BBCF-02855DC79040}"/>
              </a:ext>
            </a:extLst>
          </p:cNvPr>
          <p:cNvSpPr txBox="1"/>
          <p:nvPr/>
        </p:nvSpPr>
        <p:spPr>
          <a:xfrm>
            <a:off x="4247517" y="5859521"/>
            <a:ext cx="538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The RequestSpecification contains properties shared</a:t>
            </a: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among all requests</a:t>
            </a:r>
            <a:endParaRPr kumimoji="0" lang="en-NL" sz="1800" b="0" i="1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93D697F6-99F4-9C57-19D1-09DFA20A1E03}"/>
              </a:ext>
            </a:extLst>
          </p:cNvPr>
          <p:cNvSpPr/>
          <p:nvPr/>
        </p:nvSpPr>
        <p:spPr>
          <a:xfrm flipV="1">
            <a:off x="3302000" y="1919346"/>
            <a:ext cx="2448560" cy="423499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56D0E518-6DF0-317C-6019-7B3BDC9D707D}"/>
              </a:ext>
            </a:extLst>
          </p:cNvPr>
          <p:cNvSpPr txBox="1"/>
          <p:nvPr/>
        </p:nvSpPr>
        <p:spPr>
          <a:xfrm>
            <a:off x="5802949" y="1784026"/>
            <a:ext cx="46202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Parameters that might change for different environments</a:t>
            </a: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go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 these are always the same they can also be hardcoded</a:t>
            </a:r>
            <a:endParaRPr kumimoji="0" lang="en-NL" sz="1800" b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25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6" grpId="0" animBg="1"/>
      <p:bldP spid="1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Afbeelding 17">
            <a:extLst>
              <a:ext uri="{FF2B5EF4-FFF2-40B4-BE49-F238E27FC236}">
                <a16:creationId xmlns:a16="http://schemas.microsoft.com/office/drawing/2014/main" id="{FC4F82E5-20DE-434A-8367-3083BCEC8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" y="0"/>
            <a:ext cx="877787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27E199-D381-4902-BF17-321E866ED2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71216" y="127000"/>
            <a:ext cx="3388054" cy="1325559"/>
          </a:xfrm>
        </p:spPr>
        <p:txBody>
          <a:bodyPr>
            <a:noAutofit/>
          </a:bodyPr>
          <a:lstStyle/>
          <a:p>
            <a:pPr lvl="0"/>
            <a:r>
              <a:rPr lang="nl-NL" sz="32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Step 2: Create a Client class</a:t>
            </a: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97AA3BEC-FE89-450B-8090-5056FA950F6E}"/>
              </a:ext>
            </a:extLst>
          </p:cNvPr>
          <p:cNvSpPr/>
          <p:nvPr/>
        </p:nvSpPr>
        <p:spPr>
          <a:xfrm flipV="1">
            <a:off x="2542858" y="0"/>
            <a:ext cx="1412240" cy="254000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B03B7633-B0FC-411A-8878-7491B8121E5E}"/>
              </a:ext>
            </a:extLst>
          </p:cNvPr>
          <p:cNvSpPr txBox="1"/>
          <p:nvPr/>
        </p:nvSpPr>
        <p:spPr>
          <a:xfrm>
            <a:off x="270832" y="211009"/>
            <a:ext cx="651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Inherit shared properties from the base class</a:t>
            </a:r>
            <a:endParaRPr kumimoji="0" lang="en-NL" sz="1800" b="0" i="1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63591BAF-76CF-4DF1-9F88-83E1F895D94F}"/>
              </a:ext>
            </a:extLst>
          </p:cNvPr>
          <p:cNvSpPr/>
          <p:nvPr/>
        </p:nvSpPr>
        <p:spPr>
          <a:xfrm flipV="1">
            <a:off x="105073" y="2103120"/>
            <a:ext cx="5384800" cy="532557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062F0795-070C-4EB0-BBCF-02855DC79040}"/>
              </a:ext>
            </a:extLst>
          </p:cNvPr>
          <p:cNvSpPr txBox="1"/>
          <p:nvPr/>
        </p:nvSpPr>
        <p:spPr>
          <a:xfrm>
            <a:off x="5594946" y="1858926"/>
            <a:ext cx="538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en-US" sz="1800" b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a method that performs an action that is repeated across tests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Here, it’s retrieving a post based on the post ID</a:t>
            </a:r>
            <a:endParaRPr lang="en-US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1200" cap="none" spc="0" normalizeH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returns a VerifiableResponse (this is a RestAssured.Net class)</a:t>
            </a:r>
            <a:endParaRPr kumimoji="0" lang="en-US" sz="1800" b="0" u="none" strike="noStrike" kern="1200" cap="none" spc="0" normalizeH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93D697F6-99F4-9C57-19D1-09DFA20A1E03}"/>
              </a:ext>
            </a:extLst>
          </p:cNvPr>
          <p:cNvSpPr/>
          <p:nvPr/>
        </p:nvSpPr>
        <p:spPr>
          <a:xfrm flipV="1">
            <a:off x="270832" y="1088223"/>
            <a:ext cx="4250368" cy="325134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56D0E518-6DF0-317C-6019-7B3BDC9D707D}"/>
              </a:ext>
            </a:extLst>
          </p:cNvPr>
          <p:cNvSpPr txBox="1"/>
          <p:nvPr/>
        </p:nvSpPr>
        <p:spPr>
          <a:xfrm>
            <a:off x="2810730" y="1423343"/>
            <a:ext cx="596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 the class and the base class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009F7DDB-9967-FBE7-C40C-84AC1D1E9698}"/>
              </a:ext>
            </a:extLst>
          </p:cNvPr>
          <p:cNvSpPr txBox="1"/>
          <p:nvPr/>
        </p:nvSpPr>
        <p:spPr>
          <a:xfrm>
            <a:off x="4298123" y="4762065"/>
            <a:ext cx="6167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Alternatively,</a:t>
            </a:r>
            <a:r>
              <a:rPr kumimoji="0" lang="en-US" sz="1800" b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you can create methods that return the ‘raw’ HttpResponseMessage (this is a System.Net.Http class)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This way, you can also perform basic checks before returning the response object, if you want</a:t>
            </a:r>
          </a:p>
        </p:txBody>
      </p:sp>
      <p:sp>
        <p:nvSpPr>
          <p:cNvPr id="16" name="Oval 4">
            <a:extLst>
              <a:ext uri="{FF2B5EF4-FFF2-40B4-BE49-F238E27FC236}">
                <a16:creationId xmlns:a16="http://schemas.microsoft.com/office/drawing/2014/main" id="{9437E646-3425-E477-DC14-B8D40CE12F54}"/>
              </a:ext>
            </a:extLst>
          </p:cNvPr>
          <p:cNvSpPr/>
          <p:nvPr/>
        </p:nvSpPr>
        <p:spPr>
          <a:xfrm flipV="1">
            <a:off x="157610" y="4158455"/>
            <a:ext cx="5437336" cy="532557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93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6" grpId="0" animBg="1"/>
      <p:bldP spid="13" grpId="0"/>
      <p:bldP spid="15" grpId="0"/>
      <p:bldP spid="1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3D8F4B6B-0721-F5BB-2D33-C7C855379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16716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27E199-D381-4902-BF17-321E866ED2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26570" y="7300"/>
            <a:ext cx="5565430" cy="1325559"/>
          </a:xfrm>
        </p:spPr>
        <p:txBody>
          <a:bodyPr>
            <a:noAutofit/>
          </a:bodyPr>
          <a:lstStyle/>
          <a:p>
            <a:pPr lvl="0"/>
            <a:r>
              <a:rPr lang="nl-NL" sz="32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Step 3: Use the Client class in your tests</a:t>
            </a: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97AA3BEC-FE89-450B-8090-5056FA950F6E}"/>
              </a:ext>
            </a:extLst>
          </p:cNvPr>
          <p:cNvSpPr/>
          <p:nvPr/>
        </p:nvSpPr>
        <p:spPr>
          <a:xfrm flipV="1">
            <a:off x="348298" y="395759"/>
            <a:ext cx="6377622" cy="369332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B03B7633-B0FC-411A-8878-7491B8121E5E}"/>
              </a:ext>
            </a:extLst>
          </p:cNvPr>
          <p:cNvSpPr txBox="1"/>
          <p:nvPr/>
        </p:nvSpPr>
        <p:spPr>
          <a:xfrm>
            <a:off x="2179752" y="782432"/>
            <a:ext cx="414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Create a new client instance</a:t>
            </a:r>
            <a:endParaRPr kumimoji="0" lang="en-NL" sz="1800" b="0" i="1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63591BAF-76CF-4DF1-9F88-83E1F895D94F}"/>
              </a:ext>
            </a:extLst>
          </p:cNvPr>
          <p:cNvSpPr/>
          <p:nvPr/>
        </p:nvSpPr>
        <p:spPr>
          <a:xfrm flipV="1">
            <a:off x="619760" y="1746577"/>
            <a:ext cx="2950355" cy="36933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062F0795-070C-4EB0-BBCF-02855DC79040}"/>
              </a:ext>
            </a:extLst>
          </p:cNvPr>
          <p:cNvSpPr txBox="1"/>
          <p:nvPr/>
        </p:nvSpPr>
        <p:spPr>
          <a:xfrm>
            <a:off x="7589520" y="1602676"/>
            <a:ext cx="4602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Call client methods to perform repeatable actions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Returning a VerifiableResponse enables using RestAssured.Net verifications and a fluent syntax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009F7DDB-9967-FBE7-C40C-84AC1D1E9698}"/>
              </a:ext>
            </a:extLst>
          </p:cNvPr>
          <p:cNvSpPr txBox="1"/>
          <p:nvPr/>
        </p:nvSpPr>
        <p:spPr>
          <a:xfrm>
            <a:off x="6725920" y="3903818"/>
            <a:ext cx="5466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Working with</a:t>
            </a:r>
            <a:r>
              <a:rPr kumimoji="0" lang="en-US" sz="1800" b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an HttpResponseMessage requires a bit more work to perform verifications on the response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You do have access to the raw response, though, which could be beneficial in certain cases</a:t>
            </a:r>
          </a:p>
        </p:txBody>
      </p:sp>
      <p:sp>
        <p:nvSpPr>
          <p:cNvPr id="16" name="Oval 4">
            <a:extLst>
              <a:ext uri="{FF2B5EF4-FFF2-40B4-BE49-F238E27FC236}">
                <a16:creationId xmlns:a16="http://schemas.microsoft.com/office/drawing/2014/main" id="{9437E646-3425-E477-DC14-B8D40CE12F54}"/>
              </a:ext>
            </a:extLst>
          </p:cNvPr>
          <p:cNvSpPr/>
          <p:nvPr/>
        </p:nvSpPr>
        <p:spPr>
          <a:xfrm flipV="1">
            <a:off x="2265679" y="5654350"/>
            <a:ext cx="3291841" cy="36933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278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5" grpId="0"/>
      <p:bldP spid="1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2EA1-E49C-41E5-9096-5370BBDC11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" y="1"/>
            <a:ext cx="10515600" cy="985520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55EF-CD7A-4AB7-A52F-3E8CD80F761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920" y="1219200"/>
            <a:ext cx="12003405" cy="5476240"/>
          </a:xfrm>
        </p:spPr>
        <p:txBody>
          <a:bodyPr>
            <a:normAutofit/>
          </a:bodyPr>
          <a:lstStyle/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&gt; Exercises05.cs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Practice with adding abstraction layers to your tests</a:t>
            </a: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 ClientBase has been created for you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First, define the appropriate methods in the AccountClient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Then, complete the tests using the AccountClient methods</a:t>
            </a: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 are in Answers &gt; Answers05.cs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 are in Examples &gt; Examples05.cs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8079074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8036-DA7E-4D10-B37C-1B11EE7AE41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904875"/>
            <a:ext cx="10515600" cy="6572250"/>
          </a:xfrm>
        </p:spPr>
        <p:txBody>
          <a:bodyPr anchor="ctr">
            <a:normAutofit fontScale="85000" lnSpcReduction="20000"/>
          </a:bodyPr>
          <a:lstStyle/>
          <a:p>
            <a:pPr marL="0" lvl="0" indent="0" algn="ctr">
              <a:buNone/>
            </a:pPr>
            <a:r>
              <a:rPr lang="nl-NL" sz="62300" b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?</a:t>
            </a:r>
            <a:endParaRPr lang="nl-NL" sz="2400" b="1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BAFA-C47D-4CCB-A515-A7187FB0D2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0721" y="334649"/>
            <a:ext cx="10515600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4DCF3-A2F3-4EBF-8EF5-1B64E732C78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0721" y="1825627"/>
            <a:ext cx="11308078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Email:    </a:t>
            </a:r>
            <a:r>
              <a:rPr lang="nl-NL">
                <a:solidFill>
                  <a:srgbClr val="0070C0"/>
                </a:solidFill>
                <a:latin typeface="Courier New" pitchFamily="49"/>
                <a:cs typeface="Courier New" pitchFamily="49"/>
              </a:rPr>
              <a:t>bas@ontestautomation.com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Website:  </a:t>
            </a:r>
            <a:r>
              <a:rPr lang="nl-NL">
                <a:solidFill>
                  <a:srgbClr val="0070C0"/>
                </a:solidFill>
                <a:latin typeface="Courier New" pitchFamily="49"/>
                <a:cs typeface="Courier New" pitchFamily="49"/>
              </a:rPr>
              <a:t>https://www.ontestautomation.com/training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70C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LinkedIn: </a:t>
            </a:r>
            <a:r>
              <a:rPr lang="nl-NL">
                <a:solidFill>
                  <a:srgbClr val="0070C0"/>
                </a:solidFill>
                <a:latin typeface="Courier New" pitchFamily="49"/>
                <a:cs typeface="Courier New" pitchFamily="49"/>
              </a:rPr>
              <a:t>https://www.linkedin.com/in/basdijkstra</a:t>
            </a: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22498" y="450088"/>
            <a:ext cx="68695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methods</a:t>
            </a:r>
            <a:endParaRPr kumimoji="0" lang="nl-NL" sz="66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303442"/>
            <a:ext cx="983412" cy="439946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method</a:t>
            </a:r>
            <a:endParaRPr kumimoji="0" lang="aa-ET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1326189" y="303442"/>
            <a:ext cx="2368196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Resource (URI) and parameters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743388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headers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1183334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body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4483" y="1998030"/>
            <a:ext cx="11143891" cy="480377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GET, POST, PUT, PATCH, DELETE, OPTIONS, …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CRUD operations on </a:t>
            </a: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457200" lvl="1" indent="0">
              <a:buNone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Create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Read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 / PATCH	</a:t>
            </a: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Update</a:t>
            </a:r>
          </a:p>
          <a:p>
            <a:pPr marL="457200" lvl="1" indent="0">
              <a:buNone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Delete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	</a:t>
            </a: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…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Conventions, not standards!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16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22498" y="450088"/>
            <a:ext cx="68695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Resources and parameters</a:t>
            </a:r>
            <a:endParaRPr kumimoji="0" lang="nl-NL" sz="4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303442"/>
            <a:ext cx="983412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method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1326189" y="303442"/>
            <a:ext cx="2368196" cy="439946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Resource (URI) and parameters</a:t>
            </a:r>
            <a:endParaRPr kumimoji="0" lang="aa-ET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743388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headers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1183334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body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4483" y="1998030"/>
            <a:ext cx="11143891" cy="480377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Uniform Resource Identifier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Uniquely identifies the resource to operate on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 contain parameters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 parameters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parameters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06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F0D27-91A1-4529-B8AC-39B103A2BD2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4483" y="2063226"/>
            <a:ext cx="10515600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Path parameters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http://api.zippopotam.us/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us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/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90210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http://api.zippopotam.us/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ca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/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B2A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Query parameters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http://md5.jsontest.com/?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text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=</a:t>
            </a:r>
            <a:r>
              <a:rPr lang="nl-NL">
                <a:solidFill>
                  <a:srgbClr val="0070C0"/>
                </a:solidFill>
                <a:latin typeface="Courier New" pitchFamily="49"/>
                <a:cs typeface="Courier New" pitchFamily="49"/>
              </a:rPr>
              <a:t>testcaseOne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http://md5.jsontest.com/?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text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=</a:t>
            </a:r>
            <a:r>
              <a:rPr lang="nl-NL">
                <a:solidFill>
                  <a:srgbClr val="0070C0"/>
                </a:solidFill>
                <a:latin typeface="Courier New" pitchFamily="49"/>
                <a:cs typeface="Courier New" pitchFamily="49"/>
              </a:rPr>
              <a:t>testcaseTwo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There is no official standard!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5322498" y="450088"/>
            <a:ext cx="68695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Resources and parameters</a:t>
            </a:r>
            <a:endParaRPr kumimoji="0" lang="nl-NL" sz="4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303442"/>
            <a:ext cx="983412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method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1326189" y="303442"/>
            <a:ext cx="2368196" cy="439946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Resource (URI) and parameters</a:t>
            </a:r>
            <a:endParaRPr kumimoji="0" lang="aa-ET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743388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headers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9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1183334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body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27638</TotalTime>
  <Words>2590</Words>
  <Application>Microsoft Office PowerPoint</Application>
  <PresentationFormat>Breedbeeld</PresentationFormat>
  <Paragraphs>595</Paragraphs>
  <Slides>67</Slides>
  <Notes>55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6</vt:i4>
      </vt:variant>
      <vt:variant>
        <vt:lpstr>Diatitels</vt:lpstr>
      </vt:variant>
      <vt:variant>
        <vt:i4>67</vt:i4>
      </vt:variant>
    </vt:vector>
  </HeadingPairs>
  <TitlesOfParts>
    <vt:vector size="77" baseType="lpstr">
      <vt:lpstr>Arial</vt:lpstr>
      <vt:lpstr>Calibri</vt:lpstr>
      <vt:lpstr>Calibri Light</vt:lpstr>
      <vt:lpstr>Courier New</vt:lpstr>
      <vt:lpstr>Office Theme</vt:lpstr>
      <vt:lpstr>1_Office Theme</vt:lpstr>
      <vt:lpstr>2_Office Theme</vt:lpstr>
      <vt:lpstr>3_Office Theme</vt:lpstr>
      <vt:lpstr>4_Office Theme</vt:lpstr>
      <vt:lpstr>5_Office Theme</vt:lpstr>
      <vt:lpstr>Testing HTTP-based APIs using RestAssured.Net</vt:lpstr>
      <vt:lpstr>What are we going to do?</vt:lpstr>
      <vt:lpstr>Preparation</vt:lpstr>
      <vt:lpstr>(RESTful) APIs are commonly used to exchange data between two parties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An example</vt:lpstr>
      <vt:lpstr>Where are APIs used?</vt:lpstr>
      <vt:lpstr>Where are APIs used?</vt:lpstr>
      <vt:lpstr>Why I ♥ testing at the API level</vt:lpstr>
      <vt:lpstr>Tools for testing RESTful APIs</vt:lpstr>
      <vt:lpstr>RestAssured.Net</vt:lpstr>
      <vt:lpstr>Adding RestAssured.Net to your project</vt:lpstr>
      <vt:lpstr>RestAssured.Net documentation</vt:lpstr>
      <vt:lpstr>A sample test</vt:lpstr>
      <vt:lpstr>RestAssured.Net features</vt:lpstr>
      <vt:lpstr>About NHamcrest matchers</vt:lpstr>
      <vt:lpstr>About JsonPath</vt:lpstr>
      <vt:lpstr>Checking technical response data</vt:lpstr>
      <vt:lpstr>Logging request data</vt:lpstr>
      <vt:lpstr>Logging request data</vt:lpstr>
      <vt:lpstr>Logging response data</vt:lpstr>
      <vt:lpstr>Logging response data</vt:lpstr>
      <vt:lpstr>Our API under test</vt:lpstr>
      <vt:lpstr>Demo</vt:lpstr>
      <vt:lpstr>Now it’s your turn!</vt:lpstr>
      <vt:lpstr>Parameters in RESTful web services</vt:lpstr>
      <vt:lpstr>Using query parameters</vt:lpstr>
      <vt:lpstr>Using path parameters</vt:lpstr>
      <vt:lpstr>APIs are all about data</vt:lpstr>
      <vt:lpstr>Parameterized testing</vt:lpstr>
      <vt:lpstr>‘Feeding’ test data to your test</vt:lpstr>
      <vt:lpstr>Running the parameterized test</vt:lpstr>
      <vt:lpstr>Now it’s your turn!</vt:lpstr>
      <vt:lpstr>Authentication</vt:lpstr>
      <vt:lpstr>Basic authentication</vt:lpstr>
      <vt:lpstr>OAuth(2)</vt:lpstr>
      <vt:lpstr>Sharing variables between tests</vt:lpstr>
      <vt:lpstr>Sharing variables between tests </vt:lpstr>
      <vt:lpstr>RequestSpecifications</vt:lpstr>
      <vt:lpstr>Defining and using a RequestSpecification</vt:lpstr>
      <vt:lpstr>Now it’s your turn!</vt:lpstr>
      <vt:lpstr>(De-)serialization of objects</vt:lpstr>
      <vt:lpstr>Example: serialization</vt:lpstr>
      <vt:lpstr>Example: serialization</vt:lpstr>
      <vt:lpstr>Serializing anonymous objects</vt:lpstr>
      <vt:lpstr>Example: deserialization</vt:lpstr>
      <vt:lpstr>Example: deserialization (without initial checks)</vt:lpstr>
      <vt:lpstr>Now it’s your turn!</vt:lpstr>
      <vt:lpstr>Adding abstraction layers</vt:lpstr>
      <vt:lpstr>Step 1: Create a ClientBase</vt:lpstr>
      <vt:lpstr>Step 2: Create a Client class</vt:lpstr>
      <vt:lpstr>Step 3: Use the Client class in your tests</vt:lpstr>
      <vt:lpstr>Now it’s your turn!</vt:lpstr>
      <vt:lpstr>PowerPoint-presentatie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 REST</dc:title>
  <dc:creator>Bas Dijkstra</dc:creator>
  <cp:lastModifiedBy>Bas Dijkstra</cp:lastModifiedBy>
  <cp:revision>270</cp:revision>
  <dcterms:created xsi:type="dcterms:W3CDTF">2016-03-22T05:00:13Z</dcterms:created>
  <dcterms:modified xsi:type="dcterms:W3CDTF">2024-01-26T13:42:38Z</dcterms:modified>
</cp:coreProperties>
</file>