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Lst>
  <p:notesMasterIdLst>
    <p:notesMasterId r:id="rId65"/>
  </p:notesMasterIdLst>
  <p:sldIdLst>
    <p:sldId id="256" r:id="rId6"/>
    <p:sldId id="295" r:id="rId7"/>
    <p:sldId id="258" r:id="rId8"/>
    <p:sldId id="753" r:id="rId9"/>
    <p:sldId id="888" r:id="rId10"/>
    <p:sldId id="884" r:id="rId11"/>
    <p:sldId id="891" r:id="rId12"/>
    <p:sldId id="892" r:id="rId13"/>
    <p:sldId id="893" r:id="rId14"/>
    <p:sldId id="894" r:id="rId15"/>
    <p:sldId id="933" r:id="rId16"/>
    <p:sldId id="934" r:id="rId17"/>
    <p:sldId id="935" r:id="rId18"/>
    <p:sldId id="895" r:id="rId19"/>
    <p:sldId id="896" r:id="rId20"/>
    <p:sldId id="897" r:id="rId21"/>
    <p:sldId id="898" r:id="rId22"/>
    <p:sldId id="599" r:id="rId23"/>
    <p:sldId id="582" r:id="rId24"/>
    <p:sldId id="583" r:id="rId25"/>
    <p:sldId id="308" r:id="rId26"/>
    <p:sldId id="264" r:id="rId27"/>
    <p:sldId id="265" r:id="rId28"/>
    <p:sldId id="266" r:id="rId29"/>
    <p:sldId id="267" r:id="rId30"/>
    <p:sldId id="268" r:id="rId31"/>
    <p:sldId id="1034" r:id="rId32"/>
    <p:sldId id="1035" r:id="rId33"/>
    <p:sldId id="1036" r:id="rId34"/>
    <p:sldId id="1037" r:id="rId35"/>
    <p:sldId id="605" r:id="rId36"/>
    <p:sldId id="861" r:id="rId37"/>
    <p:sldId id="272" r:id="rId38"/>
    <p:sldId id="277" r:id="rId39"/>
    <p:sldId id="279" r:id="rId40"/>
    <p:sldId id="280" r:id="rId41"/>
    <p:sldId id="690" r:id="rId42"/>
    <p:sldId id="691" r:id="rId43"/>
    <p:sldId id="1038" r:id="rId44"/>
    <p:sldId id="281" r:id="rId45"/>
    <p:sldId id="939" r:id="rId46"/>
    <p:sldId id="1039" r:id="rId47"/>
    <p:sldId id="1040" r:id="rId48"/>
    <p:sldId id="309" r:id="rId49"/>
    <p:sldId id="310" r:id="rId50"/>
    <p:sldId id="311" r:id="rId51"/>
    <p:sldId id="312" r:id="rId52"/>
    <p:sldId id="1041" r:id="rId53"/>
    <p:sldId id="1013" r:id="rId54"/>
    <p:sldId id="420" r:id="rId55"/>
    <p:sldId id="1014" r:id="rId56"/>
    <p:sldId id="1025" r:id="rId57"/>
    <p:sldId id="1027" r:id="rId58"/>
    <p:sldId id="1031" r:id="rId59"/>
    <p:sldId id="1032" r:id="rId60"/>
    <p:sldId id="1042" r:id="rId61"/>
    <p:sldId id="1043" r:id="rId62"/>
    <p:sldId id="289" r:id="rId63"/>
    <p:sldId id="290" r:id="rId64"/>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21-2-2022</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2057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28</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53811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29</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46608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30</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603955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31</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what’s happening here, give people an example of how the API we’re using in the exercises works exactly. See also http://api.zippopotam.us for more information.</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32</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449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34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queryParam() )</a:t>
            </a:r>
          </a:p>
          <a:p>
            <a:pPr lvl="0"/>
            <a:endParaRPr lang="nl-NL"/>
          </a:p>
          <a:p>
            <a:pPr lvl="0"/>
            <a:r>
              <a:rPr lang="nl-NL"/>
              <a:t>Also note that this is not the only way to do this (you could for example do this using String.format(), too) but this is the most explicit way and it arguably adds to the readability, too</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35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36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788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41</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35186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43</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47108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44</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0411192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54</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55</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299913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260588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9149217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58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59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21-2-2022</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21-2-2022</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21-2-2022</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21-2-2022</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21-2-2022</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21-2-2022</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21-2-2022</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21-2-2022</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21-2-2022</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21-2-2022</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21-2-2022</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21-2-2022</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21-2-2022</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21-2-2022</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21-2-2022</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21-2-2022</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21-2-2022</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21-2-2022</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21-2-2022</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21-2-2022</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21-2-2022</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21-2-2022</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21-2-2022</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21-2-2022</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21-2-2022</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21-2-2022</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21-2-2022</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21-2-2022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21-2-2022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21-2-2022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21-2-2022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21-2-2022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21-2-2022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21-2-2022</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21-2-2022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21-2-2022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21-2-2022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21-2-2022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21-2-2022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21-2-2022</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21-2-2022</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21-2-2022</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21-2-2022</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21-2-2022</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21-2-2022</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21-2-2022</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21-2-2022</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21-2-2022</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21-2-2022</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21-2-2022</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21-2-2022</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21-2-2022</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21-2-2022</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21-2-2022</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21-2-2022</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21-2-2022</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21-2-2022</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21-2-2022</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21-2-2022</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21-2-2022</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46.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C# and RestSharp</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RestSharp</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RestSharp</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C# library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the need for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Works with all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NUnit, MSTest, xUnit</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https://restsharp.dev/</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RestSharp</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as a NuGet package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recent version (107) introduces quite a few breaking changes</a:t>
            </a:r>
          </a:p>
          <a:p>
            <a:pPr lvl="1">
              <a:buFont typeface="Courier New" pitchFamily="49"/>
              <a:buChar char="_"/>
            </a:pPr>
            <a:r>
              <a:rPr lang="nl-NL">
                <a:solidFill>
                  <a:srgbClr val="00FF00"/>
                </a:solidFill>
                <a:latin typeface="Courier New" pitchFamily="49"/>
                <a:cs typeface="Courier New" pitchFamily="49"/>
              </a:rPr>
              <a:t>This workshop uses v107 so you don’t need to worry about that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A53D9FA-E00B-41A6-A135-3AB15EC2434E}"/>
              </a:ext>
            </a:extLst>
          </p:cNvPr>
          <p:cNvPicPr>
            <a:picLocks noChangeAspect="1"/>
          </p:cNvPicPr>
          <p:nvPr/>
        </p:nvPicPr>
        <p:blipFill>
          <a:blip r:embed="rId3"/>
          <a:stretch>
            <a:fillRect/>
          </a:stretch>
        </p:blipFill>
        <p:spPr>
          <a:xfrm>
            <a:off x="2633441" y="0"/>
            <a:ext cx="9558560" cy="6858000"/>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a:xfrm>
            <a:off x="-9527" y="1"/>
            <a:ext cx="2642968" cy="1756290"/>
          </a:xfrm>
        </p:spPr>
        <p:txBody>
          <a:bodyPr>
            <a:normAutofit/>
          </a:bodyPr>
          <a:lstStyle/>
          <a:p>
            <a:pPr lvl="0"/>
            <a:r>
              <a:rPr lang="nl-NL">
                <a:solidFill>
                  <a:srgbClr val="00FF00"/>
                </a:solidFill>
                <a:latin typeface="Courier New" pitchFamily="49"/>
                <a:cs typeface="Courier New" pitchFamily="49"/>
              </a:rPr>
              <a:t>Hello, World!</a:t>
            </a:r>
          </a:p>
        </p:txBody>
      </p:sp>
      <p:sp>
        <p:nvSpPr>
          <p:cNvPr id="7" name="Ovaal 6">
            <a:extLst>
              <a:ext uri="{FF2B5EF4-FFF2-40B4-BE49-F238E27FC236}">
                <a16:creationId xmlns:a16="http://schemas.microsoft.com/office/drawing/2014/main" id="{1C92A408-C149-4757-AB8A-230366CF0B5E}"/>
              </a:ext>
            </a:extLst>
          </p:cNvPr>
          <p:cNvSpPr/>
          <p:nvPr/>
        </p:nvSpPr>
        <p:spPr>
          <a:xfrm>
            <a:off x="2613120" y="3771740"/>
            <a:ext cx="1044479"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3947894" y="3771587"/>
            <a:ext cx="779706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We’re using NUnit here (could also be MSTest, xUnit, …)</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2462527" y="1163596"/>
            <a:ext cx="427355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6736080" y="1393603"/>
            <a:ext cx="461423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RestClient that performs the HTTP calls</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2633440" y="4910864"/>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19148" y="4140919"/>
            <a:ext cx="2642427"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request using an endpoint and the HTTP method to be used</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9B9301A9-B0CC-4659-8F60-7F41C6ABFA32}"/>
              </a:ext>
            </a:extLst>
          </p:cNvPr>
          <p:cNvSpPr/>
          <p:nvPr/>
        </p:nvSpPr>
        <p:spPr>
          <a:xfrm>
            <a:off x="2613120" y="5483604"/>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Tekstvak 14">
            <a:extLst>
              <a:ext uri="{FF2B5EF4-FFF2-40B4-BE49-F238E27FC236}">
                <a16:creationId xmlns:a16="http://schemas.microsoft.com/office/drawing/2014/main" id="{C12947F2-8C45-4201-BB3E-EE6B56669D0B}"/>
              </a:ext>
            </a:extLst>
          </p:cNvPr>
          <p:cNvSpPr txBox="1"/>
          <p:nvPr/>
        </p:nvSpPr>
        <p:spPr>
          <a:xfrm>
            <a:off x="-8988" y="5341248"/>
            <a:ext cx="26424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Execute the HTTP call (async!)</a:t>
            </a:r>
            <a:endParaRPr lang="en-NL">
              <a:solidFill>
                <a:srgbClr val="00FF00"/>
              </a:solidFill>
              <a:latin typeface="Courier New" panose="02070309020205020404" pitchFamily="49" charset="0"/>
              <a:cs typeface="Courier New" panose="02070309020205020404" pitchFamily="49" charset="0"/>
            </a:endParaRPr>
          </a:p>
        </p:txBody>
      </p:sp>
      <p:sp>
        <p:nvSpPr>
          <p:cNvPr id="17" name="Ovaal 16">
            <a:extLst>
              <a:ext uri="{FF2B5EF4-FFF2-40B4-BE49-F238E27FC236}">
                <a16:creationId xmlns:a16="http://schemas.microsoft.com/office/drawing/2014/main" id="{66707A4C-5E01-4362-AB7C-869CC62A0F41}"/>
              </a:ext>
            </a:extLst>
          </p:cNvPr>
          <p:cNvSpPr/>
          <p:nvPr/>
        </p:nvSpPr>
        <p:spPr>
          <a:xfrm>
            <a:off x="2633440" y="6074460"/>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Tekstvak 18">
            <a:extLst>
              <a:ext uri="{FF2B5EF4-FFF2-40B4-BE49-F238E27FC236}">
                <a16:creationId xmlns:a16="http://schemas.microsoft.com/office/drawing/2014/main" id="{7479C182-3BC1-4E3D-A086-F70C7120A984}"/>
              </a:ext>
            </a:extLst>
          </p:cNvPr>
          <p:cNvSpPr txBox="1"/>
          <p:nvPr/>
        </p:nvSpPr>
        <p:spPr>
          <a:xfrm>
            <a:off x="0" y="6071371"/>
            <a:ext cx="26424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Check the response HTTP status code</a:t>
            </a:r>
            <a:endParaRPr lang="en-NL">
              <a:solidFill>
                <a:srgbClr val="00FF00"/>
              </a:solidFill>
              <a:latin typeface="Courier New" panose="02070309020205020404" pitchFamily="49" charset="0"/>
              <a:cs typeface="Courier New" panose="02070309020205020404" pitchFamily="49" charset="0"/>
            </a:endParaRPr>
          </a:p>
        </p:txBody>
      </p:sp>
      <p:sp>
        <p:nvSpPr>
          <p:cNvPr id="21" name="Ovaal 20">
            <a:extLst>
              <a:ext uri="{FF2B5EF4-FFF2-40B4-BE49-F238E27FC236}">
                <a16:creationId xmlns:a16="http://schemas.microsoft.com/office/drawing/2014/main" id="{B2677715-6E2D-477D-82EF-87D469C6BA90}"/>
              </a:ext>
            </a:extLst>
          </p:cNvPr>
          <p:cNvSpPr/>
          <p:nvPr/>
        </p:nvSpPr>
        <p:spPr>
          <a:xfrm>
            <a:off x="3007360" y="2875460"/>
            <a:ext cx="500888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Tekstvak 21">
            <a:extLst>
              <a:ext uri="{FF2B5EF4-FFF2-40B4-BE49-F238E27FC236}">
                <a16:creationId xmlns:a16="http://schemas.microsoft.com/office/drawing/2014/main" id="{1C616AFE-A43A-4D61-9178-6C8A6D87FF35}"/>
              </a:ext>
            </a:extLst>
          </p:cNvPr>
          <p:cNvSpPr txBox="1"/>
          <p:nvPr/>
        </p:nvSpPr>
        <p:spPr>
          <a:xfrm>
            <a:off x="8180070" y="2389835"/>
            <a:ext cx="3848101"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Initialize the client with a base URL (and potential other common properties such as headers, etc.)</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P spid="13" grpId="0" animBg="1"/>
      <p:bldP spid="15" grpId="0"/>
      <p:bldP spid="17" grpId="0" animBg="1"/>
      <p:bldP spid="19" grpId="0"/>
      <p:bldP spid="21"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status code as an int</a:t>
            </a:r>
          </a:p>
        </p:txBody>
      </p:sp>
      <p:pic>
        <p:nvPicPr>
          <p:cNvPr id="7" name="Afbeelding 6">
            <a:extLst>
              <a:ext uri="{FF2B5EF4-FFF2-40B4-BE49-F238E27FC236}">
                <a16:creationId xmlns:a16="http://schemas.microsoft.com/office/drawing/2014/main" id="{D3FE5E99-17E7-4361-8070-784CF314E417}"/>
              </a:ext>
            </a:extLst>
          </p:cNvPr>
          <p:cNvPicPr>
            <a:picLocks noChangeAspect="1"/>
          </p:cNvPicPr>
          <p:nvPr/>
        </p:nvPicPr>
        <p:blipFill>
          <a:blip r:embed="rId3"/>
          <a:stretch>
            <a:fillRect/>
          </a:stretch>
        </p:blipFill>
        <p:spPr>
          <a:xfrm>
            <a:off x="750027" y="2028905"/>
            <a:ext cx="10691945" cy="3508295"/>
          </a:xfrm>
          <a:prstGeom prst="rect">
            <a:avLst/>
          </a:prstGeom>
        </p:spPr>
      </p:pic>
      <p:sp>
        <p:nvSpPr>
          <p:cNvPr id="9" name="Ovaal 8">
            <a:extLst>
              <a:ext uri="{FF2B5EF4-FFF2-40B4-BE49-F238E27FC236}">
                <a16:creationId xmlns:a16="http://schemas.microsoft.com/office/drawing/2014/main" id="{993CD243-5C8A-4D6B-AB19-4AD3F495F170}"/>
              </a:ext>
            </a:extLst>
          </p:cNvPr>
          <p:cNvSpPr/>
          <p:nvPr/>
        </p:nvSpPr>
        <p:spPr>
          <a:xfrm>
            <a:off x="3017520" y="4719596"/>
            <a:ext cx="14224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al 9">
            <a:extLst>
              <a:ext uri="{FF2B5EF4-FFF2-40B4-BE49-F238E27FC236}">
                <a16:creationId xmlns:a16="http://schemas.microsoft.com/office/drawing/2014/main" id="{ABB4E65B-9100-4309-B392-82A4ED27D6F5}"/>
              </a:ext>
            </a:extLst>
          </p:cNvPr>
          <p:cNvSpPr/>
          <p:nvPr/>
        </p:nvSpPr>
        <p:spPr>
          <a:xfrm>
            <a:off x="8808720" y="4719596"/>
            <a:ext cx="14224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1798320" y="5742083"/>
            <a:ext cx="89001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cast the HttpStatusCode enum value to an integer if you prefer to do that / think that this is easier to read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5909E79-8A75-4A8C-BBA8-7FC39F4454BC}"/>
              </a:ext>
            </a:extLst>
          </p:cNvPr>
          <p:cNvPicPr>
            <a:picLocks noChangeAspect="1"/>
          </p:cNvPicPr>
          <p:nvPr/>
        </p:nvPicPr>
        <p:blipFill>
          <a:blip r:embed="rId3"/>
          <a:stretch>
            <a:fillRect/>
          </a:stretch>
        </p:blipFill>
        <p:spPr>
          <a:xfrm>
            <a:off x="503444" y="2035258"/>
            <a:ext cx="11489911" cy="3362255"/>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content type</a:t>
            </a:r>
          </a:p>
        </p:txBody>
      </p:sp>
      <p:sp>
        <p:nvSpPr>
          <p:cNvPr id="9" name="Ovaal 8">
            <a:extLst>
              <a:ext uri="{FF2B5EF4-FFF2-40B4-BE49-F238E27FC236}">
                <a16:creationId xmlns:a16="http://schemas.microsoft.com/office/drawing/2014/main" id="{993CD243-5C8A-4D6B-AB19-4AD3F495F170}"/>
              </a:ext>
            </a:extLst>
          </p:cNvPr>
          <p:cNvSpPr/>
          <p:nvPr/>
        </p:nvSpPr>
        <p:spPr>
          <a:xfrm>
            <a:off x="2844800" y="4597676"/>
            <a:ext cx="32512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1798320" y="5742083"/>
            <a:ext cx="9083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ContentType property of the RestResponse object contains the response content type (application/json, application/xml, …)</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759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85541D3-381A-42AE-B7A8-3F23B0B4C726}"/>
              </a:ext>
            </a:extLst>
          </p:cNvPr>
          <p:cNvPicPr>
            <a:picLocks noChangeAspect="1"/>
          </p:cNvPicPr>
          <p:nvPr/>
        </p:nvPicPr>
        <p:blipFill>
          <a:blip r:embed="rId3"/>
          <a:stretch>
            <a:fillRect/>
          </a:stretch>
        </p:blipFill>
        <p:spPr>
          <a:xfrm>
            <a:off x="0" y="1584913"/>
            <a:ext cx="10444940" cy="4773021"/>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other header values</a:t>
            </a:r>
          </a:p>
        </p:txBody>
      </p:sp>
      <p:sp>
        <p:nvSpPr>
          <p:cNvPr id="9" name="Ovaal 8">
            <a:extLst>
              <a:ext uri="{FF2B5EF4-FFF2-40B4-BE49-F238E27FC236}">
                <a16:creationId xmlns:a16="http://schemas.microsoft.com/office/drawing/2014/main" id="{993CD243-5C8A-4D6B-AB19-4AD3F495F170}"/>
              </a:ext>
            </a:extLst>
          </p:cNvPr>
          <p:cNvSpPr/>
          <p:nvPr/>
        </p:nvSpPr>
        <p:spPr>
          <a:xfrm>
            <a:off x="690880" y="4109995"/>
            <a:ext cx="7254240" cy="132555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8869680" y="3862283"/>
            <a:ext cx="3322320" cy="286232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Headers property of the RestResponse object is a collection of all response headers.</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LINQ queries are very useful here to select the header(s) you’re looking for.</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115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9C782567-3E08-4FC5-90F7-81E1BC3458CC}"/>
              </a:ext>
            </a:extLst>
          </p:cNvPr>
          <p:cNvPicPr>
            <a:picLocks noChangeAspect="1"/>
          </p:cNvPicPr>
          <p:nvPr/>
        </p:nvPicPr>
        <p:blipFill>
          <a:blip r:embed="rId3"/>
          <a:stretch>
            <a:fillRect/>
          </a:stretch>
        </p:blipFill>
        <p:spPr>
          <a:xfrm>
            <a:off x="142926" y="2188822"/>
            <a:ext cx="11906148" cy="3406575"/>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body values</a:t>
            </a:r>
          </a:p>
        </p:txBody>
      </p:sp>
      <p:sp>
        <p:nvSpPr>
          <p:cNvPr id="9" name="Ovaal 8">
            <a:extLst>
              <a:ext uri="{FF2B5EF4-FFF2-40B4-BE49-F238E27FC236}">
                <a16:creationId xmlns:a16="http://schemas.microsoft.com/office/drawing/2014/main" id="{993CD243-5C8A-4D6B-AB19-4AD3F495F170}"/>
              </a:ext>
            </a:extLst>
          </p:cNvPr>
          <p:cNvSpPr/>
          <p:nvPr/>
        </p:nvSpPr>
        <p:spPr>
          <a:xfrm>
            <a:off x="528320" y="4310047"/>
            <a:ext cx="7533640" cy="52296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8778446" y="3709883"/>
            <a:ext cx="332232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First, parse the response Content property (a string) to a JObject</a:t>
            </a:r>
            <a:endParaRPr lang="en-NL">
              <a:solidFill>
                <a:srgbClr val="00FF00"/>
              </a:solidFill>
              <a:latin typeface="Courier New" panose="02070309020205020404" pitchFamily="49" charset="0"/>
              <a:cs typeface="Courier New" panose="02070309020205020404" pitchFamily="49" charset="0"/>
            </a:endParaRPr>
          </a:p>
        </p:txBody>
      </p:sp>
      <p:sp>
        <p:nvSpPr>
          <p:cNvPr id="8" name="Ovaal 7">
            <a:extLst>
              <a:ext uri="{FF2B5EF4-FFF2-40B4-BE49-F238E27FC236}">
                <a16:creationId xmlns:a16="http://schemas.microsoft.com/office/drawing/2014/main" id="{853966A3-3E67-4CE7-B2A6-215D1D96FF6B}"/>
              </a:ext>
            </a:extLst>
          </p:cNvPr>
          <p:cNvSpPr/>
          <p:nvPr/>
        </p:nvSpPr>
        <p:spPr>
          <a:xfrm>
            <a:off x="3779520" y="4927600"/>
            <a:ext cx="2540000" cy="4446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ED4384EF-A944-496C-A793-C5A9FB970441}"/>
              </a:ext>
            </a:extLst>
          </p:cNvPr>
          <p:cNvSpPr txBox="1"/>
          <p:nvPr/>
        </p:nvSpPr>
        <p:spPr>
          <a:xfrm>
            <a:off x="2733246" y="5799231"/>
            <a:ext cx="7325154"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Then, use SelectToken() to retrieve a specific JSON element value from the JSON structure and convert it to a string to assert on its value </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677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8"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.NET 6</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Visual Studio 2022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https://github.com/basdijkstra/restsharp-workshop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54CD07DF-59C6-412C-A87E-0C0C2DB3423E}"/>
              </a:ext>
            </a:extLst>
          </p:cNvPr>
          <p:cNvPicPr>
            <a:picLocks noChangeAspect="1"/>
          </p:cNvPicPr>
          <p:nvPr/>
        </p:nvPicPr>
        <p:blipFill>
          <a:blip r:embed="rId3"/>
          <a:stretch>
            <a:fillRect/>
          </a:stretch>
        </p:blipFill>
        <p:spPr>
          <a:xfrm>
            <a:off x="91367" y="2039774"/>
            <a:ext cx="12009399" cy="3340217"/>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body values</a:t>
            </a:r>
          </a:p>
        </p:txBody>
      </p:sp>
      <p:sp>
        <p:nvSpPr>
          <p:cNvPr id="8" name="Ovaal 7">
            <a:extLst>
              <a:ext uri="{FF2B5EF4-FFF2-40B4-BE49-F238E27FC236}">
                <a16:creationId xmlns:a16="http://schemas.microsoft.com/office/drawing/2014/main" id="{853966A3-3E67-4CE7-B2A6-215D1D96FF6B}"/>
              </a:ext>
            </a:extLst>
          </p:cNvPr>
          <p:cNvSpPr/>
          <p:nvPr/>
        </p:nvSpPr>
        <p:spPr>
          <a:xfrm>
            <a:off x="4907280" y="4734560"/>
            <a:ext cx="2540000" cy="4446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ED4384EF-A944-496C-A793-C5A9FB970441}"/>
              </a:ext>
            </a:extLst>
          </p:cNvPr>
          <p:cNvSpPr txBox="1"/>
          <p:nvPr/>
        </p:nvSpPr>
        <p:spPr>
          <a:xfrm>
            <a:off x="751840" y="5729077"/>
            <a:ext cx="11226799"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argument to SelectToken can be a string path to a specific element, or even a JSONPath query. See https://www.newtonsoft.com/json/help/html/SelectToken.htm for more details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830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3298971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171762" y="2641732"/>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p:cNvPicPr>
            <a:picLocks noChangeAspect="1"/>
          </p:cNvPicPr>
          <p:nvPr/>
        </p:nvPicPr>
        <p:blipFill>
          <a:blip r:embed="rId4"/>
          <a:stretch>
            <a:fillRect/>
          </a:stretch>
        </p:blipFill>
        <p:spPr>
          <a:xfrm>
            <a:off x="5824838" y="2641732"/>
            <a:ext cx="2960085" cy="3675212"/>
          </a:xfrm>
          <a:prstGeom prst="rect">
            <a:avLst/>
          </a:prstGeom>
        </p:spPr>
      </p:pic>
      <p:sp>
        <p:nvSpPr>
          <p:cNvPr id="9" name="Oval 4">
            <a:extLst>
              <a:ext uri="{FF2B5EF4-FFF2-40B4-BE49-F238E27FC236}">
                <a16:creationId xmlns:a16="http://schemas.microsoft.com/office/drawing/2014/main" id="{8EDDD0B6-2446-47A6-84AA-D05531BFA711}"/>
              </a:ext>
            </a:extLst>
          </p:cNvPr>
          <p:cNvSpPr/>
          <p:nvPr/>
        </p:nvSpPr>
        <p:spPr>
          <a:xfrm flipV="1">
            <a:off x="6588007" y="3110429"/>
            <a:ext cx="718139"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5">
            <a:extLst>
              <a:ext uri="{FF2B5EF4-FFF2-40B4-BE49-F238E27FC236}">
                <a16:creationId xmlns:a16="http://schemas.microsoft.com/office/drawing/2014/main" id="{2EB5E537-35B9-4391-AACB-6B662EAEF2BC}"/>
              </a:ext>
            </a:extLst>
          </p:cNvPr>
          <p:cNvSpPr/>
          <p:nvPr/>
        </p:nvSpPr>
        <p:spPr>
          <a:xfrm flipV="1">
            <a:off x="5843923" y="5072741"/>
            <a:ext cx="2160037" cy="28302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11371414-33D4-44E5-9723-E05EA290B1F6}"/>
              </a:ext>
            </a:extLst>
          </p:cNvPr>
          <p:cNvSpPr txBox="1"/>
          <p:nvPr/>
        </p:nvSpPr>
        <p:spPr>
          <a:xfrm>
            <a:off x="8843575" y="3185214"/>
            <a:ext cx="3176663"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status code</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70BBB325-D541-4CAF-8982-AA7CB723D8AA}"/>
              </a:ext>
            </a:extLst>
          </p:cNvPr>
          <p:cNvSpPr txBox="1"/>
          <p:nvPr/>
        </p:nvSpPr>
        <p:spPr>
          <a:xfrm>
            <a:off x="8804008" y="5029589"/>
            <a:ext cx="3176663"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content type</a:t>
            </a:r>
            <a:endParaRPr lang="en-NL">
              <a:solidFill>
                <a:srgbClr val="00FF00"/>
              </a:solidFill>
              <a:latin typeface="Courier New" panose="02070309020205020404" pitchFamily="49" charset="0"/>
              <a:cs typeface="Courier New" panose="02070309020205020404" pitchFamily="49" charset="0"/>
            </a:endParaRPr>
          </a:p>
        </p:txBody>
      </p:sp>
      <p:sp>
        <p:nvSpPr>
          <p:cNvPr id="13" name="Tekstvak 12">
            <a:extLst>
              <a:ext uri="{FF2B5EF4-FFF2-40B4-BE49-F238E27FC236}">
                <a16:creationId xmlns:a16="http://schemas.microsoft.com/office/drawing/2014/main" id="{563DC6CC-A2E8-4A2F-B8D3-0CE534A014BF}"/>
              </a:ext>
            </a:extLst>
          </p:cNvPr>
          <p:cNvSpPr txBox="1"/>
          <p:nvPr/>
        </p:nvSpPr>
        <p:spPr>
          <a:xfrm>
            <a:off x="4908235" y="1239417"/>
            <a:ext cx="698099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Path parameters for the country code and zip code</a:t>
            </a:r>
            <a:endParaRPr lang="en-NL">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AED5B02A-F2F1-4436-B121-B7D8CC4FE1D6}"/>
              </a:ext>
            </a:extLst>
          </p:cNvPr>
          <p:cNvSpPr txBox="1"/>
          <p:nvPr/>
        </p:nvSpPr>
        <p:spPr>
          <a:xfrm>
            <a:off x="323884" y="6100851"/>
            <a:ext cx="356231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JSON response body</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5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p:bldP spid="12" grpId="0"/>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Exercises01.cs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Simple checks</a:t>
            </a:r>
          </a:p>
          <a:p>
            <a:pPr lvl="1">
              <a:lnSpc>
                <a:spcPct val="70000"/>
              </a:lnSpc>
              <a:buFont typeface="Courier New" pitchFamily="49"/>
              <a:buChar char="_"/>
            </a:pPr>
            <a:r>
              <a:rPr lang="nl-NL">
                <a:solidFill>
                  <a:srgbClr val="00FF00"/>
                </a:solidFill>
                <a:latin typeface="Courier New" pitchFamily="49"/>
                <a:cs typeface="Courier New" pitchFamily="49"/>
              </a:rPr>
              <a:t>Verifying status codes and header values</a:t>
            </a:r>
          </a:p>
          <a:p>
            <a:pPr lvl="1">
              <a:lnSpc>
                <a:spcPct val="70000"/>
              </a:lnSpc>
              <a:buFont typeface="Courier New" pitchFamily="49"/>
              <a:buChar char="_"/>
            </a:pPr>
            <a:r>
              <a:rPr lang="nl-NL">
                <a:solidFill>
                  <a:srgbClr val="00FF00"/>
                </a:solidFill>
                <a:latin typeface="Courier New" pitchFamily="49"/>
                <a:cs typeface="Courier New" pitchFamily="49"/>
              </a:rPr>
              <a:t>Verifying JSON response body elements</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Answers01.cs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Examples01.cs</a:t>
            </a:r>
          </a:p>
          <a:p>
            <a:pPr marL="0" lvl="0" indent="0">
              <a:lnSpc>
                <a:spcPct val="70000"/>
              </a:lnSpc>
              <a:buNone/>
            </a:pPr>
            <a:endParaRPr lang="nl-NL" sz="2600">
              <a:solidFill>
                <a:srgbClr val="00FF00"/>
              </a:solidFill>
              <a:latin typeface="Courier New" pitchFamily="49"/>
              <a:cs typeface="Courier New" pitchFamily="49"/>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
        <p:nvSpPr>
          <p:cNvPr id="5" name="Oval 4">
            <a:extLst>
              <a:ext uri="{FF2B5EF4-FFF2-40B4-BE49-F238E27FC236}">
                <a16:creationId xmlns:a16="http://schemas.microsoft.com/office/drawing/2014/main" id="{80E29ECA-A79E-435D-924E-23D25040D231}"/>
              </a:ext>
            </a:extLst>
          </p:cNvPr>
          <p:cNvSpPr/>
          <p:nvPr/>
        </p:nvSpPr>
        <p:spPr>
          <a:xfrm flipV="1">
            <a:off x="1554481" y="4001293"/>
            <a:ext cx="672592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61BEF237-CF8B-4530-A12D-4F3D306CE343}"/>
              </a:ext>
            </a:extLst>
          </p:cNvPr>
          <p:cNvSpPr txBox="1"/>
          <p:nvPr/>
        </p:nvSpPr>
        <p:spPr>
          <a:xfrm>
            <a:off x="4801801" y="3564492"/>
            <a:ext cx="554107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query parameter and its value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1B47439-0E6E-4733-BA2C-3DFB877B27E9}"/>
              </a:ext>
            </a:extLst>
          </p:cNvPr>
          <p:cNvPicPr>
            <a:picLocks noChangeAspect="1"/>
          </p:cNvPicPr>
          <p:nvPr/>
        </p:nvPicPr>
        <p:blipFill>
          <a:blip r:embed="rId3"/>
          <a:stretch>
            <a:fillRect/>
          </a:stretch>
        </p:blipFill>
        <p:spPr>
          <a:xfrm>
            <a:off x="418077" y="2384125"/>
            <a:ext cx="11360241" cy="1320674"/>
          </a:xfrm>
          <a:prstGeom prst="rect">
            <a:avLst/>
          </a:prstGeom>
        </p:spPr>
      </p:pic>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Straightforward string interpolation works fine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Alternatively, you can make the path parameter usage more explicit by using AddUrlSegment()</a:t>
            </a:r>
            <a:endParaRPr lang="nl-NL">
              <a:solidFill>
                <a:srgbClr val="FF00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7" name="Oval 4">
            <a:extLst>
              <a:ext uri="{FF2B5EF4-FFF2-40B4-BE49-F238E27FC236}">
                <a16:creationId xmlns:a16="http://schemas.microsoft.com/office/drawing/2014/main" id="{FDFC26A1-C392-4397-B5E4-5B3F41F8E7EB}"/>
              </a:ext>
            </a:extLst>
          </p:cNvPr>
          <p:cNvSpPr/>
          <p:nvPr/>
        </p:nvSpPr>
        <p:spPr>
          <a:xfrm flipV="1">
            <a:off x="1574800" y="2654697"/>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7296322" y="3217101"/>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Afbeelding 11">
            <a:extLst>
              <a:ext uri="{FF2B5EF4-FFF2-40B4-BE49-F238E27FC236}">
                <a16:creationId xmlns:a16="http://schemas.microsoft.com/office/drawing/2014/main" id="{8F338461-3C7F-458D-80C3-E8983DE25F43}"/>
              </a:ext>
            </a:extLst>
          </p:cNvPr>
          <p:cNvPicPr>
            <a:picLocks noChangeAspect="1"/>
          </p:cNvPicPr>
          <p:nvPr/>
        </p:nvPicPr>
        <p:blipFill>
          <a:blip r:embed="rId4"/>
          <a:stretch>
            <a:fillRect/>
          </a:stretch>
        </p:blipFill>
        <p:spPr>
          <a:xfrm>
            <a:off x="415880" y="4589824"/>
            <a:ext cx="11360240" cy="1761628"/>
          </a:xfrm>
          <a:prstGeom prst="rect">
            <a:avLst/>
          </a:prstGeom>
        </p:spPr>
      </p:pic>
      <p:sp>
        <p:nvSpPr>
          <p:cNvPr id="13" name="Oval 4">
            <a:extLst>
              <a:ext uri="{FF2B5EF4-FFF2-40B4-BE49-F238E27FC236}">
                <a16:creationId xmlns:a16="http://schemas.microsoft.com/office/drawing/2014/main" id="{3174D8AF-4A63-4A11-86D1-5526A721094D}"/>
              </a:ext>
            </a:extLst>
          </p:cNvPr>
          <p:cNvSpPr/>
          <p:nvPr/>
        </p:nvSpPr>
        <p:spPr>
          <a:xfrm flipV="1">
            <a:off x="6764007" y="5387012"/>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29168331-77F2-4773-B668-2D359118DE2D}"/>
              </a:ext>
            </a:extLst>
          </p:cNvPr>
          <p:cNvSpPr/>
          <p:nvPr/>
        </p:nvSpPr>
        <p:spPr>
          <a:xfrm flipV="1">
            <a:off x="1727200" y="5908369"/>
            <a:ext cx="452120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9AB1C9E9-CC54-4776-845C-3A2DFDFD8B33}"/>
              </a:ext>
            </a:extLst>
          </p:cNvPr>
          <p:cNvSpPr/>
          <p:nvPr/>
        </p:nvSpPr>
        <p:spPr>
          <a:xfrm flipV="1">
            <a:off x="6159365" y="3217101"/>
            <a:ext cx="500743"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DB7CC01D-EBF4-4DB4-BB0D-FD5139E525F0}"/>
              </a:ext>
            </a:extLst>
          </p:cNvPr>
          <p:cNvSpPr/>
          <p:nvPr/>
        </p:nvSpPr>
        <p:spPr>
          <a:xfrm flipV="1">
            <a:off x="1375579" y="4827792"/>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P spid="13"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Data driven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This is more of a unit testing framework feature than a feature of RestSharp!</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739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E6D47697-A957-4ADC-B6FD-E0C9645C2C26}"/>
              </a:ext>
            </a:extLst>
          </p:cNvPr>
          <p:cNvPicPr>
            <a:picLocks noChangeAspect="1"/>
          </p:cNvPicPr>
          <p:nvPr/>
        </p:nvPicPr>
        <p:blipFill>
          <a:blip r:embed="rId3"/>
          <a:stretch>
            <a:fillRect/>
          </a:stretch>
        </p:blipFill>
        <p:spPr>
          <a:xfrm>
            <a:off x="266939" y="1652574"/>
            <a:ext cx="11661921" cy="4470012"/>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3140" y="0"/>
            <a:ext cx="11658122" cy="856345"/>
          </a:xfrm>
        </p:spPr>
        <p:txBody>
          <a:bodyPr/>
          <a:lstStyle/>
          <a:p>
            <a:pPr lvl="0"/>
            <a:r>
              <a:rPr lang="nl-NL">
                <a:solidFill>
                  <a:srgbClr val="00FF00"/>
                </a:solidFill>
                <a:latin typeface="Courier New" pitchFamily="49"/>
                <a:cs typeface="Courier New" pitchFamily="49"/>
              </a:rPr>
              <a:t>‘Feeding’ test data to your test</a:t>
            </a:r>
          </a:p>
        </p:txBody>
      </p:sp>
      <p:sp>
        <p:nvSpPr>
          <p:cNvPr id="4" name="Oval 4">
            <a:extLst>
              <a:ext uri="{FF2B5EF4-FFF2-40B4-BE49-F238E27FC236}">
                <a16:creationId xmlns:a16="http://schemas.microsoft.com/office/drawing/2014/main" id="{43E322A0-E6FC-4518-9B79-5C35BBAC0671}"/>
              </a:ext>
            </a:extLst>
          </p:cNvPr>
          <p:cNvSpPr/>
          <p:nvPr/>
        </p:nvSpPr>
        <p:spPr>
          <a:xfrm flipV="1">
            <a:off x="111759" y="1652574"/>
            <a:ext cx="11165841" cy="1035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4899900" y="873274"/>
            <a:ext cx="6907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test cases using the [TestCase] attribute, and don’t forget to include a clear test name</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576820" y="3007571"/>
            <a:ext cx="5053582"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5694678" y="3109955"/>
            <a:ext cx="6040121"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6992105" y="3701126"/>
            <a:ext cx="145288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9499600" y="5470369"/>
            <a:ext cx="245236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531358" y="6209444"/>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8426097-E6B5-42D6-8DD5-03BD1ACD630D}"/>
              </a:ext>
            </a:extLst>
          </p:cNvPr>
          <p:cNvPicPr>
            <a:picLocks noChangeAspect="1"/>
          </p:cNvPicPr>
          <p:nvPr/>
        </p:nvPicPr>
        <p:blipFill>
          <a:blip r:embed="rId3"/>
          <a:stretch>
            <a:fillRect/>
          </a:stretch>
        </p:blipFill>
        <p:spPr>
          <a:xfrm>
            <a:off x="263140" y="2257585"/>
            <a:ext cx="11661921" cy="4470012"/>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sp>
        <p:nvSpPr>
          <p:cNvPr id="16" name="Tekstvak 15">
            <a:extLst>
              <a:ext uri="{FF2B5EF4-FFF2-40B4-BE49-F238E27FC236}">
                <a16:creationId xmlns:a16="http://schemas.microsoft.com/office/drawing/2014/main" id="{9E0260A9-87AF-4EDA-B29C-CFE419F9AD7E}"/>
              </a:ext>
            </a:extLst>
          </p:cNvPr>
          <p:cNvSpPr txBox="1"/>
          <p:nvPr/>
        </p:nvSpPr>
        <p:spPr>
          <a:xfrm>
            <a:off x="513035" y="1163098"/>
            <a:ext cx="5232401"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F44300B8-CD79-49CA-B813-B63CCB8964E0}"/>
              </a:ext>
            </a:extLst>
          </p:cNvPr>
          <p:cNvPicPr>
            <a:picLocks noChangeAspect="1"/>
          </p:cNvPicPr>
          <p:nvPr/>
        </p:nvPicPr>
        <p:blipFill>
          <a:blip r:embed="rId4"/>
          <a:stretch>
            <a:fillRect/>
          </a:stretch>
        </p:blipFill>
        <p:spPr>
          <a:xfrm>
            <a:off x="5825684" y="1049039"/>
            <a:ext cx="6222328" cy="1682432"/>
          </a:xfrm>
          <a:prstGeom prst="rect">
            <a:avLst/>
          </a:prstGeom>
          <a:ln>
            <a:solidFill>
              <a:srgbClr val="00FF00"/>
            </a:solidFill>
          </a:ln>
        </p:spPr>
      </p:pic>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3140" y="0"/>
            <a:ext cx="11658122" cy="856345"/>
          </a:xfrm>
        </p:spPr>
        <p:txBody>
          <a:bodyPr/>
          <a:lstStyle/>
          <a:p>
            <a:pPr lvl="0"/>
            <a:r>
              <a:rPr lang="nl-NL">
                <a:solidFill>
                  <a:srgbClr val="00FF00"/>
                </a:solidFill>
                <a:latin typeface="Courier New" pitchFamily="49"/>
                <a:cs typeface="Courier New" pitchFamily="49"/>
              </a:rPr>
              <a:t>Alternative: use TestCaseSource</a:t>
            </a:r>
          </a:p>
        </p:txBody>
      </p:sp>
      <p:pic>
        <p:nvPicPr>
          <p:cNvPr id="8" name="Afbeelding 7">
            <a:extLst>
              <a:ext uri="{FF2B5EF4-FFF2-40B4-BE49-F238E27FC236}">
                <a16:creationId xmlns:a16="http://schemas.microsoft.com/office/drawing/2014/main" id="{98F93147-BC6F-4D38-9554-07D9DF321B23}"/>
              </a:ext>
            </a:extLst>
          </p:cNvPr>
          <p:cNvPicPr>
            <a:picLocks noChangeAspect="1"/>
          </p:cNvPicPr>
          <p:nvPr/>
        </p:nvPicPr>
        <p:blipFill>
          <a:blip r:embed="rId3"/>
          <a:stretch>
            <a:fillRect/>
          </a:stretch>
        </p:blipFill>
        <p:spPr>
          <a:xfrm>
            <a:off x="270738" y="856345"/>
            <a:ext cx="11660641" cy="1657350"/>
          </a:xfrm>
          <a:prstGeom prst="rect">
            <a:avLst/>
          </a:prstGeom>
        </p:spPr>
      </p:pic>
      <p:pic>
        <p:nvPicPr>
          <p:cNvPr id="14" name="Afbeelding 13">
            <a:extLst>
              <a:ext uri="{FF2B5EF4-FFF2-40B4-BE49-F238E27FC236}">
                <a16:creationId xmlns:a16="http://schemas.microsoft.com/office/drawing/2014/main" id="{D6981993-200D-4750-82BB-A9F3939D4C66}"/>
              </a:ext>
            </a:extLst>
          </p:cNvPr>
          <p:cNvPicPr>
            <a:picLocks noChangeAspect="1"/>
          </p:cNvPicPr>
          <p:nvPr/>
        </p:nvPicPr>
        <p:blipFill>
          <a:blip r:embed="rId4"/>
          <a:stretch>
            <a:fillRect/>
          </a:stretch>
        </p:blipFill>
        <p:spPr>
          <a:xfrm>
            <a:off x="263140" y="3429000"/>
            <a:ext cx="10048726" cy="2910840"/>
          </a:xfrm>
          <a:prstGeom prst="rect">
            <a:avLst/>
          </a:prstGeom>
        </p:spPr>
      </p:pic>
      <p:sp>
        <p:nvSpPr>
          <p:cNvPr id="15" name="Oval 4">
            <a:extLst>
              <a:ext uri="{FF2B5EF4-FFF2-40B4-BE49-F238E27FC236}">
                <a16:creationId xmlns:a16="http://schemas.microsoft.com/office/drawing/2014/main" id="{298A65DC-B1F8-4BA5-B45A-22F6F2BF2BE8}"/>
              </a:ext>
            </a:extLst>
          </p:cNvPr>
          <p:cNvSpPr/>
          <p:nvPr/>
        </p:nvSpPr>
        <p:spPr>
          <a:xfrm flipV="1">
            <a:off x="1127760" y="836025"/>
            <a:ext cx="4023360"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77400A6F-DA02-4AC2-9676-BD2065AF26B5}"/>
              </a:ext>
            </a:extLst>
          </p:cNvPr>
          <p:cNvSpPr txBox="1"/>
          <p:nvPr/>
        </p:nvSpPr>
        <p:spPr>
          <a:xfrm>
            <a:off x="5287503" y="715523"/>
            <a:ext cx="6907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the [TestCaseSource] attribute (the test method body is the same as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7" name="Oval 4">
            <a:extLst>
              <a:ext uri="{FF2B5EF4-FFF2-40B4-BE49-F238E27FC236}">
                <a16:creationId xmlns:a16="http://schemas.microsoft.com/office/drawing/2014/main" id="{C0BC6B17-BA34-4DC1-AE05-014EE5F52A53}"/>
              </a:ext>
            </a:extLst>
          </p:cNvPr>
          <p:cNvSpPr/>
          <p:nvPr/>
        </p:nvSpPr>
        <p:spPr>
          <a:xfrm flipV="1">
            <a:off x="2174240" y="3370454"/>
            <a:ext cx="5939801"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81479B36-2C1A-425C-889B-263CA2FF4504}"/>
              </a:ext>
            </a:extLst>
          </p:cNvPr>
          <p:cNvSpPr txBox="1"/>
          <p:nvPr/>
        </p:nvSpPr>
        <p:spPr>
          <a:xfrm>
            <a:off x="1633484" y="2648182"/>
            <a:ext cx="102877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static method with the parameter value passed to [TestCaseSource] as its name that returns an object of type IEnumerable&lt;TestCase&gt;</a:t>
            </a:r>
            <a:endParaRPr lang="en-NL">
              <a:solidFill>
                <a:srgbClr val="00FF00"/>
              </a:solidFill>
              <a:latin typeface="Courier New" panose="02070309020205020404" pitchFamily="49" charset="0"/>
              <a:cs typeface="Courier New" panose="02070309020205020404" pitchFamily="49" charset="0"/>
            </a:endParaRPr>
          </a:p>
        </p:txBody>
      </p:sp>
      <p:sp>
        <p:nvSpPr>
          <p:cNvPr id="19" name="Oval 4">
            <a:extLst>
              <a:ext uri="{FF2B5EF4-FFF2-40B4-BE49-F238E27FC236}">
                <a16:creationId xmlns:a16="http://schemas.microsoft.com/office/drawing/2014/main" id="{193E0D2A-879E-4E93-B157-D96951763F9A}"/>
              </a:ext>
            </a:extLst>
          </p:cNvPr>
          <p:cNvSpPr/>
          <p:nvPr/>
        </p:nvSpPr>
        <p:spPr>
          <a:xfrm flipV="1">
            <a:off x="640081" y="4000948"/>
            <a:ext cx="4647422"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6B169992-5F26-46A3-BA13-61D54FBBAF80}"/>
              </a:ext>
            </a:extLst>
          </p:cNvPr>
          <p:cNvSpPr txBox="1"/>
          <p:nvPr/>
        </p:nvSpPr>
        <p:spPr>
          <a:xfrm>
            <a:off x="640081" y="6037683"/>
            <a:ext cx="102877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a:t>
            </a:r>
            <a:r>
              <a:rPr lang="en-US" i="1">
                <a:solidFill>
                  <a:srgbClr val="00FF00"/>
                </a:solidFill>
                <a:latin typeface="Courier New" panose="02070309020205020404" pitchFamily="49" charset="0"/>
                <a:cs typeface="Courier New" panose="02070309020205020404" pitchFamily="49" charset="0"/>
              </a:rPr>
              <a:t>yield</a:t>
            </a:r>
            <a:r>
              <a:rPr lang="en-US">
                <a:solidFill>
                  <a:srgbClr val="00FF00"/>
                </a:solidFill>
                <a:latin typeface="Courier New" panose="02070309020205020404" pitchFamily="49" charset="0"/>
                <a:cs typeface="Courier New" panose="02070309020205020404" pitchFamily="49" charset="0"/>
              </a:rPr>
              <a:t> to return new TestCaseData instances one by one. Test names can be set using .SetName() – make sure these are unique!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81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8" grpId="0"/>
      <p:bldP spid="19" grpId="0" animBg="1"/>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Exercises02.cs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Create data driven tests</a:t>
            </a:r>
          </a:p>
          <a:p>
            <a:pPr lvl="1">
              <a:lnSpc>
                <a:spcPct val="70000"/>
              </a:lnSpc>
              <a:buFont typeface="Courier New" pitchFamily="49"/>
              <a:buChar char="_"/>
            </a:pPr>
            <a:r>
              <a:rPr lang="nl-NL">
                <a:solidFill>
                  <a:srgbClr val="00FF00"/>
                </a:solidFill>
                <a:latin typeface="Courier New" pitchFamily="49"/>
                <a:cs typeface="Courier New" pitchFamily="49"/>
              </a:rPr>
              <a:t>Use the [TestCase] attribute</a:t>
            </a:r>
          </a:p>
          <a:p>
            <a:pPr lvl="1">
              <a:lnSpc>
                <a:spcPct val="70000"/>
              </a:lnSpc>
              <a:buFont typeface="Courier New" pitchFamily="49"/>
              <a:buChar char="_"/>
            </a:pPr>
            <a:r>
              <a:rPr lang="nl-NL">
                <a:solidFill>
                  <a:srgbClr val="00FF00"/>
                </a:solidFill>
                <a:latin typeface="Courier New" pitchFamily="49"/>
                <a:cs typeface="Courier New" pitchFamily="49"/>
              </a:rPr>
              <a:t>Use the [TestCaseSource] attribute and a private static method yielding new TestCaseData instances</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Answers02.cs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Examples02.cs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525414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POCOs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RestSharp is able to convert C# object instances directly to JSON (and XML)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a:xfrm>
            <a:off x="838202" y="1825627"/>
            <a:ext cx="11282677" cy="4351336"/>
          </a:xfrm>
        </p:spPr>
        <p:txBody>
          <a:bodyPr/>
          <a:lstStyle/>
          <a:p>
            <a:pPr lvl="0">
              <a:buFont typeface="Courier New" pitchFamily="49"/>
              <a:buChar char="_"/>
            </a:pPr>
            <a:r>
              <a:rPr lang="nl-NL">
                <a:solidFill>
                  <a:srgbClr val="00FF00"/>
                </a:solidFill>
                <a:latin typeface="Courier New" pitchFamily="49"/>
                <a:cs typeface="Courier New" pitchFamily="49"/>
              </a:rPr>
              <a:t>POCO representing a Post object (think blog posts)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D06F6F35-D9AD-42E1-9A04-84DC23545E98}"/>
              </a:ext>
            </a:extLst>
          </p:cNvPr>
          <p:cNvPicPr>
            <a:picLocks noChangeAspect="1"/>
          </p:cNvPicPr>
          <p:nvPr/>
        </p:nvPicPr>
        <p:blipFill>
          <a:blip r:embed="rId2"/>
          <a:stretch>
            <a:fillRect/>
          </a:stretch>
        </p:blipFill>
        <p:spPr>
          <a:xfrm>
            <a:off x="544195" y="2469193"/>
            <a:ext cx="6084586" cy="4023678"/>
          </a:xfrm>
          <a:prstGeom prst="rect">
            <a:avLst/>
          </a:prstGeom>
        </p:spPr>
      </p:pic>
      <p:sp>
        <p:nvSpPr>
          <p:cNvPr id="7" name="Oval 4">
            <a:extLst>
              <a:ext uri="{FF2B5EF4-FFF2-40B4-BE49-F238E27FC236}">
                <a16:creationId xmlns:a16="http://schemas.microsoft.com/office/drawing/2014/main" id="{2BFFFA6F-611C-44B5-9B53-6A1F54280929}"/>
              </a:ext>
            </a:extLst>
          </p:cNvPr>
          <p:cNvSpPr/>
          <p:nvPr/>
        </p:nvSpPr>
        <p:spPr>
          <a:xfrm flipV="1">
            <a:off x="1076960" y="3162665"/>
            <a:ext cx="4246880"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27BE90DF-84E8-4D45-ABCF-D08F193E510A}"/>
              </a:ext>
            </a:extLst>
          </p:cNvPr>
          <p:cNvSpPr txBox="1"/>
          <p:nvPr/>
        </p:nvSpPr>
        <p:spPr>
          <a:xfrm>
            <a:off x="6867539" y="2934074"/>
            <a:ext cx="5131421" cy="1477328"/>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RestSharp respects the [JsonProperty] attribute from Newtonsoft.Json, so you can use these to map C# property names to their JSON element equivalents</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34A02747-8552-4016-B905-0BDC60BEA371}"/>
              </a:ext>
            </a:extLst>
          </p:cNvPr>
          <p:cNvPicPr>
            <a:picLocks noChangeAspect="1"/>
          </p:cNvPicPr>
          <p:nvPr/>
        </p:nvPicPr>
        <p:blipFill>
          <a:blip r:embed="rId2"/>
          <a:stretch>
            <a:fillRect/>
          </a:stretch>
        </p:blipFill>
        <p:spPr>
          <a:xfrm>
            <a:off x="331152" y="949959"/>
            <a:ext cx="9666288" cy="5556669"/>
          </a:xfrm>
          <a:prstGeom prst="rect">
            <a:avLst/>
          </a:prstGeom>
        </p:spPr>
      </p:pic>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a:xfrm>
            <a:off x="838200" y="0"/>
            <a:ext cx="10515600" cy="833751"/>
          </a:xfrm>
        </p:spPr>
        <p:txBody>
          <a:bodyPr/>
          <a:lstStyle/>
          <a:p>
            <a:pPr lvl="0"/>
            <a:r>
              <a:rPr lang="nl-NL">
                <a:solidFill>
                  <a:srgbClr val="00FF00"/>
                </a:solidFill>
                <a:latin typeface="Courier New" pitchFamily="49"/>
                <a:cs typeface="Courier New" pitchFamily="49"/>
              </a:rPr>
              <a:t>Example: serialization</a:t>
            </a:r>
          </a:p>
        </p:txBody>
      </p:sp>
      <p:sp>
        <p:nvSpPr>
          <p:cNvPr id="8" name="Oval 4">
            <a:extLst>
              <a:ext uri="{FF2B5EF4-FFF2-40B4-BE49-F238E27FC236}">
                <a16:creationId xmlns:a16="http://schemas.microsoft.com/office/drawing/2014/main" id="{9B56CDF5-FCB2-441F-B48C-53544D850245}"/>
              </a:ext>
            </a:extLst>
          </p:cNvPr>
          <p:cNvSpPr/>
          <p:nvPr/>
        </p:nvSpPr>
        <p:spPr>
          <a:xfrm flipV="1">
            <a:off x="609600" y="2048298"/>
            <a:ext cx="326136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4068128" y="1936881"/>
            <a:ext cx="5350192"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new object in your test and assign the desired property values</a:t>
            </a:r>
            <a:endParaRPr lang="en-NL" i="1">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FA172B20-A4F2-459A-98F0-FBAF074DF92C}"/>
              </a:ext>
            </a:extLst>
          </p:cNvPr>
          <p:cNvSpPr/>
          <p:nvPr/>
        </p:nvSpPr>
        <p:spPr>
          <a:xfrm flipV="1">
            <a:off x="1696720" y="4649256"/>
            <a:ext cx="27432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10E424F6-3306-40DE-B14F-E6C518E555A0}"/>
              </a:ext>
            </a:extLst>
          </p:cNvPr>
          <p:cNvSpPr txBox="1"/>
          <p:nvPr/>
        </p:nvSpPr>
        <p:spPr>
          <a:xfrm>
            <a:off x="4693920" y="4537841"/>
            <a:ext cx="73152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that object as the request payload using AddJsonBody() and RestSharp handles the rest for you</a:t>
            </a:r>
            <a:endParaRPr lang="en-NL" i="1">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692F77F8-D72E-4A53-9C94-A593A84047EB}"/>
              </a:ext>
            </a:extLst>
          </p:cNvPr>
          <p:cNvSpPr/>
          <p:nvPr/>
        </p:nvSpPr>
        <p:spPr>
          <a:xfrm flipV="1">
            <a:off x="6421120" y="5800966"/>
            <a:ext cx="3596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9B8BEDAF-EAA9-46DA-A89B-2FAA320E48D1}"/>
              </a:ext>
            </a:extLst>
          </p:cNvPr>
          <p:cNvSpPr txBox="1"/>
          <p:nvPr/>
        </p:nvSpPr>
        <p:spPr>
          <a:xfrm>
            <a:off x="331152" y="6409927"/>
            <a:ext cx="1126744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HTTP 201 (Created) is a typical HTTP status code for a successful POST operation</a:t>
            </a:r>
            <a:endParaRPr lang="en-NL" i="1">
              <a:solidFill>
                <a:srgbClr val="00FF00"/>
              </a:solidFill>
              <a:latin typeface="Courier New" panose="02070309020205020404" pitchFamily="49" charset="0"/>
              <a:cs typeface="Courier New" panose="02070309020205020404" pitchFamily="49" charset="0"/>
            </a:endParaRPr>
          </a:p>
        </p:txBody>
      </p:sp>
      <p:sp>
        <p:nvSpPr>
          <p:cNvPr id="16" name="Tekstvak 15">
            <a:extLst>
              <a:ext uri="{FF2B5EF4-FFF2-40B4-BE49-F238E27FC236}">
                <a16:creationId xmlns:a16="http://schemas.microsoft.com/office/drawing/2014/main" id="{255C105C-DBAF-4A77-B4A7-C3365CB8895E}"/>
              </a:ext>
            </a:extLst>
          </p:cNvPr>
          <p:cNvSpPr txBox="1"/>
          <p:nvPr/>
        </p:nvSpPr>
        <p:spPr>
          <a:xfrm>
            <a:off x="7278688" y="2619216"/>
            <a:ext cx="4913312" cy="1477328"/>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a:t>
            </a:r>
          </a:p>
          <a:p>
            <a:r>
              <a:rPr lang="en-US" i="1">
                <a:solidFill>
                  <a:srgbClr val="00FF00"/>
                </a:solidFill>
                <a:latin typeface="Courier New" panose="02070309020205020404" pitchFamily="49" charset="0"/>
                <a:cs typeface="Courier New" panose="02070309020205020404" pitchFamily="49" charset="0"/>
              </a:rPr>
              <a:t>    “userId”: 1,</a:t>
            </a:r>
          </a:p>
          <a:p>
            <a:r>
              <a:rPr lang="en-US" i="1">
                <a:solidFill>
                  <a:srgbClr val="00FF00"/>
                </a:solidFill>
                <a:latin typeface="Courier New" panose="02070309020205020404" pitchFamily="49" charset="0"/>
                <a:cs typeface="Courier New" panose="02070309020205020404" pitchFamily="49" charset="0"/>
              </a:rPr>
              <a:t>    “title”: “My new post title”,</a:t>
            </a:r>
          </a:p>
          <a:p>
            <a:r>
              <a:rPr lang="en-US" i="1">
                <a:solidFill>
                  <a:srgbClr val="00FF00"/>
                </a:solidFill>
                <a:latin typeface="Courier New" panose="02070309020205020404" pitchFamily="49" charset="0"/>
                <a:cs typeface="Courier New" panose="02070309020205020404" pitchFamily="49" charset="0"/>
              </a:rPr>
              <a:t>    “body”: “This is the body…”</a:t>
            </a:r>
          </a:p>
          <a:p>
            <a:r>
              <a:rPr lang="en-US" i="1">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p:bldP spid="14" grpId="0" animBg="1"/>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DF5E31E-EB99-4CCB-8B7C-C9F79CA2D2E7}"/>
              </a:ext>
            </a:extLst>
          </p:cNvPr>
          <p:cNvPicPr>
            <a:picLocks noChangeAspect="1"/>
          </p:cNvPicPr>
          <p:nvPr/>
        </p:nvPicPr>
        <p:blipFill>
          <a:blip r:embed="rId2"/>
          <a:stretch>
            <a:fillRect/>
          </a:stretch>
        </p:blipFill>
        <p:spPr>
          <a:xfrm>
            <a:off x="364963" y="1690688"/>
            <a:ext cx="11461277" cy="4011447"/>
          </a:xfrm>
          <a:prstGeom prst="rect">
            <a:avLst/>
          </a:prstGeom>
        </p:spPr>
      </p:pic>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a:xfrm>
            <a:off x="838203" y="219774"/>
            <a:ext cx="10515600" cy="790736"/>
          </a:xfrm>
        </p:spPr>
        <p:txBody>
          <a:bodyPr/>
          <a:lstStyle/>
          <a:p>
            <a:pPr lvl="0"/>
            <a:r>
              <a:rPr lang="nl-NL">
                <a:solidFill>
                  <a:srgbClr val="00FF00"/>
                </a:solidFill>
                <a:latin typeface="Courier New" pitchFamily="49"/>
                <a:cs typeface="Courier New" pitchFamily="49"/>
              </a:rPr>
              <a:t>Example: deserialization</a:t>
            </a:r>
          </a:p>
        </p:txBody>
      </p:sp>
      <p:sp>
        <p:nvSpPr>
          <p:cNvPr id="7" name="Oval 4">
            <a:extLst>
              <a:ext uri="{FF2B5EF4-FFF2-40B4-BE49-F238E27FC236}">
                <a16:creationId xmlns:a16="http://schemas.microsoft.com/office/drawing/2014/main" id="{8F69138E-4C6C-4723-A76A-DEA668963EBA}"/>
              </a:ext>
            </a:extLst>
          </p:cNvPr>
          <p:cNvSpPr/>
          <p:nvPr/>
        </p:nvSpPr>
        <p:spPr>
          <a:xfrm flipV="1">
            <a:off x="838202" y="4307770"/>
            <a:ext cx="4221477"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255677" y="4276806"/>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extracts the deserialized response body into its own object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9062720" y="3608975"/>
            <a:ext cx="134112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2656134" y="1229023"/>
            <a:ext cx="8545971"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tells RestSharp to try and deserialize the response body to an object of type User (which is another POCO like Post from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2656134" y="4967408"/>
            <a:ext cx="1712666"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838202" y="5853034"/>
            <a:ext cx="748283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now refer to specific properties of the POCO like you would do with any other regular C# object</a:t>
            </a:r>
            <a:endParaRPr lang="en-NL" i="1">
              <a:solidFill>
                <a:srgbClr val="00FF00"/>
              </a:solidFill>
              <a:latin typeface="Courier New" panose="02070309020205020404" pitchFamily="49" charset="0"/>
              <a:cs typeface="Courier New" panose="02070309020205020404" pitchFamily="49" charset="0"/>
            </a:endParaRPr>
          </a:p>
        </p:txBody>
      </p:sp>
      <p:sp>
        <p:nvSpPr>
          <p:cNvPr id="13" name="Oval 4">
            <a:extLst>
              <a:ext uri="{FF2B5EF4-FFF2-40B4-BE49-F238E27FC236}">
                <a16:creationId xmlns:a16="http://schemas.microsoft.com/office/drawing/2014/main" id="{3D79FFD0-E079-4500-AF7C-BA7947F35CC9}"/>
              </a:ext>
            </a:extLst>
          </p:cNvPr>
          <p:cNvSpPr/>
          <p:nvPr/>
        </p:nvSpPr>
        <p:spPr>
          <a:xfrm flipV="1">
            <a:off x="838203" y="3628248"/>
            <a:ext cx="3103877"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Exercises03.cs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Create data driven tests</a:t>
            </a:r>
          </a:p>
          <a:p>
            <a:pPr lvl="1">
              <a:lnSpc>
                <a:spcPct val="70000"/>
              </a:lnSpc>
              <a:buFont typeface="Courier New" pitchFamily="49"/>
              <a:buChar char="_"/>
            </a:pPr>
            <a:r>
              <a:rPr lang="nl-NL">
                <a:solidFill>
                  <a:srgbClr val="00FF00"/>
                </a:solidFill>
                <a:latin typeface="Courier New" pitchFamily="49"/>
                <a:cs typeface="Courier New" pitchFamily="49"/>
              </a:rPr>
              <a:t>Practice serialization in sending a Comment object</a:t>
            </a:r>
          </a:p>
          <a:p>
            <a:pPr lvl="1">
              <a:lnSpc>
                <a:spcPct val="70000"/>
              </a:lnSpc>
              <a:buFont typeface="Courier New" pitchFamily="49"/>
              <a:buChar char="_"/>
            </a:pPr>
            <a:r>
              <a:rPr lang="nl-NL">
                <a:solidFill>
                  <a:srgbClr val="00FF00"/>
                </a:solidFill>
                <a:latin typeface="Courier New" pitchFamily="49"/>
                <a:cs typeface="Courier New" pitchFamily="49"/>
              </a:rPr>
              <a:t>Practice deserialization by extracting a zip API response into a C# object</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Answers03.cs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Examples03.cs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377571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The problem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A9C1AF9-0B9C-4E1C-8047-BC4ABC952878}"/>
              </a:ext>
            </a:extLst>
          </p:cNvPr>
          <p:cNvPicPr>
            <a:picLocks noChangeAspect="1"/>
          </p:cNvPicPr>
          <p:nvPr/>
        </p:nvPicPr>
        <p:blipFill>
          <a:blip r:embed="rId3"/>
          <a:stretch>
            <a:fillRect/>
          </a:stretch>
        </p:blipFill>
        <p:spPr>
          <a:xfrm>
            <a:off x="173675" y="796924"/>
            <a:ext cx="4924425" cy="2733675"/>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35964"/>
            <a:ext cx="1685605"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2286000" y="796925"/>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9" name="Afbeelding 8">
            <a:extLst>
              <a:ext uri="{FF2B5EF4-FFF2-40B4-BE49-F238E27FC236}">
                <a16:creationId xmlns:a16="http://schemas.microsoft.com/office/drawing/2014/main" id="{C2755865-7931-473E-837A-FFDE09A0EE43}"/>
              </a:ext>
            </a:extLst>
          </p:cNvPr>
          <p:cNvPicPr>
            <a:picLocks noChangeAspect="1"/>
          </p:cNvPicPr>
          <p:nvPr/>
        </p:nvPicPr>
        <p:blipFill>
          <a:blip r:embed="rId4"/>
          <a:stretch>
            <a:fillRect/>
          </a:stretch>
        </p:blipFill>
        <p:spPr>
          <a:xfrm>
            <a:off x="173675" y="3684070"/>
            <a:ext cx="4552950" cy="2057400"/>
          </a:xfrm>
          <a:prstGeom prst="rect">
            <a:avLst/>
          </a:prstGeom>
        </p:spPr>
      </p:pic>
      <p:sp>
        <p:nvSpPr>
          <p:cNvPr id="22" name="Oval 4">
            <a:extLst>
              <a:ext uri="{FF2B5EF4-FFF2-40B4-BE49-F238E27FC236}">
                <a16:creationId xmlns:a16="http://schemas.microsoft.com/office/drawing/2014/main" id="{3F6A146E-E46A-4F5E-8237-D0AA054DBBC2}"/>
              </a:ext>
            </a:extLst>
          </p:cNvPr>
          <p:cNvSpPr/>
          <p:nvPr/>
        </p:nvSpPr>
        <p:spPr>
          <a:xfrm flipV="1">
            <a:off x="1443197" y="3622039"/>
            <a:ext cx="1685605"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kstvak 22">
            <a:extLst>
              <a:ext uri="{FF2B5EF4-FFF2-40B4-BE49-F238E27FC236}">
                <a16:creationId xmlns:a16="http://schemas.microsoft.com/office/drawing/2014/main" id="{5E577430-0C43-48F6-BFFE-306C3F002FE7}"/>
              </a:ext>
            </a:extLst>
          </p:cNvPr>
          <p:cNvSpPr txBox="1"/>
          <p:nvPr/>
        </p:nvSpPr>
        <p:spPr>
          <a:xfrm>
            <a:off x="173675" y="5803500"/>
            <a:ext cx="295512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Using this POCO simplifies creating the GraphQL payload</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4" name="Afbeelding 13">
            <a:extLst>
              <a:ext uri="{FF2B5EF4-FFF2-40B4-BE49-F238E27FC236}">
                <a16:creationId xmlns:a16="http://schemas.microsoft.com/office/drawing/2014/main" id="{0EC7B40F-F2D9-4EA1-9F5C-83A1B4C38813}"/>
              </a:ext>
            </a:extLst>
          </p:cNvPr>
          <p:cNvPicPr>
            <a:picLocks noChangeAspect="1"/>
          </p:cNvPicPr>
          <p:nvPr/>
        </p:nvPicPr>
        <p:blipFill>
          <a:blip r:embed="rId5"/>
          <a:stretch>
            <a:fillRect/>
          </a:stretch>
        </p:blipFill>
        <p:spPr>
          <a:xfrm>
            <a:off x="4803460" y="2349013"/>
            <a:ext cx="6826724" cy="4361518"/>
          </a:xfrm>
          <a:prstGeom prst="rect">
            <a:avLst/>
          </a:prstGeom>
        </p:spPr>
      </p:pic>
      <p:sp>
        <p:nvSpPr>
          <p:cNvPr id="24" name="Oval 4">
            <a:extLst>
              <a:ext uri="{FF2B5EF4-FFF2-40B4-BE49-F238E27FC236}">
                <a16:creationId xmlns:a16="http://schemas.microsoft.com/office/drawing/2014/main" id="{221F51E9-3644-4789-BAD2-B3856BA7AD04}"/>
              </a:ext>
            </a:extLst>
          </p:cNvPr>
          <p:cNvSpPr/>
          <p:nvPr/>
        </p:nvSpPr>
        <p:spPr>
          <a:xfrm flipV="1">
            <a:off x="6122751" y="2322977"/>
            <a:ext cx="3986449"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4">
            <a:extLst>
              <a:ext uri="{FF2B5EF4-FFF2-40B4-BE49-F238E27FC236}">
                <a16:creationId xmlns:a16="http://schemas.microsoft.com/office/drawing/2014/main" id="{2BB248B0-8695-40B6-A4C2-E12306A67B44}"/>
              </a:ext>
            </a:extLst>
          </p:cNvPr>
          <p:cNvSpPr/>
          <p:nvPr/>
        </p:nvSpPr>
        <p:spPr>
          <a:xfrm flipV="1">
            <a:off x="5598160" y="4072560"/>
            <a:ext cx="3322320"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kstvak 25">
            <a:extLst>
              <a:ext uri="{FF2B5EF4-FFF2-40B4-BE49-F238E27FC236}">
                <a16:creationId xmlns:a16="http://schemas.microsoft.com/office/drawing/2014/main" id="{092CD976-DF4E-4D68-B047-FF14E8AB12AA}"/>
              </a:ext>
            </a:extLst>
          </p:cNvPr>
          <p:cNvSpPr txBox="1"/>
          <p:nvPr/>
        </p:nvSpPr>
        <p:spPr>
          <a:xfrm>
            <a:off x="5751276" y="1460435"/>
            <a:ext cx="57701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We’ve seen how to serialize and send</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the payload in the previous section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7" name="Oval 4">
            <a:extLst>
              <a:ext uri="{FF2B5EF4-FFF2-40B4-BE49-F238E27FC236}">
                <a16:creationId xmlns:a16="http://schemas.microsoft.com/office/drawing/2014/main" id="{983DF988-1901-4CA8-88C0-391A1C9F99D5}"/>
              </a:ext>
            </a:extLst>
          </p:cNvPr>
          <p:cNvSpPr/>
          <p:nvPr/>
        </p:nvSpPr>
        <p:spPr>
          <a:xfrm flipV="1">
            <a:off x="6122751" y="5852623"/>
            <a:ext cx="5895574"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kstvak 27">
            <a:extLst>
              <a:ext uri="{FF2B5EF4-FFF2-40B4-BE49-F238E27FC236}">
                <a16:creationId xmlns:a16="http://schemas.microsoft.com/office/drawing/2014/main" id="{EB2D762B-B46A-46BC-8D4E-C075864DA58C}"/>
              </a:ext>
            </a:extLst>
          </p:cNvPr>
          <p:cNvSpPr txBox="1"/>
          <p:nvPr/>
        </p:nvSpPr>
        <p:spPr>
          <a:xfrm>
            <a:off x="6754657" y="6367235"/>
            <a:ext cx="57701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GraphQL API response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is plain JSON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animBg="1"/>
      <p:bldP spid="23" grpId="0"/>
      <p:bldP spid="24" grpId="0" animBg="1"/>
      <p:bldP spid="25" grpId="0" animBg="1"/>
      <p:bldP spid="26" grpId="0"/>
      <p:bldP spid="27" grpId="0" animBg="1"/>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B06C1AA-50F3-4F92-9BFD-5DEB518FDCF9}"/>
              </a:ext>
            </a:extLst>
          </p:cNvPr>
          <p:cNvPicPr>
            <a:picLocks noChangeAspect="1"/>
          </p:cNvPicPr>
          <p:nvPr/>
        </p:nvPicPr>
        <p:blipFill>
          <a:blip r:embed="rId3"/>
          <a:stretch>
            <a:fillRect/>
          </a:stretch>
        </p:blipFill>
        <p:spPr>
          <a:xfrm>
            <a:off x="163512" y="723900"/>
            <a:ext cx="4752975" cy="2971800"/>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Parameterizing GraphQL queries</a:t>
            </a:r>
          </a:p>
        </p:txBody>
      </p:sp>
      <p:sp>
        <p:nvSpPr>
          <p:cNvPr id="7" name="Oval 4">
            <a:extLst>
              <a:ext uri="{FF2B5EF4-FFF2-40B4-BE49-F238E27FC236}">
                <a16:creationId xmlns:a16="http://schemas.microsoft.com/office/drawing/2014/main" id="{0391BC6A-4C83-482A-A4B8-192AA8F33D53}"/>
              </a:ext>
            </a:extLst>
          </p:cNvPr>
          <p:cNvSpPr/>
          <p:nvPr/>
        </p:nvSpPr>
        <p:spPr>
          <a:xfrm flipV="1">
            <a:off x="3048000" y="889246"/>
            <a:ext cx="197295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5181600" y="889248"/>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queries can be parameterized, too</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9" name="Oval 4">
            <a:extLst>
              <a:ext uri="{FF2B5EF4-FFF2-40B4-BE49-F238E27FC236}">
                <a16:creationId xmlns:a16="http://schemas.microsoft.com/office/drawing/2014/main" id="{411F7BDE-0A67-47E9-B7CB-AF1523FE99CC}"/>
              </a:ext>
            </a:extLst>
          </p:cNvPr>
          <p:cNvSpPr/>
          <p:nvPr/>
        </p:nvSpPr>
        <p:spPr>
          <a:xfrm flipV="1">
            <a:off x="2976880" y="1382513"/>
            <a:ext cx="110744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Afbeelding 8">
            <a:extLst>
              <a:ext uri="{FF2B5EF4-FFF2-40B4-BE49-F238E27FC236}">
                <a16:creationId xmlns:a16="http://schemas.microsoft.com/office/drawing/2014/main" id="{1AA74172-D460-4066-950D-BC6B5B32A318}"/>
              </a:ext>
            </a:extLst>
          </p:cNvPr>
          <p:cNvPicPr>
            <a:picLocks noChangeAspect="1"/>
          </p:cNvPicPr>
          <p:nvPr/>
        </p:nvPicPr>
        <p:blipFill>
          <a:blip r:embed="rId4"/>
          <a:stretch>
            <a:fillRect/>
          </a:stretch>
        </p:blipFill>
        <p:spPr>
          <a:xfrm>
            <a:off x="763359" y="3819636"/>
            <a:ext cx="6823983" cy="2823341"/>
          </a:xfrm>
          <a:prstGeom prst="rect">
            <a:avLst/>
          </a:prstGeom>
        </p:spPr>
      </p:pic>
      <p:sp>
        <p:nvSpPr>
          <p:cNvPr id="24" name="Oval 4">
            <a:extLst>
              <a:ext uri="{FF2B5EF4-FFF2-40B4-BE49-F238E27FC236}">
                <a16:creationId xmlns:a16="http://schemas.microsoft.com/office/drawing/2014/main" id="{94D4336D-832C-4B56-84A1-80E4464E759E}"/>
              </a:ext>
            </a:extLst>
          </p:cNvPr>
          <p:cNvSpPr/>
          <p:nvPr/>
        </p:nvSpPr>
        <p:spPr>
          <a:xfrm flipV="1">
            <a:off x="567049" y="3695699"/>
            <a:ext cx="3221180" cy="13075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4">
            <a:extLst>
              <a:ext uri="{FF2B5EF4-FFF2-40B4-BE49-F238E27FC236}">
                <a16:creationId xmlns:a16="http://schemas.microsoft.com/office/drawing/2014/main" id="{D12AF9B4-0CC9-43F1-90C1-DA112DA696D5}"/>
              </a:ext>
            </a:extLst>
          </p:cNvPr>
          <p:cNvSpPr/>
          <p:nvPr/>
        </p:nvSpPr>
        <p:spPr>
          <a:xfrm flipV="1">
            <a:off x="1137690" y="5916775"/>
            <a:ext cx="6645962" cy="4622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kstvak 33">
            <a:extLst>
              <a:ext uri="{FF2B5EF4-FFF2-40B4-BE49-F238E27FC236}">
                <a16:creationId xmlns:a16="http://schemas.microsoft.com/office/drawing/2014/main" id="{1E22D56D-2A36-4DFE-81FC-B410D8D27079}"/>
              </a:ext>
            </a:extLst>
          </p:cNvPr>
          <p:cNvSpPr txBox="1"/>
          <p:nvPr/>
        </p:nvSpPr>
        <p:spPr>
          <a:xfrm>
            <a:off x="6574972" y="4036081"/>
            <a:ext cx="539931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Values for these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variables can be sent to a GraphQL API in JSON format, which we’re doing here by serializing an anonymous type object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52843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4" grpId="0" animBg="1"/>
      <p:bldP spid="31" grpId="0" animBg="1"/>
      <p:bldP spid="34"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1AD6E948-D27D-445A-9E69-94A48832A9C1}"/>
              </a:ext>
            </a:extLst>
          </p:cNvPr>
          <p:cNvPicPr>
            <a:picLocks noChangeAspect="1"/>
          </p:cNvPicPr>
          <p:nvPr/>
        </p:nvPicPr>
        <p:blipFill>
          <a:blip r:embed="rId3"/>
          <a:stretch>
            <a:fillRect/>
          </a:stretch>
        </p:blipFill>
        <p:spPr>
          <a:xfrm>
            <a:off x="3443416" y="-1"/>
            <a:ext cx="8748584" cy="6858000"/>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3282766" cy="2468880"/>
          </a:xfrm>
        </p:spPr>
        <p:txBody>
          <a:bodyPr>
            <a:normAutofit fontScale="90000"/>
          </a:bodyPr>
          <a:lstStyle/>
          <a:p>
            <a:pPr lvl="0"/>
            <a:r>
              <a:rPr lang="nl-NL">
                <a:solidFill>
                  <a:srgbClr val="00FF00"/>
                </a:solidFill>
                <a:latin typeface="Courier New" pitchFamily="49"/>
                <a:cs typeface="Courier New" pitchFamily="49"/>
              </a:rPr>
              <a:t>A data driven GraphQL test</a:t>
            </a:r>
          </a:p>
        </p:txBody>
      </p:sp>
      <p:sp>
        <p:nvSpPr>
          <p:cNvPr id="7" name="Oval 4">
            <a:extLst>
              <a:ext uri="{FF2B5EF4-FFF2-40B4-BE49-F238E27FC236}">
                <a16:creationId xmlns:a16="http://schemas.microsoft.com/office/drawing/2014/main" id="{0391BC6A-4C83-482A-A4B8-192AA8F33D53}"/>
              </a:ext>
            </a:extLst>
          </p:cNvPr>
          <p:cNvSpPr/>
          <p:nvPr/>
        </p:nvSpPr>
        <p:spPr>
          <a:xfrm flipV="1">
            <a:off x="3282766" y="-1"/>
            <a:ext cx="1370514" cy="7823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436880" y="2941568"/>
            <a:ext cx="2723966"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As we’ve done with ‘regular’ REST APIs,</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we can use this to create a data driven GraphQL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a:solidFill>
                <a:srgbClr val="00FF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This example checks the weather in Amsterdam, Berlin and Rome.</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Oval 4">
            <a:extLst>
              <a:ext uri="{FF2B5EF4-FFF2-40B4-BE49-F238E27FC236}">
                <a16:creationId xmlns:a16="http://schemas.microsoft.com/office/drawing/2014/main" id="{44CAB2E6-A5B4-4153-9865-4E926A7B8BD2}"/>
              </a:ext>
            </a:extLst>
          </p:cNvPr>
          <p:cNvSpPr/>
          <p:nvPr/>
        </p:nvSpPr>
        <p:spPr>
          <a:xfrm flipV="1">
            <a:off x="3743484" y="1071372"/>
            <a:ext cx="4333716"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6F4C8E8D-89DA-4C7C-B06E-63E84ED52045}"/>
              </a:ext>
            </a:extLst>
          </p:cNvPr>
          <p:cNvSpPr/>
          <p:nvPr/>
        </p:nvSpPr>
        <p:spPr>
          <a:xfrm flipV="1">
            <a:off x="4791918" y="5053060"/>
            <a:ext cx="948482"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13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Exercises04.cs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Work with the SpaceX GraphQL API</a:t>
            </a:r>
          </a:p>
          <a:p>
            <a:pPr lvl="1">
              <a:lnSpc>
                <a:spcPct val="70000"/>
              </a:lnSpc>
              <a:buFont typeface="Courier New" pitchFamily="49"/>
              <a:buChar char="_"/>
            </a:pPr>
            <a:r>
              <a:rPr lang="nl-NL">
                <a:solidFill>
                  <a:srgbClr val="00FF00"/>
                </a:solidFill>
                <a:latin typeface="Courier New" pitchFamily="49"/>
                <a:cs typeface="Courier New" pitchFamily="49"/>
              </a:rPr>
              <a:t>Create and send a fixed (static) GraphQL query and assert on the response</a:t>
            </a:r>
          </a:p>
          <a:p>
            <a:pPr lvl="1">
              <a:lnSpc>
                <a:spcPct val="70000"/>
              </a:lnSpc>
              <a:buFont typeface="Courier New" pitchFamily="49"/>
              <a:buChar char="_"/>
            </a:pPr>
            <a:r>
              <a:rPr lang="nl-NL">
                <a:solidFill>
                  <a:srgbClr val="00FF00"/>
                </a:solidFill>
                <a:latin typeface="Courier New" pitchFamily="49"/>
                <a:cs typeface="Courier New" pitchFamily="49"/>
              </a:rPr>
              <a:t>Create a parameterized GraphQL query and use that in a data driven GraphQL API test</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Answers04.cs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Examples04.cs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29947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26768</TotalTime>
  <Words>3287</Words>
  <Application>Microsoft Office PowerPoint</Application>
  <PresentationFormat>Breedbeeld</PresentationFormat>
  <Paragraphs>553</Paragraphs>
  <Slides>59</Slides>
  <Notes>52</Notes>
  <HiddenSlides>0</HiddenSlides>
  <MMClips>0</MMClips>
  <ScaleCrop>false</ScaleCrop>
  <HeadingPairs>
    <vt:vector size="6" baseType="variant">
      <vt:variant>
        <vt:lpstr>Gebruikte lettertypen</vt:lpstr>
      </vt:variant>
      <vt:variant>
        <vt:i4>4</vt:i4>
      </vt:variant>
      <vt:variant>
        <vt:lpstr>Thema</vt:lpstr>
      </vt:variant>
      <vt:variant>
        <vt:i4>5</vt:i4>
      </vt:variant>
      <vt:variant>
        <vt:lpstr>Diatitels</vt:lpstr>
      </vt:variant>
      <vt:variant>
        <vt:i4>59</vt:i4>
      </vt:variant>
    </vt:vector>
  </HeadingPairs>
  <TitlesOfParts>
    <vt:vector size="68" baseType="lpstr">
      <vt:lpstr>Arial</vt:lpstr>
      <vt:lpstr>Calibri</vt:lpstr>
      <vt:lpstr>Calibri Light</vt:lpstr>
      <vt:lpstr>Courier New</vt:lpstr>
      <vt:lpstr>Office Theme</vt:lpstr>
      <vt:lpstr>2_Office Theme</vt:lpstr>
      <vt:lpstr>3_Office Theme</vt:lpstr>
      <vt:lpstr>4_Office Theme</vt:lpstr>
      <vt:lpstr>5_Office Theme</vt:lpstr>
      <vt:lpstr>Test the REST</vt:lpstr>
      <vt:lpstr>What are we going to do?</vt:lpstr>
      <vt:lpstr>Preparation</vt:lpstr>
      <vt:lpstr>(RESTful) 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Where are APIs used?</vt:lpstr>
      <vt:lpstr>Where are APIs used?</vt:lpstr>
      <vt:lpstr>Why I ♥ testing at the API level</vt:lpstr>
      <vt:lpstr>Tools for testing RESTful APIs</vt:lpstr>
      <vt:lpstr>RestSharp</vt:lpstr>
      <vt:lpstr>Configuring RestSharp</vt:lpstr>
      <vt:lpstr>Hello, World!</vt:lpstr>
      <vt:lpstr>Checking status code as an int</vt:lpstr>
      <vt:lpstr>Checking response content type</vt:lpstr>
      <vt:lpstr>Checking other header values</vt:lpstr>
      <vt:lpstr>Checking response body values</vt:lpstr>
      <vt:lpstr>Checking response body values</vt:lpstr>
      <vt:lpstr>Our API under test</vt:lpstr>
      <vt:lpstr>An example</vt:lpstr>
      <vt:lpstr>Now it’s your turn!</vt:lpstr>
      <vt:lpstr>Parameters in RESTful web services</vt:lpstr>
      <vt:lpstr>Using query parameters</vt:lpstr>
      <vt:lpstr>Using path parameters</vt:lpstr>
      <vt:lpstr>APIs are all about data</vt:lpstr>
      <vt:lpstr>Data driven testing</vt:lpstr>
      <vt:lpstr>This is more of a unit testing framework feature than a feature of RestSharp!</vt:lpstr>
      <vt:lpstr>‘Feeding’ test data to your test</vt:lpstr>
      <vt:lpstr>Running the data driven test</vt:lpstr>
      <vt:lpstr>Alternative: use TestCaseSource</vt:lpstr>
      <vt:lpstr>Now it’s your turn!</vt:lpstr>
      <vt:lpstr>(De-)serialization of POCOs</vt:lpstr>
      <vt:lpstr>Example: serialization</vt:lpstr>
      <vt:lpstr>Example: serialization</vt:lpstr>
      <vt:lpstr>Example: deserialization</vt:lpstr>
      <vt:lpstr>Now it’s your turn!</vt:lpstr>
      <vt:lpstr>The problem with ‘traditional’ REST APIs</vt:lpstr>
      <vt:lpstr>GraphQL</vt:lpstr>
      <vt:lpstr>PowerPoint-presentatie</vt:lpstr>
      <vt:lpstr>Sending a GraphQL query</vt:lpstr>
      <vt:lpstr>GraphQL API responses</vt:lpstr>
      <vt:lpstr>Sending a basic GraphQL query</vt:lpstr>
      <vt:lpstr>Parameterizing GraphQL queries</vt:lpstr>
      <vt:lpstr>A data driven GraphQL test</vt:lpstr>
      <vt:lpstr>Now it’s your turn!</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233</cp:revision>
  <dcterms:created xsi:type="dcterms:W3CDTF">2016-03-22T05:00:13Z</dcterms:created>
  <dcterms:modified xsi:type="dcterms:W3CDTF">2022-02-21T09:33:10Z</dcterms:modified>
</cp:coreProperties>
</file>